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5" r:id="rId7"/>
    <p:sldId id="263" r:id="rId8"/>
    <p:sldId id="264" r:id="rId9"/>
    <p:sldId id="266" r:id="rId10"/>
    <p:sldId id="268" r:id="rId11"/>
    <p:sldId id="270" r:id="rId12"/>
    <p:sldId id="271" r:id="rId13"/>
    <p:sldId id="272" r:id="rId14"/>
    <p:sldId id="273" r:id="rId15"/>
    <p:sldId id="274" r:id="rId16"/>
    <p:sldId id="275" r:id="rId17"/>
    <p:sldId id="276" r:id="rId18"/>
    <p:sldId id="277" r:id="rId19"/>
    <p:sldId id="278" r:id="rId20"/>
    <p:sldId id="279" r:id="rId21"/>
    <p:sldId id="280" r:id="rId22"/>
    <p:sldId id="282" r:id="rId23"/>
    <p:sldId id="284" r:id="rId24"/>
    <p:sldId id="285" r:id="rId25"/>
    <p:sldId id="28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48" d="100"/>
          <a:sy n="48" d="100"/>
        </p:scale>
        <p:origin x="-92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E3165C-16E2-234B-B2BD-AD91FC7F45F9}"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en-US"/>
        </a:p>
      </dgm:t>
    </dgm:pt>
    <dgm:pt modelId="{F40B2637-B14A-6B4A-B995-BB659AD1527E}">
      <dgm:prSet/>
      <dgm:spPr/>
      <dgm:t>
        <a:bodyPr/>
        <a:lstStyle/>
        <a:p>
          <a:pPr algn="ctr" rtl="0"/>
          <a:r>
            <a:rPr lang="en-US" sz="2100" dirty="0" smtClean="0"/>
            <a:t>1.  You get a sense of the “field”</a:t>
          </a:r>
          <a:endParaRPr lang="en-US" sz="2100" dirty="0"/>
        </a:p>
      </dgm:t>
    </dgm:pt>
    <dgm:pt modelId="{E9BC5332-1CA3-7145-9B6F-AD048B98159A}" type="parTrans" cxnId="{AB598987-6CFA-2949-92D5-E12D642ED451}">
      <dgm:prSet/>
      <dgm:spPr/>
      <dgm:t>
        <a:bodyPr/>
        <a:lstStyle/>
        <a:p>
          <a:endParaRPr lang="en-US"/>
        </a:p>
      </dgm:t>
    </dgm:pt>
    <dgm:pt modelId="{4B9C7D70-91EA-B74A-B1B5-B05DDD1290CD}" type="sibTrans" cxnId="{AB598987-6CFA-2949-92D5-E12D642ED451}">
      <dgm:prSet/>
      <dgm:spPr/>
      <dgm:t>
        <a:bodyPr/>
        <a:lstStyle/>
        <a:p>
          <a:endParaRPr lang="en-US"/>
        </a:p>
      </dgm:t>
    </dgm:pt>
    <dgm:pt modelId="{374E824D-C24C-1D46-AE56-9065788852AA}">
      <dgm:prSet/>
      <dgm:spPr/>
      <dgm:t>
        <a:bodyPr/>
        <a:lstStyle/>
        <a:p>
          <a:pPr algn="ctr" rtl="0"/>
          <a:r>
            <a:rPr lang="en-US" sz="2100" dirty="0" smtClean="0"/>
            <a:t>2.  You craft an original thesis statement</a:t>
          </a:r>
          <a:endParaRPr lang="en-US" sz="2100" dirty="0"/>
        </a:p>
      </dgm:t>
    </dgm:pt>
    <dgm:pt modelId="{5116256E-AB88-794D-B6F4-A1D3DF029059}" type="parTrans" cxnId="{AAC9CA10-DA4F-1A4E-AFBE-65DDB89B0546}">
      <dgm:prSet/>
      <dgm:spPr/>
      <dgm:t>
        <a:bodyPr/>
        <a:lstStyle/>
        <a:p>
          <a:endParaRPr lang="en-US"/>
        </a:p>
      </dgm:t>
    </dgm:pt>
    <dgm:pt modelId="{B873DC25-4E92-E543-9BC0-A0B6A6756226}" type="sibTrans" cxnId="{AAC9CA10-DA4F-1A4E-AFBE-65DDB89B0546}">
      <dgm:prSet/>
      <dgm:spPr/>
      <dgm:t>
        <a:bodyPr/>
        <a:lstStyle/>
        <a:p>
          <a:endParaRPr lang="en-US"/>
        </a:p>
      </dgm:t>
    </dgm:pt>
    <dgm:pt modelId="{9195B207-3385-FD4D-BD0E-AC44EC9197EE}">
      <dgm:prSet/>
      <dgm:spPr/>
      <dgm:t>
        <a:bodyPr/>
        <a:lstStyle/>
        <a:p>
          <a:pPr algn="ctr" rtl="0"/>
          <a:r>
            <a:rPr lang="en-US" dirty="0" smtClean="0"/>
            <a:t>3.  You gather evidence from a careful culling of primary sources and scholarship</a:t>
          </a:r>
          <a:endParaRPr lang="en-US" dirty="0"/>
        </a:p>
      </dgm:t>
    </dgm:pt>
    <dgm:pt modelId="{43161308-5876-3E44-A331-0E5C8009C4C7}" type="parTrans" cxnId="{5D0FF973-BC1E-AF4A-9DB2-5392729228E0}">
      <dgm:prSet/>
      <dgm:spPr/>
      <dgm:t>
        <a:bodyPr/>
        <a:lstStyle/>
        <a:p>
          <a:endParaRPr lang="en-US"/>
        </a:p>
      </dgm:t>
    </dgm:pt>
    <dgm:pt modelId="{86FE55EF-2D2E-284A-B4A1-4F0BEDCE22B3}" type="sibTrans" cxnId="{5D0FF973-BC1E-AF4A-9DB2-5392729228E0}">
      <dgm:prSet/>
      <dgm:spPr/>
      <dgm:t>
        <a:bodyPr/>
        <a:lstStyle/>
        <a:p>
          <a:endParaRPr lang="en-US"/>
        </a:p>
      </dgm:t>
    </dgm:pt>
    <dgm:pt modelId="{D09176FC-B780-8C4D-A9A0-DE620C69CDF1}">
      <dgm:prSet/>
      <dgm:spPr/>
      <dgm:t>
        <a:bodyPr/>
        <a:lstStyle/>
        <a:p>
          <a:pPr algn="ctr" rtl="0"/>
          <a:r>
            <a:rPr lang="en-US" dirty="0" smtClean="0"/>
            <a:t>4.  You support your analysis with analysis made by scholars</a:t>
          </a:r>
          <a:endParaRPr lang="en-US" dirty="0"/>
        </a:p>
      </dgm:t>
    </dgm:pt>
    <dgm:pt modelId="{33A3C7BB-F722-6648-8CA8-7205EF66AD90}" type="parTrans" cxnId="{315807B9-D613-294A-B9F9-CBA5C8FC9D44}">
      <dgm:prSet/>
      <dgm:spPr/>
      <dgm:t>
        <a:bodyPr/>
        <a:lstStyle/>
        <a:p>
          <a:endParaRPr lang="en-US"/>
        </a:p>
      </dgm:t>
    </dgm:pt>
    <dgm:pt modelId="{56C87CF3-D6BB-0A4B-82F6-0DD28DDE0D5E}" type="sibTrans" cxnId="{315807B9-D613-294A-B9F9-CBA5C8FC9D44}">
      <dgm:prSet/>
      <dgm:spPr/>
      <dgm:t>
        <a:bodyPr/>
        <a:lstStyle/>
        <a:p>
          <a:endParaRPr lang="en-US"/>
        </a:p>
      </dgm:t>
    </dgm:pt>
    <dgm:pt modelId="{625C69E2-9701-F647-99C6-4A59CCFD2692}" type="pres">
      <dgm:prSet presAssocID="{38E3165C-16E2-234B-B2BD-AD91FC7F45F9}" presName="linear" presStyleCnt="0">
        <dgm:presLayoutVars>
          <dgm:animLvl val="lvl"/>
          <dgm:resizeHandles val="exact"/>
        </dgm:presLayoutVars>
      </dgm:prSet>
      <dgm:spPr/>
      <dgm:t>
        <a:bodyPr/>
        <a:lstStyle/>
        <a:p>
          <a:endParaRPr lang="en-US"/>
        </a:p>
      </dgm:t>
    </dgm:pt>
    <dgm:pt modelId="{FE046BE3-5098-6E40-AC4D-D8D37B91E64A}" type="pres">
      <dgm:prSet presAssocID="{F40B2637-B14A-6B4A-B995-BB659AD1527E}" presName="parentText" presStyleLbl="node1" presStyleIdx="0" presStyleCnt="4">
        <dgm:presLayoutVars>
          <dgm:chMax val="0"/>
          <dgm:bulletEnabled val="1"/>
        </dgm:presLayoutVars>
      </dgm:prSet>
      <dgm:spPr/>
      <dgm:t>
        <a:bodyPr/>
        <a:lstStyle/>
        <a:p>
          <a:endParaRPr lang="en-US"/>
        </a:p>
      </dgm:t>
    </dgm:pt>
    <dgm:pt modelId="{16711820-4303-1E4A-A54D-9C8B7D309996}" type="pres">
      <dgm:prSet presAssocID="{4B9C7D70-91EA-B74A-B1B5-B05DDD1290CD}" presName="spacer" presStyleCnt="0"/>
      <dgm:spPr/>
    </dgm:pt>
    <dgm:pt modelId="{42E7D1BC-FE32-F34D-9980-BDC3FD009ADE}" type="pres">
      <dgm:prSet presAssocID="{374E824D-C24C-1D46-AE56-9065788852AA}" presName="parentText" presStyleLbl="node1" presStyleIdx="1" presStyleCnt="4">
        <dgm:presLayoutVars>
          <dgm:chMax val="0"/>
          <dgm:bulletEnabled val="1"/>
        </dgm:presLayoutVars>
      </dgm:prSet>
      <dgm:spPr/>
      <dgm:t>
        <a:bodyPr/>
        <a:lstStyle/>
        <a:p>
          <a:endParaRPr lang="en-US"/>
        </a:p>
      </dgm:t>
    </dgm:pt>
    <dgm:pt modelId="{46FBD73B-7154-1845-90A8-E968BA3619A0}" type="pres">
      <dgm:prSet presAssocID="{B873DC25-4E92-E543-9BC0-A0B6A6756226}" presName="spacer" presStyleCnt="0"/>
      <dgm:spPr/>
    </dgm:pt>
    <dgm:pt modelId="{FC90A99A-7F7D-CB4C-888D-8781F64DC1CA}" type="pres">
      <dgm:prSet presAssocID="{9195B207-3385-FD4D-BD0E-AC44EC9197EE}" presName="parentText" presStyleLbl="node1" presStyleIdx="2" presStyleCnt="4">
        <dgm:presLayoutVars>
          <dgm:chMax val="0"/>
          <dgm:bulletEnabled val="1"/>
        </dgm:presLayoutVars>
      </dgm:prSet>
      <dgm:spPr/>
      <dgm:t>
        <a:bodyPr/>
        <a:lstStyle/>
        <a:p>
          <a:endParaRPr lang="en-US"/>
        </a:p>
      </dgm:t>
    </dgm:pt>
    <dgm:pt modelId="{8D597708-04AA-E245-A956-70603EBDCE8B}" type="pres">
      <dgm:prSet presAssocID="{86FE55EF-2D2E-284A-B4A1-4F0BEDCE22B3}" presName="spacer" presStyleCnt="0"/>
      <dgm:spPr/>
    </dgm:pt>
    <dgm:pt modelId="{C1FDC0F4-F606-B947-9A7C-8AAF38D911F5}" type="pres">
      <dgm:prSet presAssocID="{D09176FC-B780-8C4D-A9A0-DE620C69CDF1}" presName="parentText" presStyleLbl="node1" presStyleIdx="3" presStyleCnt="4" custLinFactNeighborX="249">
        <dgm:presLayoutVars>
          <dgm:chMax val="0"/>
          <dgm:bulletEnabled val="1"/>
        </dgm:presLayoutVars>
      </dgm:prSet>
      <dgm:spPr/>
      <dgm:t>
        <a:bodyPr/>
        <a:lstStyle/>
        <a:p>
          <a:endParaRPr lang="en-US"/>
        </a:p>
      </dgm:t>
    </dgm:pt>
  </dgm:ptLst>
  <dgm:cxnLst>
    <dgm:cxn modelId="{5689E36C-9943-EF49-8E17-5598DC71347A}" type="presOf" srcId="{9195B207-3385-FD4D-BD0E-AC44EC9197EE}" destId="{FC90A99A-7F7D-CB4C-888D-8781F64DC1CA}" srcOrd="0" destOrd="0" presId="urn:microsoft.com/office/officeart/2005/8/layout/vList2"/>
    <dgm:cxn modelId="{5D0FF973-BC1E-AF4A-9DB2-5392729228E0}" srcId="{38E3165C-16E2-234B-B2BD-AD91FC7F45F9}" destId="{9195B207-3385-FD4D-BD0E-AC44EC9197EE}" srcOrd="2" destOrd="0" parTransId="{43161308-5876-3E44-A331-0E5C8009C4C7}" sibTransId="{86FE55EF-2D2E-284A-B4A1-4F0BEDCE22B3}"/>
    <dgm:cxn modelId="{6A7088E9-C50C-7540-B17E-97A4F5DF4903}" type="presOf" srcId="{F40B2637-B14A-6B4A-B995-BB659AD1527E}" destId="{FE046BE3-5098-6E40-AC4D-D8D37B91E64A}" srcOrd="0" destOrd="0" presId="urn:microsoft.com/office/officeart/2005/8/layout/vList2"/>
    <dgm:cxn modelId="{AAC9CA10-DA4F-1A4E-AFBE-65DDB89B0546}" srcId="{38E3165C-16E2-234B-B2BD-AD91FC7F45F9}" destId="{374E824D-C24C-1D46-AE56-9065788852AA}" srcOrd="1" destOrd="0" parTransId="{5116256E-AB88-794D-B6F4-A1D3DF029059}" sibTransId="{B873DC25-4E92-E543-9BC0-A0B6A6756226}"/>
    <dgm:cxn modelId="{AD9BDC64-BD53-4E4D-B4CF-51E308EBAE51}" type="presOf" srcId="{D09176FC-B780-8C4D-A9A0-DE620C69CDF1}" destId="{C1FDC0F4-F606-B947-9A7C-8AAF38D911F5}" srcOrd="0" destOrd="0" presId="urn:microsoft.com/office/officeart/2005/8/layout/vList2"/>
    <dgm:cxn modelId="{3252EB1B-449D-7141-9D13-70276DBF3294}" type="presOf" srcId="{38E3165C-16E2-234B-B2BD-AD91FC7F45F9}" destId="{625C69E2-9701-F647-99C6-4A59CCFD2692}" srcOrd="0" destOrd="0" presId="urn:microsoft.com/office/officeart/2005/8/layout/vList2"/>
    <dgm:cxn modelId="{AB598987-6CFA-2949-92D5-E12D642ED451}" srcId="{38E3165C-16E2-234B-B2BD-AD91FC7F45F9}" destId="{F40B2637-B14A-6B4A-B995-BB659AD1527E}" srcOrd="0" destOrd="0" parTransId="{E9BC5332-1CA3-7145-9B6F-AD048B98159A}" sibTransId="{4B9C7D70-91EA-B74A-B1B5-B05DDD1290CD}"/>
    <dgm:cxn modelId="{CEA4DA90-ED21-9F40-8EC6-3DA27F994320}" type="presOf" srcId="{374E824D-C24C-1D46-AE56-9065788852AA}" destId="{42E7D1BC-FE32-F34D-9980-BDC3FD009ADE}" srcOrd="0" destOrd="0" presId="urn:microsoft.com/office/officeart/2005/8/layout/vList2"/>
    <dgm:cxn modelId="{315807B9-D613-294A-B9F9-CBA5C8FC9D44}" srcId="{38E3165C-16E2-234B-B2BD-AD91FC7F45F9}" destId="{D09176FC-B780-8C4D-A9A0-DE620C69CDF1}" srcOrd="3" destOrd="0" parTransId="{33A3C7BB-F722-6648-8CA8-7205EF66AD90}" sibTransId="{56C87CF3-D6BB-0A4B-82F6-0DD28DDE0D5E}"/>
    <dgm:cxn modelId="{7A073335-7D01-C244-B75E-44FB56114FAD}" type="presParOf" srcId="{625C69E2-9701-F647-99C6-4A59CCFD2692}" destId="{FE046BE3-5098-6E40-AC4D-D8D37B91E64A}" srcOrd="0" destOrd="0" presId="urn:microsoft.com/office/officeart/2005/8/layout/vList2"/>
    <dgm:cxn modelId="{366A59DC-37FE-0941-BB90-700DF6F7F089}" type="presParOf" srcId="{625C69E2-9701-F647-99C6-4A59CCFD2692}" destId="{16711820-4303-1E4A-A54D-9C8B7D309996}" srcOrd="1" destOrd="0" presId="urn:microsoft.com/office/officeart/2005/8/layout/vList2"/>
    <dgm:cxn modelId="{80AB282B-C63C-B84E-9427-535CC2910088}" type="presParOf" srcId="{625C69E2-9701-F647-99C6-4A59CCFD2692}" destId="{42E7D1BC-FE32-F34D-9980-BDC3FD009ADE}" srcOrd="2" destOrd="0" presId="urn:microsoft.com/office/officeart/2005/8/layout/vList2"/>
    <dgm:cxn modelId="{892FB752-5161-E44B-9288-FF8FC5993BF2}" type="presParOf" srcId="{625C69E2-9701-F647-99C6-4A59CCFD2692}" destId="{46FBD73B-7154-1845-90A8-E968BA3619A0}" srcOrd="3" destOrd="0" presId="urn:microsoft.com/office/officeart/2005/8/layout/vList2"/>
    <dgm:cxn modelId="{9C17BF3A-D4D6-9246-AF6D-F83D1BEF1235}" type="presParOf" srcId="{625C69E2-9701-F647-99C6-4A59CCFD2692}" destId="{FC90A99A-7F7D-CB4C-888D-8781F64DC1CA}" srcOrd="4" destOrd="0" presId="urn:microsoft.com/office/officeart/2005/8/layout/vList2"/>
    <dgm:cxn modelId="{47DA8636-B8A7-8E41-A575-4C6774D313C7}" type="presParOf" srcId="{625C69E2-9701-F647-99C6-4A59CCFD2692}" destId="{8D597708-04AA-E245-A956-70603EBDCE8B}" srcOrd="5" destOrd="0" presId="urn:microsoft.com/office/officeart/2005/8/layout/vList2"/>
    <dgm:cxn modelId="{3F2AFD94-D583-4D49-9304-EF572A37F34C}" type="presParOf" srcId="{625C69E2-9701-F647-99C6-4A59CCFD2692}" destId="{C1FDC0F4-F606-B947-9A7C-8AAF38D911F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E3165C-16E2-234B-B2BD-AD91FC7F45F9}" type="doc">
      <dgm:prSet loTypeId="urn:microsoft.com/office/officeart/2005/8/layout/vList2" loCatId="" qsTypeId="urn:microsoft.com/office/officeart/2005/8/quickstyle/simple4" qsCatId="simple" csTypeId="urn:microsoft.com/office/officeart/2005/8/colors/colorful4" csCatId="colorful" phldr="1"/>
      <dgm:spPr/>
      <dgm:t>
        <a:bodyPr/>
        <a:lstStyle/>
        <a:p>
          <a:endParaRPr lang="en-US"/>
        </a:p>
      </dgm:t>
    </dgm:pt>
    <dgm:pt modelId="{F40B2637-B14A-6B4A-B995-BB659AD1527E}">
      <dgm:prSet/>
      <dgm:spPr/>
      <dgm:t>
        <a:bodyPr/>
        <a:lstStyle/>
        <a:p>
          <a:pPr algn="ctr" rtl="0"/>
          <a:r>
            <a:rPr lang="en-US" sz="2100" dirty="0" smtClean="0"/>
            <a:t>1.  You get a sense of the “field”</a:t>
          </a:r>
          <a:endParaRPr lang="en-US" sz="2100" dirty="0"/>
        </a:p>
      </dgm:t>
    </dgm:pt>
    <dgm:pt modelId="{E9BC5332-1CA3-7145-9B6F-AD048B98159A}" type="parTrans" cxnId="{AB598987-6CFA-2949-92D5-E12D642ED451}">
      <dgm:prSet/>
      <dgm:spPr/>
      <dgm:t>
        <a:bodyPr/>
        <a:lstStyle/>
        <a:p>
          <a:endParaRPr lang="en-US"/>
        </a:p>
      </dgm:t>
    </dgm:pt>
    <dgm:pt modelId="{4B9C7D70-91EA-B74A-B1B5-B05DDD1290CD}" type="sibTrans" cxnId="{AB598987-6CFA-2949-92D5-E12D642ED451}">
      <dgm:prSet/>
      <dgm:spPr/>
      <dgm:t>
        <a:bodyPr/>
        <a:lstStyle/>
        <a:p>
          <a:endParaRPr lang="en-US"/>
        </a:p>
      </dgm:t>
    </dgm:pt>
    <dgm:pt modelId="{374E824D-C24C-1D46-AE56-9065788852AA}">
      <dgm:prSet/>
      <dgm:spPr/>
      <dgm:t>
        <a:bodyPr/>
        <a:lstStyle/>
        <a:p>
          <a:pPr algn="ctr" rtl="0"/>
          <a:r>
            <a:rPr lang="en-US" sz="2100" dirty="0" smtClean="0"/>
            <a:t>2.  You craft an original thesis statement</a:t>
          </a:r>
          <a:endParaRPr lang="en-US" sz="2100" dirty="0"/>
        </a:p>
      </dgm:t>
    </dgm:pt>
    <dgm:pt modelId="{5116256E-AB88-794D-B6F4-A1D3DF029059}" type="parTrans" cxnId="{AAC9CA10-DA4F-1A4E-AFBE-65DDB89B0546}">
      <dgm:prSet/>
      <dgm:spPr/>
      <dgm:t>
        <a:bodyPr/>
        <a:lstStyle/>
        <a:p>
          <a:endParaRPr lang="en-US"/>
        </a:p>
      </dgm:t>
    </dgm:pt>
    <dgm:pt modelId="{B873DC25-4E92-E543-9BC0-A0B6A6756226}" type="sibTrans" cxnId="{AAC9CA10-DA4F-1A4E-AFBE-65DDB89B0546}">
      <dgm:prSet/>
      <dgm:spPr/>
      <dgm:t>
        <a:bodyPr/>
        <a:lstStyle/>
        <a:p>
          <a:endParaRPr lang="en-US"/>
        </a:p>
      </dgm:t>
    </dgm:pt>
    <dgm:pt modelId="{9195B207-3385-FD4D-BD0E-AC44EC9197EE}">
      <dgm:prSet/>
      <dgm:spPr/>
      <dgm:t>
        <a:bodyPr/>
        <a:lstStyle/>
        <a:p>
          <a:pPr algn="ctr" rtl="0"/>
          <a:r>
            <a:rPr lang="en-US" dirty="0" smtClean="0"/>
            <a:t>3.  You gather evidence from a careful culling of primary sources and scholarship</a:t>
          </a:r>
          <a:endParaRPr lang="en-US" dirty="0"/>
        </a:p>
      </dgm:t>
    </dgm:pt>
    <dgm:pt modelId="{43161308-5876-3E44-A331-0E5C8009C4C7}" type="parTrans" cxnId="{5D0FF973-BC1E-AF4A-9DB2-5392729228E0}">
      <dgm:prSet/>
      <dgm:spPr/>
      <dgm:t>
        <a:bodyPr/>
        <a:lstStyle/>
        <a:p>
          <a:endParaRPr lang="en-US"/>
        </a:p>
      </dgm:t>
    </dgm:pt>
    <dgm:pt modelId="{86FE55EF-2D2E-284A-B4A1-4F0BEDCE22B3}" type="sibTrans" cxnId="{5D0FF973-BC1E-AF4A-9DB2-5392729228E0}">
      <dgm:prSet/>
      <dgm:spPr/>
      <dgm:t>
        <a:bodyPr/>
        <a:lstStyle/>
        <a:p>
          <a:endParaRPr lang="en-US"/>
        </a:p>
      </dgm:t>
    </dgm:pt>
    <dgm:pt modelId="{D09176FC-B780-8C4D-A9A0-DE620C69CDF1}">
      <dgm:prSet/>
      <dgm:spPr/>
      <dgm:t>
        <a:bodyPr/>
        <a:lstStyle/>
        <a:p>
          <a:pPr algn="ctr" rtl="0"/>
          <a:r>
            <a:rPr lang="en-US" dirty="0" smtClean="0"/>
            <a:t>4.  You support your analysis with analysis made by scholars</a:t>
          </a:r>
          <a:endParaRPr lang="en-US" dirty="0"/>
        </a:p>
      </dgm:t>
    </dgm:pt>
    <dgm:pt modelId="{33A3C7BB-F722-6648-8CA8-7205EF66AD90}" type="parTrans" cxnId="{315807B9-D613-294A-B9F9-CBA5C8FC9D44}">
      <dgm:prSet/>
      <dgm:spPr/>
      <dgm:t>
        <a:bodyPr/>
        <a:lstStyle/>
        <a:p>
          <a:endParaRPr lang="en-US"/>
        </a:p>
      </dgm:t>
    </dgm:pt>
    <dgm:pt modelId="{56C87CF3-D6BB-0A4B-82F6-0DD28DDE0D5E}" type="sibTrans" cxnId="{315807B9-D613-294A-B9F9-CBA5C8FC9D44}">
      <dgm:prSet/>
      <dgm:spPr/>
      <dgm:t>
        <a:bodyPr/>
        <a:lstStyle/>
        <a:p>
          <a:endParaRPr lang="en-US"/>
        </a:p>
      </dgm:t>
    </dgm:pt>
    <dgm:pt modelId="{625C69E2-9701-F647-99C6-4A59CCFD2692}" type="pres">
      <dgm:prSet presAssocID="{38E3165C-16E2-234B-B2BD-AD91FC7F45F9}" presName="linear" presStyleCnt="0">
        <dgm:presLayoutVars>
          <dgm:animLvl val="lvl"/>
          <dgm:resizeHandles val="exact"/>
        </dgm:presLayoutVars>
      </dgm:prSet>
      <dgm:spPr/>
      <dgm:t>
        <a:bodyPr/>
        <a:lstStyle/>
        <a:p>
          <a:endParaRPr lang="en-US"/>
        </a:p>
      </dgm:t>
    </dgm:pt>
    <dgm:pt modelId="{FE046BE3-5098-6E40-AC4D-D8D37B91E64A}" type="pres">
      <dgm:prSet presAssocID="{F40B2637-B14A-6B4A-B995-BB659AD1527E}" presName="parentText" presStyleLbl="node1" presStyleIdx="0" presStyleCnt="4">
        <dgm:presLayoutVars>
          <dgm:chMax val="0"/>
          <dgm:bulletEnabled val="1"/>
        </dgm:presLayoutVars>
      </dgm:prSet>
      <dgm:spPr/>
      <dgm:t>
        <a:bodyPr/>
        <a:lstStyle/>
        <a:p>
          <a:endParaRPr lang="en-US"/>
        </a:p>
      </dgm:t>
    </dgm:pt>
    <dgm:pt modelId="{16711820-4303-1E4A-A54D-9C8B7D309996}" type="pres">
      <dgm:prSet presAssocID="{4B9C7D70-91EA-B74A-B1B5-B05DDD1290CD}" presName="spacer" presStyleCnt="0"/>
      <dgm:spPr/>
    </dgm:pt>
    <dgm:pt modelId="{42E7D1BC-FE32-F34D-9980-BDC3FD009ADE}" type="pres">
      <dgm:prSet presAssocID="{374E824D-C24C-1D46-AE56-9065788852AA}" presName="parentText" presStyleLbl="node1" presStyleIdx="1" presStyleCnt="4">
        <dgm:presLayoutVars>
          <dgm:chMax val="0"/>
          <dgm:bulletEnabled val="1"/>
        </dgm:presLayoutVars>
      </dgm:prSet>
      <dgm:spPr/>
      <dgm:t>
        <a:bodyPr/>
        <a:lstStyle/>
        <a:p>
          <a:endParaRPr lang="en-US"/>
        </a:p>
      </dgm:t>
    </dgm:pt>
    <dgm:pt modelId="{46FBD73B-7154-1845-90A8-E968BA3619A0}" type="pres">
      <dgm:prSet presAssocID="{B873DC25-4E92-E543-9BC0-A0B6A6756226}" presName="spacer" presStyleCnt="0"/>
      <dgm:spPr/>
    </dgm:pt>
    <dgm:pt modelId="{FC90A99A-7F7D-CB4C-888D-8781F64DC1CA}" type="pres">
      <dgm:prSet presAssocID="{9195B207-3385-FD4D-BD0E-AC44EC9197EE}" presName="parentText" presStyleLbl="node1" presStyleIdx="2" presStyleCnt="4">
        <dgm:presLayoutVars>
          <dgm:chMax val="0"/>
          <dgm:bulletEnabled val="1"/>
        </dgm:presLayoutVars>
      </dgm:prSet>
      <dgm:spPr/>
      <dgm:t>
        <a:bodyPr/>
        <a:lstStyle/>
        <a:p>
          <a:endParaRPr lang="en-US"/>
        </a:p>
      </dgm:t>
    </dgm:pt>
    <dgm:pt modelId="{8D597708-04AA-E245-A956-70603EBDCE8B}" type="pres">
      <dgm:prSet presAssocID="{86FE55EF-2D2E-284A-B4A1-4F0BEDCE22B3}" presName="spacer" presStyleCnt="0"/>
      <dgm:spPr/>
    </dgm:pt>
    <dgm:pt modelId="{C1FDC0F4-F606-B947-9A7C-8AAF38D911F5}" type="pres">
      <dgm:prSet presAssocID="{D09176FC-B780-8C4D-A9A0-DE620C69CDF1}" presName="parentText" presStyleLbl="node1" presStyleIdx="3" presStyleCnt="4" custLinFactNeighborX="249">
        <dgm:presLayoutVars>
          <dgm:chMax val="0"/>
          <dgm:bulletEnabled val="1"/>
        </dgm:presLayoutVars>
      </dgm:prSet>
      <dgm:spPr/>
      <dgm:t>
        <a:bodyPr/>
        <a:lstStyle/>
        <a:p>
          <a:endParaRPr lang="en-US"/>
        </a:p>
      </dgm:t>
    </dgm:pt>
  </dgm:ptLst>
  <dgm:cxnLst>
    <dgm:cxn modelId="{39D332DA-8E76-CA4A-928E-4A2CE8BF3ADD}" type="presOf" srcId="{374E824D-C24C-1D46-AE56-9065788852AA}" destId="{42E7D1BC-FE32-F34D-9980-BDC3FD009ADE}" srcOrd="0" destOrd="0" presId="urn:microsoft.com/office/officeart/2005/8/layout/vList2"/>
    <dgm:cxn modelId="{5D0FF973-BC1E-AF4A-9DB2-5392729228E0}" srcId="{38E3165C-16E2-234B-B2BD-AD91FC7F45F9}" destId="{9195B207-3385-FD4D-BD0E-AC44EC9197EE}" srcOrd="2" destOrd="0" parTransId="{43161308-5876-3E44-A331-0E5C8009C4C7}" sibTransId="{86FE55EF-2D2E-284A-B4A1-4F0BEDCE22B3}"/>
    <dgm:cxn modelId="{AAC9CA10-DA4F-1A4E-AFBE-65DDB89B0546}" srcId="{38E3165C-16E2-234B-B2BD-AD91FC7F45F9}" destId="{374E824D-C24C-1D46-AE56-9065788852AA}" srcOrd="1" destOrd="0" parTransId="{5116256E-AB88-794D-B6F4-A1D3DF029059}" sibTransId="{B873DC25-4E92-E543-9BC0-A0B6A6756226}"/>
    <dgm:cxn modelId="{63B40BC6-3F34-0B4B-94CC-5CBF1D04A1FE}" type="presOf" srcId="{D09176FC-B780-8C4D-A9A0-DE620C69CDF1}" destId="{C1FDC0F4-F606-B947-9A7C-8AAF38D911F5}" srcOrd="0" destOrd="0" presId="urn:microsoft.com/office/officeart/2005/8/layout/vList2"/>
    <dgm:cxn modelId="{7E665112-6DAD-AC4A-AD75-40F1EA7AD83C}" type="presOf" srcId="{38E3165C-16E2-234B-B2BD-AD91FC7F45F9}" destId="{625C69E2-9701-F647-99C6-4A59CCFD2692}" srcOrd="0" destOrd="0" presId="urn:microsoft.com/office/officeart/2005/8/layout/vList2"/>
    <dgm:cxn modelId="{8E0D6CEC-0C11-4D48-A889-1EFC904D9CEC}" type="presOf" srcId="{9195B207-3385-FD4D-BD0E-AC44EC9197EE}" destId="{FC90A99A-7F7D-CB4C-888D-8781F64DC1CA}" srcOrd="0" destOrd="0" presId="urn:microsoft.com/office/officeart/2005/8/layout/vList2"/>
    <dgm:cxn modelId="{AB598987-6CFA-2949-92D5-E12D642ED451}" srcId="{38E3165C-16E2-234B-B2BD-AD91FC7F45F9}" destId="{F40B2637-B14A-6B4A-B995-BB659AD1527E}" srcOrd="0" destOrd="0" parTransId="{E9BC5332-1CA3-7145-9B6F-AD048B98159A}" sibTransId="{4B9C7D70-91EA-B74A-B1B5-B05DDD1290CD}"/>
    <dgm:cxn modelId="{43C45C48-223D-C945-8F44-4E754022AC4E}" type="presOf" srcId="{F40B2637-B14A-6B4A-B995-BB659AD1527E}" destId="{FE046BE3-5098-6E40-AC4D-D8D37B91E64A}" srcOrd="0" destOrd="0" presId="urn:microsoft.com/office/officeart/2005/8/layout/vList2"/>
    <dgm:cxn modelId="{315807B9-D613-294A-B9F9-CBA5C8FC9D44}" srcId="{38E3165C-16E2-234B-B2BD-AD91FC7F45F9}" destId="{D09176FC-B780-8C4D-A9A0-DE620C69CDF1}" srcOrd="3" destOrd="0" parTransId="{33A3C7BB-F722-6648-8CA8-7205EF66AD90}" sibTransId="{56C87CF3-D6BB-0A4B-82F6-0DD28DDE0D5E}"/>
    <dgm:cxn modelId="{546B3D57-6D10-AD4F-858A-98548477D95F}" type="presParOf" srcId="{625C69E2-9701-F647-99C6-4A59CCFD2692}" destId="{FE046BE3-5098-6E40-AC4D-D8D37B91E64A}" srcOrd="0" destOrd="0" presId="urn:microsoft.com/office/officeart/2005/8/layout/vList2"/>
    <dgm:cxn modelId="{44ECDB05-4261-5740-B4A2-DCE3D83C0612}" type="presParOf" srcId="{625C69E2-9701-F647-99C6-4A59CCFD2692}" destId="{16711820-4303-1E4A-A54D-9C8B7D309996}" srcOrd="1" destOrd="0" presId="urn:microsoft.com/office/officeart/2005/8/layout/vList2"/>
    <dgm:cxn modelId="{AED5E333-27CF-564C-8F94-F17918CCDF92}" type="presParOf" srcId="{625C69E2-9701-F647-99C6-4A59CCFD2692}" destId="{42E7D1BC-FE32-F34D-9980-BDC3FD009ADE}" srcOrd="2" destOrd="0" presId="urn:microsoft.com/office/officeart/2005/8/layout/vList2"/>
    <dgm:cxn modelId="{E7D7752C-D38C-5748-A3B8-C5034D05E58E}" type="presParOf" srcId="{625C69E2-9701-F647-99C6-4A59CCFD2692}" destId="{46FBD73B-7154-1845-90A8-E968BA3619A0}" srcOrd="3" destOrd="0" presId="urn:microsoft.com/office/officeart/2005/8/layout/vList2"/>
    <dgm:cxn modelId="{F7249309-DB3B-834B-9D94-F664B222823C}" type="presParOf" srcId="{625C69E2-9701-F647-99C6-4A59CCFD2692}" destId="{FC90A99A-7F7D-CB4C-888D-8781F64DC1CA}" srcOrd="4" destOrd="0" presId="urn:microsoft.com/office/officeart/2005/8/layout/vList2"/>
    <dgm:cxn modelId="{AED22FC4-B273-5844-B316-1AB108C84678}" type="presParOf" srcId="{625C69E2-9701-F647-99C6-4A59CCFD2692}" destId="{8D597708-04AA-E245-A956-70603EBDCE8B}" srcOrd="5" destOrd="0" presId="urn:microsoft.com/office/officeart/2005/8/layout/vList2"/>
    <dgm:cxn modelId="{F7678A95-A5D0-B34D-A1D8-4F837BBCF22B}" type="presParOf" srcId="{625C69E2-9701-F647-99C6-4A59CCFD2692}" destId="{C1FDC0F4-F606-B947-9A7C-8AAF38D911F5}"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46BE3-5098-6E40-AC4D-D8D37B91E64A}">
      <dsp:nvSpPr>
        <dsp:cNvPr id="0" name=""/>
        <dsp:cNvSpPr/>
      </dsp:nvSpPr>
      <dsp:spPr>
        <a:xfrm>
          <a:off x="0" y="35537"/>
          <a:ext cx="8229600" cy="794503"/>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1.  You get a sense of the “field”</a:t>
          </a:r>
          <a:endParaRPr lang="en-US" sz="2000" kern="1200" dirty="0"/>
        </a:p>
      </dsp:txBody>
      <dsp:txXfrm>
        <a:off x="38784" y="74321"/>
        <a:ext cx="8152032" cy="716935"/>
      </dsp:txXfrm>
    </dsp:sp>
    <dsp:sp modelId="{42E7D1BC-FE32-F34D-9980-BDC3FD009ADE}">
      <dsp:nvSpPr>
        <dsp:cNvPr id="0" name=""/>
        <dsp:cNvSpPr/>
      </dsp:nvSpPr>
      <dsp:spPr>
        <a:xfrm>
          <a:off x="0" y="887640"/>
          <a:ext cx="8229600" cy="794503"/>
        </a:xfrm>
        <a:prstGeom prst="roundRect">
          <a:avLst/>
        </a:prstGeom>
        <a:gradFill rotWithShape="0">
          <a:gsLst>
            <a:gs pos="0">
              <a:schemeClr val="accent4">
                <a:hueOff val="-1488257"/>
                <a:satOff val="8966"/>
                <a:lumOff val="719"/>
                <a:alphaOff val="0"/>
                <a:tint val="100000"/>
                <a:shade val="100000"/>
                <a:satMod val="130000"/>
              </a:schemeClr>
            </a:gs>
            <a:gs pos="100000">
              <a:schemeClr val="accent4">
                <a:hueOff val="-1488257"/>
                <a:satOff val="8966"/>
                <a:lumOff val="71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2.  You craft an original thesis statement</a:t>
          </a:r>
          <a:endParaRPr lang="en-US" sz="2000" kern="1200" dirty="0"/>
        </a:p>
      </dsp:txBody>
      <dsp:txXfrm>
        <a:off x="38784" y="926424"/>
        <a:ext cx="8152032" cy="716935"/>
      </dsp:txXfrm>
    </dsp:sp>
    <dsp:sp modelId="{FC90A99A-7F7D-CB4C-888D-8781F64DC1CA}">
      <dsp:nvSpPr>
        <dsp:cNvPr id="0" name=""/>
        <dsp:cNvSpPr/>
      </dsp:nvSpPr>
      <dsp:spPr>
        <a:xfrm>
          <a:off x="0" y="1739744"/>
          <a:ext cx="8229600" cy="794503"/>
        </a:xfrm>
        <a:prstGeom prst="roundRect">
          <a:avLst/>
        </a:prstGeom>
        <a:gradFill rotWithShape="0">
          <a:gsLst>
            <a:gs pos="0">
              <a:schemeClr val="accent4">
                <a:hueOff val="-2976514"/>
                <a:satOff val="17933"/>
                <a:lumOff val="1437"/>
                <a:alphaOff val="0"/>
                <a:tint val="100000"/>
                <a:shade val="100000"/>
                <a:satMod val="130000"/>
              </a:schemeClr>
            </a:gs>
            <a:gs pos="100000">
              <a:schemeClr val="accent4">
                <a:hueOff val="-2976514"/>
                <a:satOff val="17933"/>
                <a:lumOff val="143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3.  You gather evidence from a careful culling of primary sources and scholarship</a:t>
          </a:r>
          <a:endParaRPr lang="en-US" sz="2000" kern="1200" dirty="0"/>
        </a:p>
      </dsp:txBody>
      <dsp:txXfrm>
        <a:off x="38784" y="1778528"/>
        <a:ext cx="8152032" cy="716935"/>
      </dsp:txXfrm>
    </dsp:sp>
    <dsp:sp modelId="{C1FDC0F4-F606-B947-9A7C-8AAF38D911F5}">
      <dsp:nvSpPr>
        <dsp:cNvPr id="0" name=""/>
        <dsp:cNvSpPr/>
      </dsp:nvSpPr>
      <dsp:spPr>
        <a:xfrm>
          <a:off x="0" y="2591847"/>
          <a:ext cx="8229600" cy="794503"/>
        </a:xfrm>
        <a:prstGeom prst="roundRect">
          <a:avLst/>
        </a:prstGeom>
        <a:gradFill rotWithShape="0">
          <a:gsLst>
            <a:gs pos="0">
              <a:schemeClr val="accent4">
                <a:hueOff val="-4464771"/>
                <a:satOff val="26899"/>
                <a:lumOff val="2156"/>
                <a:alphaOff val="0"/>
                <a:tint val="100000"/>
                <a:shade val="100000"/>
                <a:satMod val="130000"/>
              </a:schemeClr>
            </a:gs>
            <a:gs pos="100000">
              <a:schemeClr val="accent4">
                <a:hueOff val="-4464771"/>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4.  You support your analysis with analysis made by scholars</a:t>
          </a:r>
          <a:endParaRPr lang="en-US" sz="2000" kern="1200" dirty="0"/>
        </a:p>
      </dsp:txBody>
      <dsp:txXfrm>
        <a:off x="38784" y="2630631"/>
        <a:ext cx="8152032" cy="7169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046BE3-5098-6E40-AC4D-D8D37B91E64A}">
      <dsp:nvSpPr>
        <dsp:cNvPr id="0" name=""/>
        <dsp:cNvSpPr/>
      </dsp:nvSpPr>
      <dsp:spPr>
        <a:xfrm>
          <a:off x="0" y="35537"/>
          <a:ext cx="8229600" cy="794503"/>
        </a:xfrm>
        <a:prstGeom prst="roundRect">
          <a:avLst/>
        </a:prstGeom>
        <a:gradFill rotWithShape="0">
          <a:gsLst>
            <a:gs pos="0">
              <a:schemeClr val="accent4">
                <a:hueOff val="0"/>
                <a:satOff val="0"/>
                <a:lumOff val="0"/>
                <a:alphaOff val="0"/>
                <a:tint val="100000"/>
                <a:shade val="100000"/>
                <a:satMod val="130000"/>
              </a:schemeClr>
            </a:gs>
            <a:gs pos="100000">
              <a:schemeClr val="accent4">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1.  You get a sense of the “field”</a:t>
          </a:r>
          <a:endParaRPr lang="en-US" sz="2000" kern="1200" dirty="0"/>
        </a:p>
      </dsp:txBody>
      <dsp:txXfrm>
        <a:off x="38784" y="74321"/>
        <a:ext cx="8152032" cy="716935"/>
      </dsp:txXfrm>
    </dsp:sp>
    <dsp:sp modelId="{42E7D1BC-FE32-F34D-9980-BDC3FD009ADE}">
      <dsp:nvSpPr>
        <dsp:cNvPr id="0" name=""/>
        <dsp:cNvSpPr/>
      </dsp:nvSpPr>
      <dsp:spPr>
        <a:xfrm>
          <a:off x="0" y="887640"/>
          <a:ext cx="8229600" cy="794503"/>
        </a:xfrm>
        <a:prstGeom prst="roundRect">
          <a:avLst/>
        </a:prstGeom>
        <a:gradFill rotWithShape="0">
          <a:gsLst>
            <a:gs pos="0">
              <a:schemeClr val="accent4">
                <a:hueOff val="-1488257"/>
                <a:satOff val="8966"/>
                <a:lumOff val="719"/>
                <a:alphaOff val="0"/>
                <a:tint val="100000"/>
                <a:shade val="100000"/>
                <a:satMod val="130000"/>
              </a:schemeClr>
            </a:gs>
            <a:gs pos="100000">
              <a:schemeClr val="accent4">
                <a:hueOff val="-1488257"/>
                <a:satOff val="8966"/>
                <a:lumOff val="719"/>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2.  You craft an original thesis statement</a:t>
          </a:r>
          <a:endParaRPr lang="en-US" sz="2000" kern="1200" dirty="0"/>
        </a:p>
      </dsp:txBody>
      <dsp:txXfrm>
        <a:off x="38784" y="926424"/>
        <a:ext cx="8152032" cy="716935"/>
      </dsp:txXfrm>
    </dsp:sp>
    <dsp:sp modelId="{FC90A99A-7F7D-CB4C-888D-8781F64DC1CA}">
      <dsp:nvSpPr>
        <dsp:cNvPr id="0" name=""/>
        <dsp:cNvSpPr/>
      </dsp:nvSpPr>
      <dsp:spPr>
        <a:xfrm>
          <a:off x="0" y="1739744"/>
          <a:ext cx="8229600" cy="794503"/>
        </a:xfrm>
        <a:prstGeom prst="roundRect">
          <a:avLst/>
        </a:prstGeom>
        <a:gradFill rotWithShape="0">
          <a:gsLst>
            <a:gs pos="0">
              <a:schemeClr val="accent4">
                <a:hueOff val="-2976514"/>
                <a:satOff val="17933"/>
                <a:lumOff val="1437"/>
                <a:alphaOff val="0"/>
                <a:tint val="100000"/>
                <a:shade val="100000"/>
                <a:satMod val="130000"/>
              </a:schemeClr>
            </a:gs>
            <a:gs pos="100000">
              <a:schemeClr val="accent4">
                <a:hueOff val="-2976514"/>
                <a:satOff val="17933"/>
                <a:lumOff val="1437"/>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3.  You gather evidence from a careful culling of primary sources and scholarship</a:t>
          </a:r>
          <a:endParaRPr lang="en-US" sz="2000" kern="1200" dirty="0"/>
        </a:p>
      </dsp:txBody>
      <dsp:txXfrm>
        <a:off x="38784" y="1778528"/>
        <a:ext cx="8152032" cy="716935"/>
      </dsp:txXfrm>
    </dsp:sp>
    <dsp:sp modelId="{C1FDC0F4-F606-B947-9A7C-8AAF38D911F5}">
      <dsp:nvSpPr>
        <dsp:cNvPr id="0" name=""/>
        <dsp:cNvSpPr/>
      </dsp:nvSpPr>
      <dsp:spPr>
        <a:xfrm>
          <a:off x="0" y="2591847"/>
          <a:ext cx="8229600" cy="794503"/>
        </a:xfrm>
        <a:prstGeom prst="roundRect">
          <a:avLst/>
        </a:prstGeom>
        <a:gradFill rotWithShape="0">
          <a:gsLst>
            <a:gs pos="0">
              <a:schemeClr val="accent4">
                <a:hueOff val="-4464771"/>
                <a:satOff val="26899"/>
                <a:lumOff val="2156"/>
                <a:alphaOff val="0"/>
                <a:tint val="100000"/>
                <a:shade val="100000"/>
                <a:satMod val="130000"/>
              </a:schemeClr>
            </a:gs>
            <a:gs pos="100000">
              <a:schemeClr val="accent4">
                <a:hueOff val="-4464771"/>
                <a:satOff val="26899"/>
                <a:lumOff val="2156"/>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n-US" sz="2000" kern="1200" dirty="0" smtClean="0"/>
            <a:t>4.  You support your analysis with analysis made by scholars</a:t>
          </a:r>
          <a:endParaRPr lang="en-US" sz="2000" kern="1200" dirty="0"/>
        </a:p>
      </dsp:txBody>
      <dsp:txXfrm>
        <a:off x="38784" y="2630631"/>
        <a:ext cx="8152032" cy="7169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FC78F3-2F4D-3E41-8F16-8C7C5C8D749E}" type="datetimeFigureOut">
              <a:rPr lang="en-US" smtClean="0"/>
              <a:t>5/16/14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DDD699-3FE7-CB46-91F9-C253D54A3A5A}" type="slidenum">
              <a:rPr lang="en-US" smtClean="0"/>
              <a:t>‹#›</a:t>
            </a:fld>
            <a:endParaRPr lang="en-US"/>
          </a:p>
        </p:txBody>
      </p:sp>
    </p:spTree>
    <p:extLst>
      <p:ext uri="{BB962C8B-B14F-4D97-AF65-F5344CB8AC3E}">
        <p14:creationId xmlns:p14="http://schemas.microsoft.com/office/powerpoint/2010/main" val="20708508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DDD699-3FE7-CB46-91F9-C253D54A3A5A}" type="slidenum">
              <a:rPr lang="en-US" smtClean="0"/>
              <a:t>5</a:t>
            </a:fld>
            <a:endParaRPr lang="en-US"/>
          </a:p>
        </p:txBody>
      </p:sp>
    </p:spTree>
    <p:extLst>
      <p:ext uri="{BB962C8B-B14F-4D97-AF65-F5344CB8AC3E}">
        <p14:creationId xmlns:p14="http://schemas.microsoft.com/office/powerpoint/2010/main" val="3185828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C6C709-2C1D-FA40-968E-31166C318CBF}" type="datetimeFigureOut">
              <a:rPr lang="en-US" smtClean="0"/>
              <a:t>5/16/14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204606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C709-2C1D-FA40-968E-31166C318CBF}" type="datetimeFigureOut">
              <a:rPr lang="en-US" smtClean="0"/>
              <a:t>5/16/14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1974222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C709-2C1D-FA40-968E-31166C318CBF}" type="datetimeFigureOut">
              <a:rPr lang="en-US" smtClean="0"/>
              <a:t>5/16/14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17556717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Tara Guthrie, 2010</a:t>
            </a:r>
          </a:p>
        </p:txBody>
      </p:sp>
      <p:sp>
        <p:nvSpPr>
          <p:cNvPr id="7" name="Rectangle 7"/>
          <p:cNvSpPr>
            <a:spLocks noGrp="1" noChangeArrowheads="1"/>
          </p:cNvSpPr>
          <p:nvPr>
            <p:ph type="sldNum" sz="quarter" idx="12"/>
          </p:nvPr>
        </p:nvSpPr>
        <p:spPr>
          <a:ln/>
        </p:spPr>
        <p:txBody>
          <a:bodyPr/>
          <a:lstStyle>
            <a:lvl1pPr>
              <a:defRPr/>
            </a:lvl1pPr>
          </a:lstStyle>
          <a:p>
            <a:fld id="{D9D1FE5D-AD00-6A42-B46B-74BD1614C78F}" type="slidenum">
              <a:rPr lang="en-US"/>
              <a:pPr/>
              <a:t>‹#›</a:t>
            </a:fld>
            <a:endParaRPr lang="en-US"/>
          </a:p>
        </p:txBody>
      </p:sp>
    </p:spTree>
    <p:extLst>
      <p:ext uri="{BB962C8B-B14F-4D97-AF65-F5344CB8AC3E}">
        <p14:creationId xmlns:p14="http://schemas.microsoft.com/office/powerpoint/2010/main" val="767939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6870700" cy="1600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a:t>Tara Guthrie, 2010</a:t>
            </a:r>
          </a:p>
        </p:txBody>
      </p:sp>
      <p:sp>
        <p:nvSpPr>
          <p:cNvPr id="7" name="Rectangle 7"/>
          <p:cNvSpPr>
            <a:spLocks noGrp="1" noChangeArrowheads="1"/>
          </p:cNvSpPr>
          <p:nvPr>
            <p:ph type="sldNum" sz="quarter" idx="12"/>
          </p:nvPr>
        </p:nvSpPr>
        <p:spPr>
          <a:ln/>
        </p:spPr>
        <p:txBody>
          <a:bodyPr/>
          <a:lstStyle>
            <a:lvl1pPr>
              <a:defRPr/>
            </a:lvl1pPr>
          </a:lstStyle>
          <a:p>
            <a:fld id="{7EF2E8F1-B547-0C44-9136-24ED016A6E47}" type="slidenum">
              <a:rPr lang="en-US"/>
              <a:pPr/>
              <a:t>‹#›</a:t>
            </a:fld>
            <a:endParaRPr lang="en-US"/>
          </a:p>
        </p:txBody>
      </p:sp>
    </p:spTree>
    <p:extLst>
      <p:ext uri="{BB962C8B-B14F-4D97-AF65-F5344CB8AC3E}">
        <p14:creationId xmlns:p14="http://schemas.microsoft.com/office/powerpoint/2010/main" val="1095699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C709-2C1D-FA40-968E-31166C318CBF}" type="datetimeFigureOut">
              <a:rPr lang="en-US" smtClean="0"/>
              <a:t>5/16/14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1524960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C6C709-2C1D-FA40-968E-31166C318CBF}" type="datetimeFigureOut">
              <a:rPr lang="en-US" smtClean="0"/>
              <a:t>5/16/14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728899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C6C709-2C1D-FA40-968E-31166C318CBF}" type="datetimeFigureOut">
              <a:rPr lang="en-US" smtClean="0"/>
              <a:t>5/16/14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009815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C6C709-2C1D-FA40-968E-31166C318CBF}" type="datetimeFigureOut">
              <a:rPr lang="en-US" smtClean="0"/>
              <a:t>5/16/14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525422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C6C709-2C1D-FA40-968E-31166C318CBF}" type="datetimeFigureOut">
              <a:rPr lang="en-US" smtClean="0"/>
              <a:t>5/16/14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601015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6C709-2C1D-FA40-968E-31166C318CBF}" type="datetimeFigureOut">
              <a:rPr lang="en-US" smtClean="0"/>
              <a:t>5/16/14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1734835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C6C709-2C1D-FA40-968E-31166C318CBF}" type="datetimeFigureOut">
              <a:rPr lang="en-US" smtClean="0"/>
              <a:t>5/16/14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2260724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C6C709-2C1D-FA40-968E-31166C318CBF}" type="datetimeFigureOut">
              <a:rPr lang="en-US" smtClean="0"/>
              <a:t>5/16/14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F8625F-45E4-6448-AE82-C938D5360B52}" type="slidenum">
              <a:rPr lang="en-US" smtClean="0"/>
              <a:t>‹#›</a:t>
            </a:fld>
            <a:endParaRPr lang="en-US"/>
          </a:p>
        </p:txBody>
      </p:sp>
    </p:spTree>
    <p:extLst>
      <p:ext uri="{BB962C8B-B14F-4D97-AF65-F5344CB8AC3E}">
        <p14:creationId xmlns:p14="http://schemas.microsoft.com/office/powerpoint/2010/main" val="38537457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6C709-2C1D-FA40-968E-31166C318CBF}" type="datetimeFigureOut">
              <a:rPr lang="en-US" smtClean="0"/>
              <a:t>5/16/14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8625F-45E4-6448-AE82-C938D5360B52}" type="slidenum">
              <a:rPr lang="en-US" smtClean="0"/>
              <a:t>‹#›</a:t>
            </a:fld>
            <a:endParaRPr lang="en-US"/>
          </a:p>
        </p:txBody>
      </p:sp>
    </p:spTree>
    <p:extLst>
      <p:ext uri="{BB962C8B-B14F-4D97-AF65-F5344CB8AC3E}">
        <p14:creationId xmlns:p14="http://schemas.microsoft.com/office/powerpoint/2010/main" val="513462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i="1" dirty="0" smtClean="0">
                <a:latin typeface="Garamond"/>
                <a:cs typeface="Garamond"/>
              </a:rPr>
              <a:t>Scholarship in Writing Workshop</a:t>
            </a:r>
            <a:endParaRPr lang="en-US" i="1" dirty="0">
              <a:latin typeface="Garamond"/>
              <a:cs typeface="Garamond"/>
            </a:endParaRPr>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alphaModFix amt="31000"/>
          </a:blip>
          <a:stretch>
            <a:fillRect/>
          </a:stretch>
        </p:blipFill>
        <p:spPr>
          <a:xfrm>
            <a:off x="0" y="0"/>
            <a:ext cx="9227740" cy="6858000"/>
          </a:xfrm>
          <a:prstGeom prst="rect">
            <a:avLst/>
          </a:prstGeom>
        </p:spPr>
      </p:pic>
    </p:spTree>
    <p:extLst>
      <p:ext uri="{BB962C8B-B14F-4D97-AF65-F5344CB8AC3E}">
        <p14:creationId xmlns:p14="http://schemas.microsoft.com/office/powerpoint/2010/main" val="359531881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How do we find scholarship? Websites</a:t>
            </a:r>
            <a:endParaRPr lang="en-US" dirty="0">
              <a:latin typeface="Garamond"/>
              <a:cs typeface="Garamond"/>
            </a:endParaRPr>
          </a:p>
        </p:txBody>
      </p:sp>
      <p:sp>
        <p:nvSpPr>
          <p:cNvPr id="3" name="Content Placeholder 2"/>
          <p:cNvSpPr>
            <a:spLocks noGrp="1"/>
          </p:cNvSpPr>
          <p:nvPr>
            <p:ph idx="1"/>
          </p:nvPr>
        </p:nvSpPr>
        <p:spPr/>
        <p:txBody>
          <a:bodyPr>
            <a:normAutofit fontScale="77500" lnSpcReduction="20000"/>
          </a:bodyPr>
          <a:lstStyle/>
          <a:p>
            <a:r>
              <a:rPr lang="en-US" dirty="0" smtClean="0">
                <a:latin typeface="Garamond"/>
                <a:cs typeface="Garamond"/>
              </a:rPr>
              <a:t>Websites by scholars tend to end in .org or .</a:t>
            </a:r>
            <a:r>
              <a:rPr lang="en-US" dirty="0" err="1" smtClean="0">
                <a:latin typeface="Garamond"/>
                <a:cs typeface="Garamond"/>
              </a:rPr>
              <a:t>edu</a:t>
            </a:r>
            <a:r>
              <a:rPr lang="en-US" dirty="0" smtClean="0">
                <a:latin typeface="Garamond"/>
                <a:cs typeface="Garamond"/>
              </a:rPr>
              <a:t> or .</a:t>
            </a:r>
            <a:r>
              <a:rPr lang="en-US" dirty="0" err="1" smtClean="0">
                <a:latin typeface="Garamond"/>
                <a:cs typeface="Garamond"/>
              </a:rPr>
              <a:t>gov</a:t>
            </a:r>
            <a:endParaRPr lang="en-US" dirty="0" smtClean="0">
              <a:latin typeface="Garamond"/>
              <a:cs typeface="Garamond"/>
            </a:endParaRPr>
          </a:p>
          <a:p>
            <a:pPr lvl="1"/>
            <a:r>
              <a:rPr lang="en-US" dirty="0" smtClean="0">
                <a:latin typeface="Garamond"/>
                <a:cs typeface="Garamond"/>
              </a:rPr>
              <a:t>Examples:</a:t>
            </a:r>
          </a:p>
          <a:p>
            <a:pPr lvl="2"/>
            <a:r>
              <a:rPr lang="en-US" dirty="0" smtClean="0">
                <a:latin typeface="Garamond"/>
                <a:cs typeface="Garamond"/>
              </a:rPr>
              <a:t>Census Bureau</a:t>
            </a:r>
          </a:p>
          <a:p>
            <a:pPr lvl="2"/>
            <a:r>
              <a:rPr lang="en-US" dirty="0" smtClean="0">
                <a:latin typeface="Garamond"/>
                <a:cs typeface="Garamond"/>
              </a:rPr>
              <a:t>National Institutes of Health</a:t>
            </a:r>
          </a:p>
          <a:p>
            <a:pPr lvl="2"/>
            <a:r>
              <a:rPr lang="en-US" dirty="0" smtClean="0">
                <a:latin typeface="Garamond"/>
                <a:cs typeface="Garamond"/>
              </a:rPr>
              <a:t>The Smithsonian</a:t>
            </a:r>
          </a:p>
          <a:p>
            <a:r>
              <a:rPr lang="en-US" dirty="0" smtClean="0">
                <a:latin typeface="Garamond"/>
                <a:cs typeface="Garamond"/>
              </a:rPr>
              <a:t>The best way to authenticate a website as scholarly is to review its author</a:t>
            </a:r>
          </a:p>
          <a:p>
            <a:pPr lvl="1"/>
            <a:r>
              <a:rPr lang="en-US" dirty="0" smtClean="0">
                <a:latin typeface="Garamond"/>
                <a:cs typeface="Garamond"/>
              </a:rPr>
              <a:t>They should be credentialed!  </a:t>
            </a:r>
          </a:p>
          <a:p>
            <a:r>
              <a:rPr lang="en-US" dirty="0" smtClean="0">
                <a:latin typeface="Garamond"/>
                <a:cs typeface="Garamond"/>
              </a:rPr>
              <a:t>Many websites also house working papers</a:t>
            </a:r>
          </a:p>
          <a:p>
            <a:pPr lvl="1"/>
            <a:r>
              <a:rPr lang="en-US" dirty="0" smtClean="0">
                <a:latin typeface="Garamond"/>
                <a:cs typeface="Garamond"/>
              </a:rPr>
              <a:t>Working papers are studies that are yet to be published</a:t>
            </a:r>
          </a:p>
          <a:p>
            <a:pPr lvl="1"/>
            <a:r>
              <a:rPr lang="en-US" dirty="0" smtClean="0">
                <a:latin typeface="Garamond"/>
                <a:cs typeface="Garamond"/>
              </a:rPr>
              <a:t>These can be strong sources</a:t>
            </a:r>
          </a:p>
          <a:p>
            <a:pPr lvl="1"/>
            <a:r>
              <a:rPr lang="en-US" dirty="0" smtClean="0">
                <a:latin typeface="Garamond"/>
                <a:cs typeface="Garamond"/>
              </a:rPr>
              <a:t>Examples:</a:t>
            </a:r>
          </a:p>
          <a:p>
            <a:pPr lvl="2"/>
            <a:r>
              <a:rPr lang="en-US" dirty="0">
                <a:latin typeface="Garamond"/>
                <a:cs typeface="Garamond"/>
              </a:rPr>
              <a:t>http://</a:t>
            </a:r>
            <a:r>
              <a:rPr lang="en-US" dirty="0" err="1">
                <a:latin typeface="Garamond"/>
                <a:cs typeface="Garamond"/>
              </a:rPr>
              <a:t>www.wellesley.edu</a:t>
            </a:r>
            <a:r>
              <a:rPr lang="en-US" dirty="0">
                <a:latin typeface="Garamond"/>
                <a:cs typeface="Garamond"/>
              </a:rPr>
              <a:t>/economics/research/research</a:t>
            </a:r>
          </a:p>
        </p:txBody>
      </p:sp>
    </p:spTree>
    <p:extLst>
      <p:ext uri="{BB962C8B-B14F-4D97-AF65-F5344CB8AC3E}">
        <p14:creationId xmlns:p14="http://schemas.microsoft.com/office/powerpoint/2010/main" val="389431477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effectLst>
            <a:outerShdw blurRad="63500" dist="45791" dir="2021404" algn="ctr" rotWithShape="0">
              <a:schemeClr val="bg2"/>
            </a:outerShdw>
          </a:effectLst>
        </p:spPr>
        <p:txBody>
          <a:bodyPr/>
          <a:lstStyle/>
          <a:p>
            <a:pPr eaLnBrk="1" hangingPunct="1"/>
            <a:r>
              <a:rPr lang="en-US" b="1" dirty="0">
                <a:effectLst>
                  <a:outerShdw blurRad="38100" dist="38100" dir="2700000" algn="tl">
                    <a:srgbClr val="DDDDDD"/>
                  </a:outerShdw>
                </a:effectLst>
                <a:latin typeface="Garamond"/>
                <a:cs typeface="Garamond"/>
              </a:rPr>
              <a:t>BOOLEAN SEARCHING</a:t>
            </a:r>
          </a:p>
        </p:txBody>
      </p:sp>
      <p:sp>
        <p:nvSpPr>
          <p:cNvPr id="2051" name="Rectangle 3"/>
          <p:cNvSpPr>
            <a:spLocks noGrp="1" noChangeArrowheads="1"/>
          </p:cNvSpPr>
          <p:nvPr>
            <p:ph type="subTitle" idx="1"/>
          </p:nvPr>
        </p:nvSpPr>
        <p:spPr/>
        <p:txBody>
          <a:bodyPr/>
          <a:lstStyle/>
          <a:p>
            <a:pPr eaLnBrk="1" hangingPunct="1"/>
            <a:r>
              <a:rPr lang="en-US" b="1" dirty="0">
                <a:solidFill>
                  <a:schemeClr val="folHlink"/>
                </a:solidFill>
                <a:effectLst>
                  <a:outerShdw blurRad="38100" dist="38100" dir="2700000" algn="tl">
                    <a:srgbClr val="DDDDDD"/>
                  </a:outerShdw>
                </a:effectLst>
                <a:latin typeface="Garamond"/>
                <a:cs typeface="Garamond"/>
              </a:rPr>
              <a:t>How it can help you do effective database and Internet searching</a:t>
            </a:r>
          </a:p>
        </p:txBody>
      </p:sp>
    </p:spTree>
    <p:extLst>
      <p:ext uri="{BB962C8B-B14F-4D97-AF65-F5344CB8AC3E}">
        <p14:creationId xmlns:p14="http://schemas.microsoft.com/office/powerpoint/2010/main" val="80082862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09600" y="114300"/>
            <a:ext cx="7467600" cy="990600"/>
          </a:xfrm>
        </p:spPr>
        <p:txBody>
          <a:bodyPr>
            <a:normAutofit fontScale="90000"/>
          </a:bodyPr>
          <a:lstStyle/>
          <a:p>
            <a:pPr eaLnBrk="1" hangingPunct="1"/>
            <a:r>
              <a:rPr lang="en-US" sz="4000" dirty="0">
                <a:latin typeface="Comic Sans MS" charset="0"/>
              </a:rPr>
              <a:t/>
            </a:r>
            <a:br>
              <a:rPr lang="en-US" sz="4000" dirty="0">
                <a:latin typeface="Comic Sans MS" charset="0"/>
              </a:rPr>
            </a:br>
            <a:r>
              <a:rPr lang="en-US" sz="4000" dirty="0">
                <a:latin typeface="Comic Sans MS" charset="0"/>
              </a:rPr>
              <a:t/>
            </a:r>
            <a:br>
              <a:rPr lang="en-US" sz="4000" dirty="0">
                <a:latin typeface="Comic Sans MS" charset="0"/>
              </a:rPr>
            </a:br>
            <a:r>
              <a:rPr lang="en-US" sz="4000" dirty="0">
                <a:latin typeface="Comic Sans MS" charset="0"/>
              </a:rPr>
              <a:t/>
            </a:r>
            <a:br>
              <a:rPr lang="en-US" sz="4000" dirty="0">
                <a:latin typeface="Comic Sans MS" charset="0"/>
              </a:rPr>
            </a:br>
            <a:r>
              <a:rPr lang="en-US" sz="4000" dirty="0">
                <a:latin typeface="Garamond"/>
                <a:cs typeface="Garamond"/>
              </a:rPr>
              <a:t/>
            </a:r>
            <a:br>
              <a:rPr lang="en-US" sz="4000" dirty="0">
                <a:latin typeface="Garamond"/>
                <a:cs typeface="Garamond"/>
              </a:rPr>
            </a:br>
            <a:r>
              <a:rPr lang="en-US" sz="4000" dirty="0" smtClean="0">
                <a:latin typeface="Garamond"/>
                <a:cs typeface="Garamond"/>
              </a:rPr>
              <a:t>What is Boolean searching?</a:t>
            </a:r>
            <a:r>
              <a:rPr lang="en-US" sz="4000" dirty="0">
                <a:latin typeface="Garamond"/>
                <a:cs typeface="Garamond"/>
              </a:rPr>
              <a:t/>
            </a:r>
            <a:br>
              <a:rPr lang="en-US" sz="4000" dirty="0">
                <a:latin typeface="Garamond"/>
                <a:cs typeface="Garamond"/>
              </a:rPr>
            </a:br>
            <a:r>
              <a:rPr lang="en-US" sz="4000" dirty="0">
                <a:latin typeface="Garamond"/>
                <a:cs typeface="Garamond"/>
              </a:rPr>
              <a:t/>
            </a:r>
            <a:br>
              <a:rPr lang="en-US" sz="4000" dirty="0">
                <a:latin typeface="Garamond"/>
                <a:cs typeface="Garamond"/>
              </a:rPr>
            </a:br>
            <a:r>
              <a:rPr lang="en-US" sz="4000" dirty="0">
                <a:latin typeface="Comic Sans MS" charset="0"/>
              </a:rPr>
              <a:t/>
            </a:r>
            <a:br>
              <a:rPr lang="en-US" sz="4000" dirty="0">
                <a:latin typeface="Comic Sans MS" charset="0"/>
              </a:rPr>
            </a:br>
            <a:r>
              <a:rPr lang="en-US" sz="4000" dirty="0">
                <a:latin typeface="Comic Sans MS" charset="0"/>
              </a:rPr>
              <a:t/>
            </a:r>
            <a:br>
              <a:rPr lang="en-US" sz="4000" dirty="0">
                <a:latin typeface="Comic Sans MS" charset="0"/>
              </a:rPr>
            </a:br>
            <a:endParaRPr lang="en-US" sz="4000" dirty="0">
              <a:latin typeface="Comic Sans MS" charset="0"/>
            </a:endParaRPr>
          </a:p>
        </p:txBody>
      </p:sp>
      <p:sp>
        <p:nvSpPr>
          <p:cNvPr id="4100" name="Rectangle 3"/>
          <p:cNvSpPr>
            <a:spLocks noGrp="1" noChangeArrowheads="1"/>
          </p:cNvSpPr>
          <p:nvPr>
            <p:ph type="body" idx="1"/>
          </p:nvPr>
        </p:nvSpPr>
        <p:spPr>
          <a:xfrm>
            <a:off x="380999" y="1104900"/>
            <a:ext cx="8626231" cy="4953000"/>
          </a:xfrm>
        </p:spPr>
        <p:txBody>
          <a:bodyPr>
            <a:normAutofit fontScale="92500"/>
          </a:bodyPr>
          <a:lstStyle/>
          <a:p>
            <a:pPr eaLnBrk="1" hangingPunct="1"/>
            <a:r>
              <a:rPr lang="en-US" dirty="0">
                <a:latin typeface="Garamond"/>
                <a:cs typeface="Garamond"/>
              </a:rPr>
              <a:t>It is based on a method of logic developed by George Boole, a 19</a:t>
            </a:r>
            <a:r>
              <a:rPr lang="en-US" baseline="30000" dirty="0">
                <a:latin typeface="Garamond"/>
                <a:cs typeface="Garamond"/>
              </a:rPr>
              <a:t>th</a:t>
            </a:r>
            <a:r>
              <a:rPr lang="en-US" dirty="0">
                <a:latin typeface="Garamond"/>
                <a:cs typeface="Garamond"/>
              </a:rPr>
              <a:t> century English mathematician.</a:t>
            </a:r>
          </a:p>
          <a:p>
            <a:pPr eaLnBrk="1" hangingPunct="1"/>
            <a:r>
              <a:rPr lang="en-US" dirty="0">
                <a:latin typeface="Garamond"/>
                <a:cs typeface="Garamond"/>
              </a:rPr>
              <a:t>Most online databases and Internet search engines support Boolean searches.</a:t>
            </a:r>
          </a:p>
          <a:p>
            <a:pPr eaLnBrk="1" hangingPunct="1"/>
            <a:r>
              <a:rPr lang="en-US" dirty="0">
                <a:latin typeface="Garamond"/>
                <a:cs typeface="Garamond"/>
              </a:rPr>
              <a:t>It allows you to </a:t>
            </a:r>
            <a:r>
              <a:rPr lang="en-US" dirty="0" smtClean="0">
                <a:latin typeface="Garamond"/>
                <a:cs typeface="Garamond"/>
              </a:rPr>
              <a:t>do</a:t>
            </a:r>
          </a:p>
          <a:p>
            <a:pPr marL="0" indent="0" eaLnBrk="1" hangingPunct="1">
              <a:buNone/>
            </a:pPr>
            <a:r>
              <a:rPr lang="en-US" dirty="0">
                <a:latin typeface="Garamond"/>
                <a:cs typeface="Garamond"/>
              </a:rPr>
              <a:t> </a:t>
            </a:r>
            <a:r>
              <a:rPr lang="en-US" dirty="0" smtClean="0">
                <a:latin typeface="Garamond"/>
                <a:cs typeface="Garamond"/>
              </a:rPr>
              <a:t>  </a:t>
            </a:r>
            <a:r>
              <a:rPr lang="en-US" dirty="0">
                <a:latin typeface="Garamond"/>
                <a:cs typeface="Garamond"/>
              </a:rPr>
              <a:t>effective searches </a:t>
            </a:r>
            <a:endParaRPr lang="en-US" dirty="0" smtClean="0">
              <a:latin typeface="Garamond"/>
              <a:cs typeface="Garamond"/>
            </a:endParaRPr>
          </a:p>
          <a:p>
            <a:pPr marL="0" indent="0" eaLnBrk="1" hangingPunct="1">
              <a:buNone/>
            </a:pPr>
            <a:r>
              <a:rPr lang="en-US" dirty="0">
                <a:latin typeface="Garamond"/>
                <a:cs typeface="Garamond"/>
              </a:rPr>
              <a:t> </a:t>
            </a:r>
            <a:r>
              <a:rPr lang="en-US" dirty="0" smtClean="0">
                <a:latin typeface="Garamond"/>
                <a:cs typeface="Garamond"/>
              </a:rPr>
              <a:t>  by </a:t>
            </a:r>
            <a:r>
              <a:rPr lang="en-US" dirty="0">
                <a:latin typeface="Garamond"/>
                <a:cs typeface="Garamond"/>
              </a:rPr>
              <a:t>cutting out </a:t>
            </a:r>
            <a:endParaRPr lang="en-US" dirty="0" smtClean="0">
              <a:latin typeface="Garamond"/>
              <a:cs typeface="Garamond"/>
            </a:endParaRPr>
          </a:p>
          <a:p>
            <a:pPr marL="0" indent="0" eaLnBrk="1" hangingPunct="1">
              <a:buNone/>
            </a:pPr>
            <a:r>
              <a:rPr lang="en-US" dirty="0">
                <a:latin typeface="Garamond"/>
                <a:cs typeface="Garamond"/>
              </a:rPr>
              <a:t> </a:t>
            </a:r>
            <a:r>
              <a:rPr lang="en-US" dirty="0" smtClean="0">
                <a:latin typeface="Garamond"/>
                <a:cs typeface="Garamond"/>
              </a:rPr>
              <a:t>  many unrelated </a:t>
            </a:r>
          </a:p>
          <a:p>
            <a:pPr marL="0" indent="0" eaLnBrk="1" hangingPunct="1">
              <a:buNone/>
            </a:pPr>
            <a:r>
              <a:rPr lang="en-US" dirty="0">
                <a:latin typeface="Garamond"/>
                <a:cs typeface="Garamond"/>
              </a:rPr>
              <a:t> </a:t>
            </a:r>
            <a:r>
              <a:rPr lang="en-US" dirty="0" smtClean="0">
                <a:latin typeface="Garamond"/>
                <a:cs typeface="Garamond"/>
              </a:rPr>
              <a:t>  documents</a:t>
            </a:r>
            <a:r>
              <a:rPr lang="en-US" dirty="0">
                <a:latin typeface="Garamond"/>
                <a:cs typeface="Garamond"/>
              </a:rPr>
              <a:t>.</a:t>
            </a:r>
          </a:p>
        </p:txBody>
      </p:sp>
      <p:pic>
        <p:nvPicPr>
          <p:cNvPr id="2" name="Picture 1"/>
          <p:cNvPicPr>
            <a:picLocks noChangeAspect="1"/>
          </p:cNvPicPr>
          <p:nvPr/>
        </p:nvPicPr>
        <p:blipFill>
          <a:blip r:embed="rId2"/>
          <a:stretch>
            <a:fillRect/>
          </a:stretch>
        </p:blipFill>
        <p:spPr>
          <a:xfrm>
            <a:off x="4278922" y="4122615"/>
            <a:ext cx="4865077" cy="2735383"/>
          </a:xfrm>
          <a:prstGeom prst="rect">
            <a:avLst/>
          </a:prstGeom>
        </p:spPr>
      </p:pic>
    </p:spTree>
    <p:extLst>
      <p:ext uri="{BB962C8B-B14F-4D97-AF65-F5344CB8AC3E}">
        <p14:creationId xmlns:p14="http://schemas.microsoft.com/office/powerpoint/2010/main" val="184519741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533400" y="152400"/>
            <a:ext cx="7467600" cy="1600200"/>
          </a:xfrm>
        </p:spPr>
        <p:txBody>
          <a:bodyPr/>
          <a:lstStyle/>
          <a:p>
            <a:pPr eaLnBrk="1" hangingPunct="1"/>
            <a:r>
              <a:rPr lang="en-US" b="1" dirty="0">
                <a:solidFill>
                  <a:schemeClr val="folHlink"/>
                </a:solidFill>
                <a:latin typeface="Garamond"/>
                <a:cs typeface="Garamond"/>
              </a:rPr>
              <a:t>Basic Boolean Operators:</a:t>
            </a:r>
          </a:p>
        </p:txBody>
      </p:sp>
      <p:pic>
        <p:nvPicPr>
          <p:cNvPr id="5124" name="Picture 8" descr="MCj04419260000[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990600" y="2209800"/>
            <a:ext cx="3505200" cy="2757488"/>
          </a:xfrm>
        </p:spPr>
      </p:pic>
      <p:sp>
        <p:nvSpPr>
          <p:cNvPr id="5125" name="Rectangle 3"/>
          <p:cNvSpPr>
            <a:spLocks noGrp="1" noChangeArrowheads="1"/>
          </p:cNvSpPr>
          <p:nvPr>
            <p:ph type="body" sz="half" idx="2"/>
          </p:nvPr>
        </p:nvSpPr>
        <p:spPr>
          <a:xfrm>
            <a:off x="5257800" y="2743200"/>
            <a:ext cx="3124200" cy="2743200"/>
          </a:xfrm>
        </p:spPr>
        <p:txBody>
          <a:bodyPr/>
          <a:lstStyle/>
          <a:p>
            <a:pPr eaLnBrk="1" hangingPunct="1"/>
            <a:r>
              <a:rPr lang="en-US" sz="4000" b="1" dirty="0">
                <a:latin typeface="Garamond"/>
                <a:cs typeface="Garamond"/>
              </a:rPr>
              <a:t>AND</a:t>
            </a:r>
          </a:p>
          <a:p>
            <a:pPr eaLnBrk="1" hangingPunct="1"/>
            <a:r>
              <a:rPr lang="en-US" sz="4000" b="1" dirty="0">
                <a:latin typeface="Garamond"/>
                <a:cs typeface="Garamond"/>
              </a:rPr>
              <a:t>OR</a:t>
            </a:r>
          </a:p>
          <a:p>
            <a:pPr eaLnBrk="1" hangingPunct="1"/>
            <a:r>
              <a:rPr lang="en-US" sz="4000" b="1" dirty="0">
                <a:latin typeface="Garamond"/>
                <a:cs typeface="Garamond"/>
              </a:rPr>
              <a:t>NOT</a:t>
            </a:r>
          </a:p>
        </p:txBody>
      </p:sp>
    </p:spTree>
    <p:extLst>
      <p:ext uri="{BB962C8B-B14F-4D97-AF65-F5344CB8AC3E}">
        <p14:creationId xmlns:p14="http://schemas.microsoft.com/office/powerpoint/2010/main" val="12928660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pPr eaLnBrk="1" hangingPunct="1"/>
            <a:r>
              <a:rPr lang="en-US" b="1" dirty="0">
                <a:solidFill>
                  <a:schemeClr val="folHlink"/>
                </a:solidFill>
                <a:latin typeface="Garamond"/>
                <a:cs typeface="Garamond"/>
              </a:rPr>
              <a:t>AND</a:t>
            </a:r>
          </a:p>
        </p:txBody>
      </p:sp>
      <p:sp>
        <p:nvSpPr>
          <p:cNvPr id="6148" name="Rectangle 3"/>
          <p:cNvSpPr>
            <a:spLocks noGrp="1" noChangeArrowheads="1"/>
          </p:cNvSpPr>
          <p:nvPr>
            <p:ph type="body" idx="1"/>
          </p:nvPr>
        </p:nvSpPr>
        <p:spPr>
          <a:xfrm>
            <a:off x="685800" y="1828800"/>
            <a:ext cx="7696200" cy="4114800"/>
          </a:xfrm>
        </p:spPr>
        <p:txBody>
          <a:bodyPr/>
          <a:lstStyle/>
          <a:p>
            <a:pPr eaLnBrk="1" hangingPunct="1"/>
            <a:r>
              <a:rPr lang="en-US" dirty="0" smtClean="0">
                <a:latin typeface="Garamond"/>
                <a:cs typeface="Garamond"/>
              </a:rPr>
              <a:t>Using AND </a:t>
            </a:r>
            <a:r>
              <a:rPr lang="en-US" u="sng" dirty="0" smtClean="0">
                <a:latin typeface="Garamond"/>
                <a:cs typeface="Garamond"/>
              </a:rPr>
              <a:t>narrows</a:t>
            </a:r>
            <a:r>
              <a:rPr lang="en-US" dirty="0" smtClean="0">
                <a:latin typeface="Garamond"/>
                <a:cs typeface="Garamond"/>
              </a:rPr>
              <a:t> your search.</a:t>
            </a:r>
          </a:p>
          <a:p>
            <a:pPr eaLnBrk="1" hangingPunct="1"/>
            <a:r>
              <a:rPr lang="en-US" dirty="0" smtClean="0">
                <a:latin typeface="Garamond"/>
                <a:cs typeface="Garamond"/>
              </a:rPr>
              <a:t>It retrieves documents that contain </a:t>
            </a:r>
            <a:r>
              <a:rPr lang="en-US" u="sng" dirty="0" smtClean="0">
                <a:latin typeface="Garamond"/>
                <a:cs typeface="Garamond"/>
              </a:rPr>
              <a:t>both</a:t>
            </a:r>
            <a:r>
              <a:rPr lang="en-US" dirty="0" smtClean="0">
                <a:latin typeface="Garamond"/>
                <a:cs typeface="Garamond"/>
              </a:rPr>
              <a:t> of the search terms or keywords that you specify.</a:t>
            </a:r>
          </a:p>
          <a:p>
            <a:pPr eaLnBrk="1" hangingPunct="1"/>
            <a:r>
              <a:rPr lang="en-US" dirty="0" smtClean="0">
                <a:latin typeface="Garamond"/>
                <a:cs typeface="Garamond"/>
              </a:rPr>
              <a:t>The more terms you connect with AND, the </a:t>
            </a:r>
            <a:r>
              <a:rPr lang="en-US" u="sng" dirty="0" smtClean="0">
                <a:latin typeface="Garamond"/>
                <a:cs typeface="Garamond"/>
              </a:rPr>
              <a:t>fewer</a:t>
            </a:r>
            <a:r>
              <a:rPr lang="en-US" dirty="0" smtClean="0">
                <a:latin typeface="Garamond"/>
                <a:cs typeface="Garamond"/>
              </a:rPr>
              <a:t> search results you will find.</a:t>
            </a:r>
            <a:endParaRPr lang="en-US" dirty="0">
              <a:latin typeface="Garamond"/>
              <a:cs typeface="Garamond"/>
            </a:endParaRPr>
          </a:p>
        </p:txBody>
      </p:sp>
    </p:spTree>
    <p:extLst>
      <p:ext uri="{BB962C8B-B14F-4D97-AF65-F5344CB8AC3E}">
        <p14:creationId xmlns:p14="http://schemas.microsoft.com/office/powerpoint/2010/main" val="68377589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en-US" dirty="0">
                <a:latin typeface="Garamond"/>
                <a:cs typeface="Garamond"/>
              </a:rPr>
              <a:t>Example Using AND:</a:t>
            </a:r>
          </a:p>
        </p:txBody>
      </p:sp>
      <p:sp>
        <p:nvSpPr>
          <p:cNvPr id="7172" name="Rectangle 4"/>
          <p:cNvSpPr>
            <a:spLocks noGrp="1" noChangeArrowheads="1"/>
          </p:cNvSpPr>
          <p:nvPr>
            <p:ph type="body" sz="half" idx="1"/>
          </p:nvPr>
        </p:nvSpPr>
        <p:spPr>
          <a:xfrm>
            <a:off x="685800" y="1828800"/>
            <a:ext cx="3771900" cy="4038600"/>
          </a:xfrm>
        </p:spPr>
        <p:txBody>
          <a:bodyPr/>
          <a:lstStyle/>
          <a:p>
            <a:pPr eaLnBrk="1" hangingPunct="1">
              <a:lnSpc>
                <a:spcPct val="90000"/>
              </a:lnSpc>
            </a:pPr>
            <a:r>
              <a:rPr lang="en-US" sz="2800" b="1" dirty="0">
                <a:solidFill>
                  <a:srgbClr val="009999"/>
                </a:solidFill>
                <a:latin typeface="Garamond"/>
                <a:cs typeface="Garamond"/>
              </a:rPr>
              <a:t>Poverty AND Crime</a:t>
            </a:r>
          </a:p>
          <a:p>
            <a:pPr eaLnBrk="1" hangingPunct="1">
              <a:lnSpc>
                <a:spcPct val="90000"/>
              </a:lnSpc>
            </a:pPr>
            <a:r>
              <a:rPr lang="en-US" sz="2800" dirty="0">
                <a:latin typeface="Garamond"/>
                <a:cs typeface="Garamond"/>
              </a:rPr>
              <a:t>Documents are retrieved containing </a:t>
            </a:r>
            <a:r>
              <a:rPr lang="en-US" sz="2800" u="sng" dirty="0">
                <a:latin typeface="Garamond"/>
                <a:cs typeface="Garamond"/>
              </a:rPr>
              <a:t>both</a:t>
            </a:r>
            <a:r>
              <a:rPr lang="en-US" sz="2800" dirty="0">
                <a:latin typeface="Garamond"/>
                <a:cs typeface="Garamond"/>
              </a:rPr>
              <a:t> search terms.</a:t>
            </a:r>
          </a:p>
          <a:p>
            <a:pPr eaLnBrk="1" hangingPunct="1">
              <a:lnSpc>
                <a:spcPct val="90000"/>
              </a:lnSpc>
            </a:pPr>
            <a:r>
              <a:rPr lang="en-US" sz="2800" dirty="0">
                <a:latin typeface="Garamond"/>
                <a:cs typeface="Garamond"/>
              </a:rPr>
              <a:t>Blue shaded area represents search results.</a:t>
            </a:r>
          </a:p>
        </p:txBody>
      </p:sp>
      <p:pic>
        <p:nvPicPr>
          <p:cNvPr id="7173" name="Picture 7" descr="Venn diagram for A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63788"/>
            <a:ext cx="3733800" cy="238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476802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685800" y="533400"/>
            <a:ext cx="6870700" cy="685800"/>
          </a:xfrm>
        </p:spPr>
        <p:txBody>
          <a:bodyPr>
            <a:normAutofit fontScale="90000"/>
          </a:bodyPr>
          <a:lstStyle/>
          <a:p>
            <a:pPr eaLnBrk="1" hangingPunct="1"/>
            <a:r>
              <a:rPr lang="en-US" sz="4000" b="1" dirty="0">
                <a:solidFill>
                  <a:schemeClr val="folHlink"/>
                </a:solidFill>
                <a:latin typeface="Garamond"/>
                <a:cs typeface="Garamond"/>
              </a:rPr>
              <a:t>OR</a:t>
            </a:r>
          </a:p>
        </p:txBody>
      </p:sp>
      <p:sp>
        <p:nvSpPr>
          <p:cNvPr id="8196" name="Rectangle 3"/>
          <p:cNvSpPr>
            <a:spLocks noGrp="1" noChangeArrowheads="1"/>
          </p:cNvSpPr>
          <p:nvPr>
            <p:ph type="body" idx="1"/>
          </p:nvPr>
        </p:nvSpPr>
        <p:spPr>
          <a:xfrm>
            <a:off x="685800" y="1295400"/>
            <a:ext cx="7696200" cy="4724400"/>
          </a:xfrm>
        </p:spPr>
        <p:txBody>
          <a:bodyPr/>
          <a:lstStyle/>
          <a:p>
            <a:pPr eaLnBrk="1" hangingPunct="1">
              <a:lnSpc>
                <a:spcPct val="90000"/>
              </a:lnSpc>
            </a:pPr>
            <a:r>
              <a:rPr lang="en-US" dirty="0">
                <a:latin typeface="Garamond"/>
                <a:cs typeface="Garamond"/>
              </a:rPr>
              <a:t>Using OR </a:t>
            </a:r>
            <a:r>
              <a:rPr lang="en-US" u="sng" dirty="0">
                <a:latin typeface="Garamond"/>
                <a:cs typeface="Garamond"/>
              </a:rPr>
              <a:t>broadens</a:t>
            </a:r>
            <a:r>
              <a:rPr lang="en-US" dirty="0">
                <a:latin typeface="Garamond"/>
                <a:cs typeface="Garamond"/>
              </a:rPr>
              <a:t> your search.</a:t>
            </a:r>
          </a:p>
          <a:p>
            <a:pPr eaLnBrk="1" hangingPunct="1">
              <a:lnSpc>
                <a:spcPct val="90000"/>
              </a:lnSpc>
            </a:pPr>
            <a:r>
              <a:rPr lang="en-US" dirty="0">
                <a:latin typeface="Garamond"/>
                <a:cs typeface="Garamond"/>
              </a:rPr>
              <a:t>It retrieves documents that contain </a:t>
            </a:r>
            <a:r>
              <a:rPr lang="en-US" u="sng" dirty="0">
                <a:latin typeface="Garamond"/>
                <a:cs typeface="Garamond"/>
              </a:rPr>
              <a:t>either</a:t>
            </a:r>
            <a:r>
              <a:rPr lang="en-US" dirty="0">
                <a:latin typeface="Garamond"/>
                <a:cs typeface="Garamond"/>
              </a:rPr>
              <a:t> of the search terms or keywords that you specify, but not necessarily both.</a:t>
            </a:r>
          </a:p>
          <a:p>
            <a:pPr eaLnBrk="1" hangingPunct="1">
              <a:lnSpc>
                <a:spcPct val="90000"/>
              </a:lnSpc>
            </a:pPr>
            <a:r>
              <a:rPr lang="en-US" dirty="0">
                <a:latin typeface="Garamond"/>
                <a:cs typeface="Garamond"/>
              </a:rPr>
              <a:t>The more terms you connect with OR, the </a:t>
            </a:r>
            <a:r>
              <a:rPr lang="en-US" u="sng" dirty="0">
                <a:latin typeface="Garamond"/>
                <a:cs typeface="Garamond"/>
              </a:rPr>
              <a:t>more</a:t>
            </a:r>
            <a:r>
              <a:rPr lang="en-US" dirty="0">
                <a:latin typeface="Garamond"/>
                <a:cs typeface="Garamond"/>
              </a:rPr>
              <a:t> search results you will find. (Remember: OR gives you more!) </a:t>
            </a:r>
          </a:p>
          <a:p>
            <a:pPr eaLnBrk="1" hangingPunct="1">
              <a:lnSpc>
                <a:spcPct val="90000"/>
              </a:lnSpc>
            </a:pPr>
            <a:r>
              <a:rPr lang="en-US" dirty="0">
                <a:latin typeface="Garamond"/>
                <a:cs typeface="Garamond"/>
              </a:rPr>
              <a:t>Use it to search for similar terms.</a:t>
            </a:r>
          </a:p>
        </p:txBody>
      </p:sp>
    </p:spTree>
    <p:extLst>
      <p:ext uri="{BB962C8B-B14F-4D97-AF65-F5344CB8AC3E}">
        <p14:creationId xmlns:p14="http://schemas.microsoft.com/office/powerpoint/2010/main" val="33252610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US" dirty="0">
                <a:latin typeface="Garamond"/>
                <a:cs typeface="Garamond"/>
              </a:rPr>
              <a:t>Example Using OR:</a:t>
            </a:r>
          </a:p>
        </p:txBody>
      </p:sp>
      <p:sp>
        <p:nvSpPr>
          <p:cNvPr id="66564" name="Rectangle 4"/>
          <p:cNvSpPr>
            <a:spLocks noGrp="1" noChangeArrowheads="1"/>
          </p:cNvSpPr>
          <p:nvPr>
            <p:ph type="body" sz="half" idx="1"/>
          </p:nvPr>
        </p:nvSpPr>
        <p:spPr>
          <a:xfrm>
            <a:off x="533400" y="1828800"/>
            <a:ext cx="3924300" cy="4343400"/>
          </a:xfrm>
        </p:spPr>
        <p:txBody>
          <a:bodyPr/>
          <a:lstStyle/>
          <a:p>
            <a:pPr eaLnBrk="1" hangingPunct="1">
              <a:defRPr/>
            </a:pPr>
            <a:r>
              <a:rPr lang="en-US" sz="2800" b="1" dirty="0" smtClean="0">
                <a:solidFill>
                  <a:schemeClr val="accent2"/>
                </a:solidFill>
                <a:effectLst>
                  <a:outerShdw blurRad="38100" dist="38100" dir="2700000" algn="tl">
                    <a:srgbClr val="C0C0C0"/>
                  </a:outerShdw>
                </a:effectLst>
                <a:ea typeface="+mn-ea"/>
              </a:rPr>
              <a:t>College OR University</a:t>
            </a:r>
          </a:p>
          <a:p>
            <a:pPr eaLnBrk="1" hangingPunct="1">
              <a:defRPr/>
            </a:pPr>
            <a:r>
              <a:rPr lang="en-US" sz="2800" dirty="0" smtClean="0">
                <a:ea typeface="+mn-ea"/>
              </a:rPr>
              <a:t>Documents are retrieved containing </a:t>
            </a:r>
            <a:r>
              <a:rPr lang="en-US" sz="2800" u="sng" dirty="0" smtClean="0">
                <a:ea typeface="+mn-ea"/>
              </a:rPr>
              <a:t>either</a:t>
            </a:r>
            <a:r>
              <a:rPr lang="en-US" sz="2800" dirty="0" smtClean="0">
                <a:ea typeface="+mn-ea"/>
              </a:rPr>
              <a:t> search term.</a:t>
            </a:r>
          </a:p>
          <a:p>
            <a:pPr eaLnBrk="1" hangingPunct="1">
              <a:defRPr/>
            </a:pPr>
            <a:r>
              <a:rPr lang="en-US" sz="2800" dirty="0" smtClean="0">
                <a:ea typeface="+mn-ea"/>
              </a:rPr>
              <a:t>Gold shaded area represents search results.</a:t>
            </a:r>
          </a:p>
          <a:p>
            <a:pPr eaLnBrk="1" hangingPunct="1">
              <a:defRPr/>
            </a:pPr>
            <a:endParaRPr lang="en-US" sz="2800" dirty="0" smtClean="0">
              <a:ea typeface="+mn-ea"/>
            </a:endParaRPr>
          </a:p>
          <a:p>
            <a:pPr eaLnBrk="1" hangingPunct="1">
              <a:defRPr/>
            </a:pPr>
            <a:endParaRPr lang="en-US" sz="2800" dirty="0" smtClean="0">
              <a:ea typeface="+mn-ea"/>
            </a:endParaRPr>
          </a:p>
        </p:txBody>
      </p:sp>
      <p:pic>
        <p:nvPicPr>
          <p:cNvPr id="9221" name="Picture 7" descr="Venn diagram for 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319338"/>
            <a:ext cx="365760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1299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en-US" b="1" dirty="0">
                <a:solidFill>
                  <a:schemeClr val="folHlink"/>
                </a:solidFill>
                <a:latin typeface="Garamond"/>
                <a:cs typeface="Garamond"/>
              </a:rPr>
              <a:t>NOT</a:t>
            </a:r>
          </a:p>
        </p:txBody>
      </p:sp>
      <p:sp>
        <p:nvSpPr>
          <p:cNvPr id="10244" name="Rectangle 3"/>
          <p:cNvSpPr>
            <a:spLocks noGrp="1" noChangeArrowheads="1"/>
          </p:cNvSpPr>
          <p:nvPr>
            <p:ph type="body" idx="1"/>
          </p:nvPr>
        </p:nvSpPr>
        <p:spPr>
          <a:xfrm>
            <a:off x="685800" y="2057400"/>
            <a:ext cx="7848600" cy="3657600"/>
          </a:xfrm>
        </p:spPr>
        <p:txBody>
          <a:bodyPr/>
          <a:lstStyle/>
          <a:p>
            <a:pPr eaLnBrk="1" hangingPunct="1"/>
            <a:r>
              <a:rPr lang="en-US" dirty="0">
                <a:latin typeface="Garamond"/>
                <a:cs typeface="Garamond"/>
              </a:rPr>
              <a:t>Using NOT narrows your search.</a:t>
            </a:r>
          </a:p>
          <a:p>
            <a:pPr eaLnBrk="1" hangingPunct="1"/>
            <a:r>
              <a:rPr lang="en-US" dirty="0">
                <a:latin typeface="Garamond"/>
                <a:cs typeface="Garamond"/>
              </a:rPr>
              <a:t>It retrieves documents that </a:t>
            </a:r>
            <a:r>
              <a:rPr lang="en-US" u="sng" dirty="0">
                <a:latin typeface="Garamond"/>
                <a:cs typeface="Garamond"/>
              </a:rPr>
              <a:t>do not contain</a:t>
            </a:r>
            <a:r>
              <a:rPr lang="en-US" dirty="0">
                <a:latin typeface="Garamond"/>
                <a:cs typeface="Garamond"/>
              </a:rPr>
              <a:t> a search term in your search.</a:t>
            </a:r>
          </a:p>
          <a:p>
            <a:pPr eaLnBrk="1" hangingPunct="1"/>
            <a:r>
              <a:rPr lang="en-US" dirty="0">
                <a:latin typeface="Garamond"/>
                <a:cs typeface="Garamond"/>
              </a:rPr>
              <a:t>Use NOT to </a:t>
            </a:r>
            <a:r>
              <a:rPr lang="en-US" u="sng" dirty="0">
                <a:latin typeface="Garamond"/>
                <a:cs typeface="Garamond"/>
              </a:rPr>
              <a:t>exclude</a:t>
            </a:r>
            <a:r>
              <a:rPr lang="en-US" dirty="0">
                <a:latin typeface="Garamond"/>
                <a:cs typeface="Garamond"/>
              </a:rPr>
              <a:t> a term from your search and to find </a:t>
            </a:r>
            <a:r>
              <a:rPr lang="en-US" u="sng" dirty="0">
                <a:latin typeface="Garamond"/>
                <a:cs typeface="Garamond"/>
              </a:rPr>
              <a:t>fewer</a:t>
            </a:r>
            <a:r>
              <a:rPr lang="en-US" dirty="0">
                <a:latin typeface="Garamond"/>
                <a:cs typeface="Garamond"/>
              </a:rPr>
              <a:t> results.</a:t>
            </a:r>
          </a:p>
          <a:p>
            <a:pPr eaLnBrk="1" hangingPunct="1"/>
            <a:endParaRPr lang="en-US" dirty="0">
              <a:latin typeface="Comic Sans MS" charset="0"/>
            </a:endParaRPr>
          </a:p>
        </p:txBody>
      </p:sp>
    </p:spTree>
    <p:extLst>
      <p:ext uri="{BB962C8B-B14F-4D97-AF65-F5344CB8AC3E}">
        <p14:creationId xmlns:p14="http://schemas.microsoft.com/office/powerpoint/2010/main" val="901295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4"/>
          <p:cNvSpPr>
            <a:spLocks noGrp="1" noChangeArrowheads="1"/>
          </p:cNvSpPr>
          <p:nvPr>
            <p:ph type="title"/>
          </p:nvPr>
        </p:nvSpPr>
        <p:spPr/>
        <p:txBody>
          <a:bodyPr/>
          <a:lstStyle/>
          <a:p>
            <a:pPr eaLnBrk="1" hangingPunct="1"/>
            <a:r>
              <a:rPr lang="en-US" dirty="0">
                <a:latin typeface="Garamond"/>
                <a:cs typeface="Garamond"/>
              </a:rPr>
              <a:t>Example Using NOT:</a:t>
            </a:r>
          </a:p>
        </p:txBody>
      </p:sp>
      <p:sp>
        <p:nvSpPr>
          <p:cNvPr id="11268" name="Rectangle 5"/>
          <p:cNvSpPr>
            <a:spLocks noGrp="1" noChangeArrowheads="1"/>
          </p:cNvSpPr>
          <p:nvPr>
            <p:ph type="body" sz="half" idx="1"/>
          </p:nvPr>
        </p:nvSpPr>
        <p:spPr>
          <a:xfrm>
            <a:off x="457200" y="1828800"/>
            <a:ext cx="4191000" cy="4114800"/>
          </a:xfrm>
        </p:spPr>
        <p:txBody>
          <a:bodyPr/>
          <a:lstStyle/>
          <a:p>
            <a:pPr eaLnBrk="1" hangingPunct="1"/>
            <a:r>
              <a:rPr lang="en-US" sz="2800" b="1" dirty="0">
                <a:solidFill>
                  <a:schemeClr val="folHlink"/>
                </a:solidFill>
                <a:latin typeface="Garamond"/>
                <a:cs typeface="Garamond"/>
              </a:rPr>
              <a:t>Cats NOT Dogs</a:t>
            </a:r>
          </a:p>
          <a:p>
            <a:pPr eaLnBrk="1" hangingPunct="1"/>
            <a:r>
              <a:rPr lang="en-US" sz="2800" dirty="0">
                <a:latin typeface="Garamond"/>
                <a:cs typeface="Garamond"/>
              </a:rPr>
              <a:t>Documents are retrieved containing </a:t>
            </a:r>
            <a:r>
              <a:rPr lang="en-US" sz="2800" u="sng" dirty="0">
                <a:latin typeface="Garamond"/>
                <a:cs typeface="Garamond"/>
              </a:rPr>
              <a:t>only</a:t>
            </a:r>
            <a:r>
              <a:rPr lang="en-US" sz="2800" dirty="0">
                <a:latin typeface="Garamond"/>
                <a:cs typeface="Garamond"/>
              </a:rPr>
              <a:t> information on cats, and </a:t>
            </a:r>
            <a:r>
              <a:rPr lang="en-US" sz="2800" u="sng" dirty="0">
                <a:latin typeface="Garamond"/>
                <a:cs typeface="Garamond"/>
              </a:rPr>
              <a:t>nothing</a:t>
            </a:r>
            <a:r>
              <a:rPr lang="en-US" sz="2800" dirty="0">
                <a:latin typeface="Garamond"/>
                <a:cs typeface="Garamond"/>
              </a:rPr>
              <a:t> on dogs.</a:t>
            </a:r>
          </a:p>
          <a:p>
            <a:pPr eaLnBrk="1" hangingPunct="1"/>
            <a:r>
              <a:rPr lang="en-US" sz="2800" dirty="0">
                <a:latin typeface="Garamond"/>
                <a:cs typeface="Garamond"/>
              </a:rPr>
              <a:t>Purple shaded area represents search 			results.</a:t>
            </a:r>
          </a:p>
          <a:p>
            <a:pPr eaLnBrk="1" hangingPunct="1"/>
            <a:endParaRPr lang="en-US" sz="2800" b="1" dirty="0">
              <a:solidFill>
                <a:schemeClr val="folHlink"/>
              </a:solidFill>
              <a:latin typeface="Comic Sans MS" charset="0"/>
            </a:endParaRPr>
          </a:p>
          <a:p>
            <a:pPr eaLnBrk="1" hangingPunct="1">
              <a:buFontTx/>
              <a:buNone/>
            </a:pPr>
            <a:endParaRPr lang="en-US" sz="2800" b="1" dirty="0">
              <a:solidFill>
                <a:schemeClr val="folHlink"/>
              </a:solidFill>
              <a:latin typeface="Comic Sans MS" charset="0"/>
            </a:endParaRPr>
          </a:p>
        </p:txBody>
      </p:sp>
      <p:pic>
        <p:nvPicPr>
          <p:cNvPr id="11269" name="Picture 8" descr="Venn diagram for N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2413000"/>
            <a:ext cx="38100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3668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973"/>
            <a:ext cx="8229600" cy="1143000"/>
          </a:xfrm>
        </p:spPr>
        <p:txBody>
          <a:bodyPr/>
          <a:lstStyle/>
          <a:p>
            <a:r>
              <a:rPr lang="en-US" dirty="0" smtClean="0">
                <a:latin typeface="Garamond"/>
                <a:cs typeface="Garamond"/>
              </a:rPr>
              <a:t>When I was a kid…</a:t>
            </a:r>
            <a:endParaRPr lang="en-US" dirty="0">
              <a:latin typeface="Garamond"/>
              <a:cs typeface="Garamond"/>
            </a:endParaRPr>
          </a:p>
        </p:txBody>
      </p:sp>
      <p:sp>
        <p:nvSpPr>
          <p:cNvPr id="3" name="Content Placeholder 2"/>
          <p:cNvSpPr>
            <a:spLocks noGrp="1"/>
          </p:cNvSpPr>
          <p:nvPr>
            <p:ph idx="1"/>
          </p:nvPr>
        </p:nvSpPr>
        <p:spPr>
          <a:xfrm>
            <a:off x="457200" y="1245973"/>
            <a:ext cx="4657604" cy="5345947"/>
          </a:xfrm>
        </p:spPr>
        <p:txBody>
          <a:bodyPr>
            <a:normAutofit fontScale="92500" lnSpcReduction="20000"/>
          </a:bodyPr>
          <a:lstStyle/>
          <a:p>
            <a:r>
              <a:rPr lang="en-US" dirty="0" smtClean="0">
                <a:latin typeface="Garamond"/>
                <a:cs typeface="Garamond"/>
              </a:rPr>
              <a:t>We used to have to do research projects</a:t>
            </a:r>
          </a:p>
          <a:p>
            <a:r>
              <a:rPr lang="en-US" dirty="0" smtClean="0">
                <a:latin typeface="Garamond"/>
                <a:cs typeface="Garamond"/>
              </a:rPr>
              <a:t>They were AWFUL</a:t>
            </a:r>
          </a:p>
          <a:p>
            <a:r>
              <a:rPr lang="en-US" dirty="0" smtClean="0">
                <a:latin typeface="Garamond"/>
                <a:cs typeface="Garamond"/>
              </a:rPr>
              <a:t>The library smelled bad…</a:t>
            </a:r>
          </a:p>
          <a:p>
            <a:r>
              <a:rPr lang="en-US" dirty="0" smtClean="0">
                <a:latin typeface="Garamond"/>
                <a:cs typeface="Garamond"/>
              </a:rPr>
              <a:t>I could never figure out the card catalogue...</a:t>
            </a:r>
          </a:p>
          <a:p>
            <a:r>
              <a:rPr lang="en-US" dirty="0" smtClean="0">
                <a:latin typeface="Garamond"/>
                <a:cs typeface="Garamond"/>
              </a:rPr>
              <a:t>We had to use this thing called microfiche</a:t>
            </a:r>
          </a:p>
          <a:p>
            <a:r>
              <a:rPr lang="en-US" dirty="0" smtClean="0">
                <a:latin typeface="Garamond"/>
                <a:cs typeface="Garamond"/>
              </a:rPr>
              <a:t>It seemed like an exercise in library torture, rather than actually having anything to do with what we learned in class…</a:t>
            </a:r>
          </a:p>
          <a:p>
            <a:endParaRPr lang="en-US" dirty="0" smtClean="0">
              <a:latin typeface="Garamond"/>
              <a:cs typeface="Garamond"/>
            </a:endParaRPr>
          </a:p>
        </p:txBody>
      </p:sp>
      <p:pic>
        <p:nvPicPr>
          <p:cNvPr id="4" name="Picture 3"/>
          <p:cNvPicPr>
            <a:picLocks noChangeAspect="1"/>
          </p:cNvPicPr>
          <p:nvPr/>
        </p:nvPicPr>
        <p:blipFill>
          <a:blip r:embed="rId2"/>
          <a:stretch>
            <a:fillRect/>
          </a:stretch>
        </p:blipFill>
        <p:spPr>
          <a:xfrm>
            <a:off x="5069535" y="1245973"/>
            <a:ext cx="3617265" cy="3061155"/>
          </a:xfrm>
          <a:prstGeom prst="rect">
            <a:avLst/>
          </a:prstGeom>
        </p:spPr>
      </p:pic>
      <p:pic>
        <p:nvPicPr>
          <p:cNvPr id="5" name="Picture 4"/>
          <p:cNvPicPr>
            <a:picLocks noChangeAspect="1"/>
          </p:cNvPicPr>
          <p:nvPr/>
        </p:nvPicPr>
        <p:blipFill>
          <a:blip r:embed="rId3"/>
          <a:stretch>
            <a:fillRect/>
          </a:stretch>
        </p:blipFill>
        <p:spPr>
          <a:xfrm>
            <a:off x="5526735" y="3683000"/>
            <a:ext cx="3644900" cy="3175000"/>
          </a:xfrm>
          <a:prstGeom prst="rect">
            <a:avLst/>
          </a:prstGeom>
        </p:spPr>
      </p:pic>
    </p:spTree>
    <p:extLst>
      <p:ext uri="{BB962C8B-B14F-4D97-AF65-F5344CB8AC3E}">
        <p14:creationId xmlns:p14="http://schemas.microsoft.com/office/powerpoint/2010/main" val="24657142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pPr eaLnBrk="1" hangingPunct="1"/>
            <a:r>
              <a:rPr lang="en-US" b="1" dirty="0">
                <a:solidFill>
                  <a:schemeClr val="folHlink"/>
                </a:solidFill>
                <a:latin typeface="Garamond"/>
                <a:cs typeface="Garamond"/>
              </a:rPr>
              <a:t>Advanced Boolean Search Techniques</a:t>
            </a:r>
          </a:p>
        </p:txBody>
      </p:sp>
      <p:sp>
        <p:nvSpPr>
          <p:cNvPr id="12292" name="Rectangle 5"/>
          <p:cNvSpPr>
            <a:spLocks noGrp="1" noChangeArrowheads="1"/>
          </p:cNvSpPr>
          <p:nvPr>
            <p:ph type="body" sz="half" idx="2"/>
          </p:nvPr>
        </p:nvSpPr>
        <p:spPr>
          <a:xfrm>
            <a:off x="4572000" y="2362200"/>
            <a:ext cx="3962400" cy="3429000"/>
          </a:xfrm>
        </p:spPr>
        <p:txBody>
          <a:bodyPr/>
          <a:lstStyle/>
          <a:p>
            <a:pPr eaLnBrk="1" hangingPunct="1"/>
            <a:r>
              <a:rPr lang="ja-JP" altLang="en-US" sz="4000" b="1" dirty="0">
                <a:latin typeface="Garamond"/>
                <a:cs typeface="Garamond"/>
              </a:rPr>
              <a:t>“</a:t>
            </a:r>
            <a:r>
              <a:rPr lang="en-US" sz="4000" b="1" dirty="0">
                <a:latin typeface="Garamond"/>
                <a:cs typeface="Garamond"/>
              </a:rPr>
              <a:t>Quotation Marks</a:t>
            </a:r>
            <a:r>
              <a:rPr lang="ja-JP" altLang="en-US" sz="4000" b="1" dirty="0">
                <a:latin typeface="Garamond"/>
                <a:cs typeface="Garamond"/>
              </a:rPr>
              <a:t>”</a:t>
            </a:r>
            <a:endParaRPr lang="en-US" sz="4000" b="1" dirty="0">
              <a:latin typeface="Garamond"/>
              <a:cs typeface="Garamond"/>
            </a:endParaRPr>
          </a:p>
          <a:p>
            <a:pPr eaLnBrk="1" hangingPunct="1"/>
            <a:r>
              <a:rPr lang="en-US" sz="4000" b="1" dirty="0">
                <a:latin typeface="Garamond"/>
                <a:cs typeface="Garamond"/>
              </a:rPr>
              <a:t>(Parentheses)</a:t>
            </a:r>
          </a:p>
        </p:txBody>
      </p:sp>
      <p:pic>
        <p:nvPicPr>
          <p:cNvPr id="12293" name="Picture 6" descr="MCj04419260000[1]"/>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609600" y="2114550"/>
            <a:ext cx="3581400" cy="2816225"/>
          </a:xfrm>
        </p:spPr>
      </p:pic>
    </p:spTree>
    <p:extLst>
      <p:ext uri="{BB962C8B-B14F-4D97-AF65-F5344CB8AC3E}">
        <p14:creationId xmlns:p14="http://schemas.microsoft.com/office/powerpoint/2010/main" val="40420433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ja-JP" altLang="en-US" b="1" dirty="0">
                <a:solidFill>
                  <a:schemeClr val="folHlink"/>
                </a:solidFill>
                <a:latin typeface="Garamond"/>
                <a:cs typeface="Garamond"/>
              </a:rPr>
              <a:t>“</a:t>
            </a:r>
            <a:r>
              <a:rPr lang="en-US" b="1" dirty="0">
                <a:solidFill>
                  <a:schemeClr val="folHlink"/>
                </a:solidFill>
                <a:latin typeface="Garamond"/>
                <a:cs typeface="Garamond"/>
              </a:rPr>
              <a:t>Quotation Marks</a:t>
            </a:r>
            <a:r>
              <a:rPr lang="ja-JP" altLang="en-US" b="1" dirty="0">
                <a:solidFill>
                  <a:schemeClr val="folHlink"/>
                </a:solidFill>
                <a:latin typeface="Garamond"/>
                <a:cs typeface="Garamond"/>
              </a:rPr>
              <a:t>”</a:t>
            </a:r>
            <a:endParaRPr lang="en-US" b="1" dirty="0">
              <a:solidFill>
                <a:schemeClr val="folHlink"/>
              </a:solidFill>
              <a:latin typeface="Garamond"/>
              <a:cs typeface="Garamond"/>
            </a:endParaRPr>
          </a:p>
        </p:txBody>
      </p:sp>
      <p:sp>
        <p:nvSpPr>
          <p:cNvPr id="13316" name="Rectangle 3"/>
          <p:cNvSpPr>
            <a:spLocks noGrp="1" noChangeArrowheads="1"/>
          </p:cNvSpPr>
          <p:nvPr>
            <p:ph type="body" idx="1"/>
          </p:nvPr>
        </p:nvSpPr>
        <p:spPr>
          <a:xfrm>
            <a:off x="685800" y="1828800"/>
            <a:ext cx="7696200" cy="4495800"/>
          </a:xfrm>
        </p:spPr>
        <p:txBody>
          <a:bodyPr>
            <a:normAutofit lnSpcReduction="10000"/>
          </a:bodyPr>
          <a:lstStyle/>
          <a:p>
            <a:pPr eaLnBrk="1" hangingPunct="1">
              <a:lnSpc>
                <a:spcPct val="90000"/>
              </a:lnSpc>
            </a:pPr>
            <a:r>
              <a:rPr lang="en-US" dirty="0">
                <a:latin typeface="Garamond"/>
                <a:cs typeface="Garamond"/>
              </a:rPr>
              <a:t>Using quotation marks </a:t>
            </a:r>
            <a:r>
              <a:rPr lang="en-US" u="sng" dirty="0">
                <a:latin typeface="Garamond"/>
                <a:cs typeface="Garamond"/>
              </a:rPr>
              <a:t>narrows</a:t>
            </a:r>
            <a:r>
              <a:rPr lang="en-US" dirty="0">
                <a:latin typeface="Garamond"/>
                <a:cs typeface="Garamond"/>
              </a:rPr>
              <a:t> your search.</a:t>
            </a:r>
          </a:p>
          <a:p>
            <a:pPr eaLnBrk="1" hangingPunct="1">
              <a:lnSpc>
                <a:spcPct val="90000"/>
              </a:lnSpc>
            </a:pPr>
            <a:r>
              <a:rPr lang="en-US" dirty="0">
                <a:latin typeface="Garamond"/>
                <a:cs typeface="Garamond"/>
              </a:rPr>
              <a:t>It requires words to be searched as a </a:t>
            </a:r>
            <a:r>
              <a:rPr lang="en-US" u="sng" dirty="0">
                <a:latin typeface="Garamond"/>
                <a:cs typeface="Garamond"/>
              </a:rPr>
              <a:t>phrase</a:t>
            </a:r>
            <a:r>
              <a:rPr lang="en-US" dirty="0">
                <a:latin typeface="Garamond"/>
                <a:cs typeface="Garamond"/>
              </a:rPr>
              <a:t> in the </a:t>
            </a:r>
            <a:r>
              <a:rPr lang="en-US" u="sng" dirty="0">
                <a:latin typeface="Garamond"/>
                <a:cs typeface="Garamond"/>
              </a:rPr>
              <a:t>exact order</a:t>
            </a:r>
            <a:r>
              <a:rPr lang="en-US" dirty="0">
                <a:latin typeface="Garamond"/>
                <a:cs typeface="Garamond"/>
              </a:rPr>
              <a:t> that you type them within the quotation marks.</a:t>
            </a:r>
          </a:p>
          <a:p>
            <a:pPr eaLnBrk="1" hangingPunct="1">
              <a:lnSpc>
                <a:spcPct val="90000"/>
              </a:lnSpc>
            </a:pPr>
            <a:r>
              <a:rPr lang="en-US" dirty="0">
                <a:latin typeface="Garamond"/>
                <a:cs typeface="Garamond"/>
              </a:rPr>
              <a:t>Helpful for searching multiple-</a:t>
            </a:r>
            <a:r>
              <a:rPr lang="en-US" dirty="0" smtClean="0">
                <a:latin typeface="Garamond"/>
                <a:cs typeface="Garamond"/>
              </a:rPr>
              <a:t>word terms</a:t>
            </a:r>
            <a:r>
              <a:rPr lang="en-US" dirty="0">
                <a:latin typeface="Garamond"/>
                <a:cs typeface="Garamond"/>
              </a:rPr>
              <a:t>, places, or a </a:t>
            </a:r>
            <a:r>
              <a:rPr lang="en-US" dirty="0" smtClean="0">
                <a:latin typeface="Garamond"/>
                <a:cs typeface="Garamond"/>
              </a:rPr>
              <a:t>person’s name.</a:t>
            </a:r>
          </a:p>
          <a:p>
            <a:pPr eaLnBrk="1" hangingPunct="1">
              <a:lnSpc>
                <a:spcPct val="90000"/>
              </a:lnSpc>
            </a:pPr>
            <a:r>
              <a:rPr lang="en-US" dirty="0" smtClean="0">
                <a:latin typeface="Garamond"/>
                <a:cs typeface="Garamond"/>
              </a:rPr>
              <a:t>Examples:</a:t>
            </a:r>
          </a:p>
          <a:p>
            <a:pPr lvl="1">
              <a:lnSpc>
                <a:spcPct val="90000"/>
              </a:lnSpc>
            </a:pPr>
            <a:r>
              <a:rPr lang="en-US" dirty="0" smtClean="0">
                <a:latin typeface="Garamond"/>
                <a:cs typeface="Garamond"/>
              </a:rPr>
              <a:t>“global warming”</a:t>
            </a:r>
          </a:p>
          <a:p>
            <a:pPr lvl="1">
              <a:lnSpc>
                <a:spcPct val="90000"/>
              </a:lnSpc>
            </a:pPr>
            <a:r>
              <a:rPr lang="en-US" dirty="0" smtClean="0">
                <a:latin typeface="Garamond"/>
                <a:cs typeface="Garamond"/>
              </a:rPr>
              <a:t>“world war two”</a:t>
            </a:r>
          </a:p>
          <a:p>
            <a:pPr lvl="1">
              <a:lnSpc>
                <a:spcPct val="90000"/>
              </a:lnSpc>
            </a:pPr>
            <a:r>
              <a:rPr lang="en-US" dirty="0" smtClean="0">
                <a:latin typeface="Garamond"/>
                <a:cs typeface="Garamond"/>
              </a:rPr>
              <a:t>“Nazi Germany”</a:t>
            </a:r>
            <a:endParaRPr lang="en-US" dirty="0">
              <a:latin typeface="Garamond"/>
              <a:cs typeface="Garamond"/>
            </a:endParaRPr>
          </a:p>
          <a:p>
            <a:pPr eaLnBrk="1" hangingPunct="1">
              <a:lnSpc>
                <a:spcPct val="90000"/>
              </a:lnSpc>
            </a:pPr>
            <a:endParaRPr lang="en-US" dirty="0">
              <a:latin typeface="Comic Sans MS" charset="0"/>
            </a:endParaRPr>
          </a:p>
        </p:txBody>
      </p:sp>
    </p:spTree>
    <p:extLst>
      <p:ext uri="{BB962C8B-B14F-4D97-AF65-F5344CB8AC3E}">
        <p14:creationId xmlns:p14="http://schemas.microsoft.com/office/powerpoint/2010/main" val="4145871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685800" y="103554"/>
            <a:ext cx="6870700" cy="914400"/>
          </a:xfrm>
        </p:spPr>
        <p:txBody>
          <a:bodyPr/>
          <a:lstStyle/>
          <a:p>
            <a:pPr eaLnBrk="1" hangingPunct="1"/>
            <a:r>
              <a:rPr lang="en-US" b="1" dirty="0">
                <a:solidFill>
                  <a:schemeClr val="folHlink"/>
                </a:solidFill>
                <a:latin typeface="Garamond"/>
                <a:cs typeface="Garamond"/>
              </a:rPr>
              <a:t>(Parentheses)</a:t>
            </a:r>
          </a:p>
        </p:txBody>
      </p:sp>
      <p:sp>
        <p:nvSpPr>
          <p:cNvPr id="15364" name="Rectangle 3"/>
          <p:cNvSpPr>
            <a:spLocks noGrp="1" noChangeArrowheads="1"/>
          </p:cNvSpPr>
          <p:nvPr>
            <p:ph type="body" idx="1"/>
          </p:nvPr>
        </p:nvSpPr>
        <p:spPr>
          <a:xfrm>
            <a:off x="509954" y="1115646"/>
            <a:ext cx="8380046" cy="4953000"/>
          </a:xfrm>
        </p:spPr>
        <p:txBody>
          <a:bodyPr/>
          <a:lstStyle/>
          <a:p>
            <a:pPr eaLnBrk="1" hangingPunct="1">
              <a:lnSpc>
                <a:spcPct val="90000"/>
              </a:lnSpc>
            </a:pPr>
            <a:r>
              <a:rPr lang="en-US" dirty="0">
                <a:latin typeface="Garamond"/>
                <a:cs typeface="Garamond"/>
              </a:rPr>
              <a:t>(Parentheses) allow you to combine any of the Boolean operators together in combination.</a:t>
            </a:r>
          </a:p>
          <a:p>
            <a:pPr eaLnBrk="1" hangingPunct="1">
              <a:lnSpc>
                <a:spcPct val="90000"/>
              </a:lnSpc>
            </a:pPr>
            <a:r>
              <a:rPr lang="en-US" dirty="0">
                <a:latin typeface="Garamond"/>
                <a:cs typeface="Garamond"/>
              </a:rPr>
              <a:t>Use NOT and OR together to </a:t>
            </a:r>
            <a:r>
              <a:rPr lang="en-US" u="sng" dirty="0">
                <a:latin typeface="Garamond"/>
                <a:cs typeface="Garamond"/>
              </a:rPr>
              <a:t>limit</a:t>
            </a:r>
            <a:r>
              <a:rPr lang="en-US" dirty="0">
                <a:latin typeface="Garamond"/>
                <a:cs typeface="Garamond"/>
              </a:rPr>
              <a:t> your search.</a:t>
            </a:r>
          </a:p>
          <a:p>
            <a:pPr eaLnBrk="1" hangingPunct="1">
              <a:lnSpc>
                <a:spcPct val="90000"/>
              </a:lnSpc>
            </a:pPr>
            <a:r>
              <a:rPr lang="en-US" dirty="0">
                <a:latin typeface="Garamond"/>
                <a:cs typeface="Garamond"/>
              </a:rPr>
              <a:t>Use AND and OR together to </a:t>
            </a:r>
            <a:r>
              <a:rPr lang="en-US" u="sng" dirty="0">
                <a:latin typeface="Garamond"/>
                <a:cs typeface="Garamond"/>
              </a:rPr>
              <a:t>expand</a:t>
            </a:r>
            <a:r>
              <a:rPr lang="en-US" dirty="0">
                <a:latin typeface="Garamond"/>
                <a:cs typeface="Garamond"/>
              </a:rPr>
              <a:t> your search.</a:t>
            </a:r>
          </a:p>
          <a:p>
            <a:pPr eaLnBrk="1" hangingPunct="1">
              <a:lnSpc>
                <a:spcPct val="90000"/>
              </a:lnSpc>
            </a:pPr>
            <a:r>
              <a:rPr lang="en-US" dirty="0">
                <a:latin typeface="Garamond"/>
                <a:cs typeface="Garamond"/>
              </a:rPr>
              <a:t>Using ( ) allows you to combine two </a:t>
            </a:r>
            <a:r>
              <a:rPr lang="en-US" dirty="0" smtClean="0">
                <a:latin typeface="Garamond"/>
                <a:cs typeface="Garamond"/>
              </a:rPr>
              <a:t>possible </a:t>
            </a:r>
            <a:r>
              <a:rPr lang="en-US" dirty="0">
                <a:latin typeface="Garamond"/>
                <a:cs typeface="Garamond"/>
              </a:rPr>
              <a:t>searches into one</a:t>
            </a:r>
            <a:r>
              <a:rPr lang="en-US" dirty="0" smtClean="0">
                <a:latin typeface="Garamond"/>
                <a:cs typeface="Garamond"/>
              </a:rPr>
              <a:t>, and </a:t>
            </a:r>
            <a:r>
              <a:rPr lang="en-US" dirty="0">
                <a:latin typeface="Garamond"/>
                <a:cs typeface="Garamond"/>
              </a:rPr>
              <a:t>it saves you time. </a:t>
            </a:r>
            <a:endParaRPr lang="en-US" dirty="0" smtClean="0">
              <a:latin typeface="Garamond"/>
              <a:cs typeface="Garamond"/>
            </a:endParaRPr>
          </a:p>
          <a:p>
            <a:pPr eaLnBrk="1" hangingPunct="1">
              <a:lnSpc>
                <a:spcPct val="90000"/>
              </a:lnSpc>
            </a:pPr>
            <a:r>
              <a:rPr lang="en-US" dirty="0" smtClean="0">
                <a:latin typeface="Garamond"/>
                <a:cs typeface="Garamond"/>
              </a:rPr>
              <a:t>Example:</a:t>
            </a:r>
          </a:p>
          <a:p>
            <a:pPr lvl="1">
              <a:lnSpc>
                <a:spcPct val="90000"/>
              </a:lnSpc>
            </a:pPr>
            <a:r>
              <a:rPr lang="en-US" dirty="0" smtClean="0">
                <a:latin typeface="Garamond"/>
                <a:cs typeface="Garamond"/>
              </a:rPr>
              <a:t>“alternative energy” NOT (wind OR solar)</a:t>
            </a:r>
          </a:p>
        </p:txBody>
      </p:sp>
    </p:spTree>
    <p:extLst>
      <p:ext uri="{BB962C8B-B14F-4D97-AF65-F5344CB8AC3E}">
        <p14:creationId xmlns:p14="http://schemas.microsoft.com/office/powerpoint/2010/main" val="3836809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gn="ctr">
              <a:buNone/>
            </a:pPr>
            <a:r>
              <a:rPr lang="en-US" sz="4400" b="1" dirty="0" smtClean="0">
                <a:latin typeface="Garamond"/>
                <a:cs typeface="Garamond"/>
              </a:rPr>
              <a:t>Topic Two: </a:t>
            </a:r>
          </a:p>
          <a:p>
            <a:pPr marL="0" indent="0" algn="ctr">
              <a:buNone/>
            </a:pPr>
            <a:r>
              <a:rPr lang="en-US" sz="4400" b="1" dirty="0" smtClean="0">
                <a:latin typeface="Garamond"/>
                <a:cs typeface="Garamond"/>
              </a:rPr>
              <a:t>Analyzing Scholarship</a:t>
            </a:r>
            <a:endParaRPr lang="en-US" sz="4400" b="1" dirty="0">
              <a:latin typeface="Garamond"/>
              <a:cs typeface="Garamond"/>
            </a:endParaRPr>
          </a:p>
        </p:txBody>
      </p:sp>
      <p:pic>
        <p:nvPicPr>
          <p:cNvPr id="4" name="Picture 3"/>
          <p:cNvPicPr>
            <a:picLocks noChangeAspect="1"/>
          </p:cNvPicPr>
          <p:nvPr/>
        </p:nvPicPr>
        <p:blipFill>
          <a:blip r:embed="rId2"/>
          <a:stretch>
            <a:fillRect/>
          </a:stretch>
        </p:blipFill>
        <p:spPr>
          <a:xfrm>
            <a:off x="2590800" y="3277625"/>
            <a:ext cx="3949700" cy="3035300"/>
          </a:xfrm>
          <a:prstGeom prst="rect">
            <a:avLst/>
          </a:prstGeom>
        </p:spPr>
      </p:pic>
    </p:spTree>
    <p:extLst>
      <p:ext uri="{BB962C8B-B14F-4D97-AF65-F5344CB8AC3E}">
        <p14:creationId xmlns:p14="http://schemas.microsoft.com/office/powerpoint/2010/main" val="242219076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What do we do with scholarship?</a:t>
            </a:r>
            <a:endParaRPr lang="en-US" dirty="0">
              <a:latin typeface="Garamond"/>
              <a:cs typeface="Garamond"/>
            </a:endParaRPr>
          </a:p>
        </p:txBody>
      </p:sp>
      <p:sp>
        <p:nvSpPr>
          <p:cNvPr id="3" name="Content Placeholder 2"/>
          <p:cNvSpPr>
            <a:spLocks noGrp="1"/>
          </p:cNvSpPr>
          <p:nvPr>
            <p:ph idx="1"/>
          </p:nvPr>
        </p:nvSpPr>
        <p:spPr>
          <a:xfrm>
            <a:off x="457200" y="1600200"/>
            <a:ext cx="8229600" cy="1344097"/>
          </a:xfrm>
        </p:spPr>
        <p:txBody>
          <a:bodyPr>
            <a:normAutofit fontScale="92500" lnSpcReduction="20000"/>
          </a:bodyPr>
          <a:lstStyle/>
          <a:p>
            <a:r>
              <a:rPr lang="en-US" dirty="0" smtClean="0">
                <a:latin typeface="Garamond"/>
                <a:cs typeface="Garamond"/>
              </a:rPr>
              <a:t>Now that we know how to get scholarship, what do we do with it?</a:t>
            </a:r>
          </a:p>
          <a:p>
            <a:r>
              <a:rPr lang="en-US" dirty="0" smtClean="0">
                <a:latin typeface="Garamond"/>
                <a:cs typeface="Garamond"/>
              </a:rPr>
              <a:t>Well...we do “step one” – get a sense of the field</a:t>
            </a:r>
            <a:endParaRPr lang="en-US" dirty="0">
              <a:latin typeface="Garamond"/>
              <a:cs typeface="Garamond"/>
            </a:endParaRPr>
          </a:p>
        </p:txBody>
      </p:sp>
      <p:graphicFrame>
        <p:nvGraphicFramePr>
          <p:cNvPr id="4" name="Content Placeholder 3"/>
          <p:cNvGraphicFramePr>
            <a:graphicFrameLocks/>
          </p:cNvGraphicFramePr>
          <p:nvPr>
            <p:extLst>
              <p:ext uri="{D42A27DB-BD31-4B8C-83A1-F6EECF244321}">
                <p14:modId xmlns:p14="http://schemas.microsoft.com/office/powerpoint/2010/main" val="895954813"/>
              </p:ext>
            </p:extLst>
          </p:nvPr>
        </p:nvGraphicFramePr>
        <p:xfrm>
          <a:off x="457200" y="3195961"/>
          <a:ext cx="8229600" cy="3421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193485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713"/>
            <a:ext cx="8229600" cy="1143000"/>
          </a:xfrm>
        </p:spPr>
        <p:txBody>
          <a:bodyPr>
            <a:noAutofit/>
          </a:bodyPr>
          <a:lstStyle/>
          <a:p>
            <a:r>
              <a:rPr lang="en-US" sz="3200" dirty="0" smtClean="0">
                <a:latin typeface="Garamond"/>
                <a:cs typeface="Garamond"/>
              </a:rPr>
              <a:t>To what extent was World War Two a total war?</a:t>
            </a:r>
            <a:endParaRPr lang="en-US" sz="3200" dirty="0">
              <a:latin typeface="Garamond"/>
              <a:cs typeface="Garamond"/>
            </a:endParaRPr>
          </a:p>
        </p:txBody>
      </p:sp>
      <p:sp>
        <p:nvSpPr>
          <p:cNvPr id="3" name="Content Placeholder 2"/>
          <p:cNvSpPr>
            <a:spLocks noGrp="1"/>
          </p:cNvSpPr>
          <p:nvPr>
            <p:ph idx="1"/>
          </p:nvPr>
        </p:nvSpPr>
        <p:spPr>
          <a:xfrm>
            <a:off x="207075" y="984399"/>
            <a:ext cx="8479724" cy="4525963"/>
          </a:xfrm>
        </p:spPr>
        <p:txBody>
          <a:bodyPr/>
          <a:lstStyle/>
          <a:p>
            <a:r>
              <a:rPr lang="en-US" sz="2800" dirty="0" smtClean="0">
                <a:latin typeface="Garamond"/>
                <a:cs typeface="Garamond"/>
              </a:rPr>
              <a:t>Circle Up!</a:t>
            </a:r>
          </a:p>
          <a:p>
            <a:r>
              <a:rPr lang="en-US" sz="2800" dirty="0" smtClean="0">
                <a:latin typeface="Garamond"/>
                <a:cs typeface="Garamond"/>
              </a:rPr>
              <a:t>Take out our scholarship</a:t>
            </a:r>
          </a:p>
          <a:p>
            <a:pPr lvl="1"/>
            <a:r>
              <a:rPr lang="en-US" sz="2600" dirty="0" smtClean="0">
                <a:latin typeface="Garamond"/>
                <a:cs typeface="Garamond"/>
              </a:rPr>
              <a:t>“Cause of the Pacific War”</a:t>
            </a:r>
          </a:p>
          <a:p>
            <a:pPr lvl="1"/>
            <a:r>
              <a:rPr lang="en-US" sz="2600" dirty="0" smtClean="0">
                <a:latin typeface="Garamond"/>
                <a:cs typeface="Garamond"/>
              </a:rPr>
              <a:t>“Race, Language, and War in Two Cultures”</a:t>
            </a:r>
          </a:p>
          <a:p>
            <a:pPr lvl="1"/>
            <a:r>
              <a:rPr lang="en-US" sz="2600" i="1" dirty="0" smtClean="0">
                <a:latin typeface="Garamond"/>
                <a:cs typeface="Garamond"/>
              </a:rPr>
              <a:t>Hitler’s Willing Executioners</a:t>
            </a:r>
          </a:p>
          <a:p>
            <a:pPr lvl="1"/>
            <a:r>
              <a:rPr lang="en-US" sz="2600" dirty="0" smtClean="0">
                <a:latin typeface="Garamond"/>
                <a:cs typeface="Garamond"/>
              </a:rPr>
              <a:t>“The Decision to Drop the Atomic Bomb”</a:t>
            </a:r>
          </a:p>
          <a:p>
            <a:r>
              <a:rPr lang="en-US" sz="2800" dirty="0" smtClean="0">
                <a:latin typeface="Garamond"/>
                <a:cs typeface="Garamond"/>
              </a:rPr>
              <a:t>Start Getting a sense of </a:t>
            </a:r>
            <a:r>
              <a:rPr lang="en-US" sz="2800" smtClean="0">
                <a:latin typeface="Garamond"/>
                <a:cs typeface="Garamond"/>
              </a:rPr>
              <a:t>the field:</a:t>
            </a:r>
            <a:endParaRPr lang="en-US" sz="2800" dirty="0" smtClean="0">
              <a:latin typeface="Garamond"/>
              <a:cs typeface="Garamond"/>
            </a:endParaRPr>
          </a:p>
          <a:p>
            <a:endParaRPr lang="en-US" dirty="0" smtClean="0">
              <a:latin typeface="Garamond"/>
              <a:cs typeface="Garamond"/>
            </a:endParaRPr>
          </a:p>
        </p:txBody>
      </p:sp>
      <p:graphicFrame>
        <p:nvGraphicFramePr>
          <p:cNvPr id="4" name="Table 3"/>
          <p:cNvGraphicFramePr>
            <a:graphicFrameLocks noGrp="1"/>
          </p:cNvGraphicFramePr>
          <p:nvPr>
            <p:extLst>
              <p:ext uri="{D42A27DB-BD31-4B8C-83A1-F6EECF244321}">
                <p14:modId xmlns:p14="http://schemas.microsoft.com/office/powerpoint/2010/main" val="750703742"/>
              </p:ext>
            </p:extLst>
          </p:nvPr>
        </p:nvGraphicFramePr>
        <p:xfrm>
          <a:off x="585227" y="4406823"/>
          <a:ext cx="8101572" cy="2235871"/>
        </p:xfrm>
        <a:graphic>
          <a:graphicData uri="http://schemas.openxmlformats.org/drawingml/2006/table">
            <a:tbl>
              <a:tblPr firstRow="1" bandRow="1">
                <a:tableStyleId>{00A15C55-8517-42AA-B614-E9B94910E393}</a:tableStyleId>
              </a:tblPr>
              <a:tblGrid>
                <a:gridCol w="2397035"/>
                <a:gridCol w="1653751"/>
                <a:gridCol w="2025393"/>
                <a:gridCol w="2025393"/>
              </a:tblGrid>
              <a:tr h="1146640">
                <a:tc>
                  <a:txBody>
                    <a:bodyPr/>
                    <a:lstStyle/>
                    <a:p>
                      <a:r>
                        <a:rPr lang="en-US" dirty="0" smtClean="0"/>
                        <a:t>Argument</a:t>
                      </a:r>
                      <a:r>
                        <a:rPr lang="en-US" baseline="0" dirty="0" smtClean="0"/>
                        <a:t> (how do they answer: To What Extent was World War Two A Total War?)</a:t>
                      </a:r>
                      <a:endParaRPr lang="en-US" dirty="0"/>
                    </a:p>
                  </a:txBody>
                  <a:tcPr>
                    <a:lnL w="12700" cap="flat" cmpd="sng" algn="ctr">
                      <a:solidFill>
                        <a:prstClr val="black"/>
                      </a:solidFill>
                      <a:prstDash val="solid"/>
                      <a:round/>
                      <a:headEnd type="none" w="med" len="med"/>
                      <a:tailEnd type="none" w="med" len="med"/>
                    </a:lnL>
                    <a:lnT w="12700" cap="flat" cmpd="sng" algn="ctr">
                      <a:solidFill>
                        <a:prstClr val="black"/>
                      </a:solidFill>
                      <a:prstDash val="solid"/>
                      <a:round/>
                      <a:headEnd type="none" w="med" len="med"/>
                      <a:tailEnd type="none" w="med" len="med"/>
                    </a:lnT>
                  </a:tcPr>
                </a:tc>
                <a:tc>
                  <a:txBody>
                    <a:bodyPr/>
                    <a:lstStyle/>
                    <a:p>
                      <a:r>
                        <a:rPr lang="en-US" dirty="0" smtClean="0"/>
                        <a:t>Evidence in support:</a:t>
                      </a:r>
                      <a:endParaRPr lang="en-US" dirty="0"/>
                    </a:p>
                  </a:txBody>
                  <a:tcPr>
                    <a:lnT w="12700" cap="flat" cmpd="sng" algn="ctr">
                      <a:solidFill>
                        <a:prstClr val="black"/>
                      </a:solidFill>
                      <a:prstDash val="solid"/>
                      <a:round/>
                      <a:headEnd type="none" w="med" len="med"/>
                      <a:tailEnd type="none" w="med" len="med"/>
                    </a:lnT>
                  </a:tcPr>
                </a:tc>
                <a:tc>
                  <a:txBody>
                    <a:bodyPr/>
                    <a:lstStyle/>
                    <a:p>
                      <a:r>
                        <a:rPr lang="en-US" dirty="0" smtClean="0"/>
                        <a:t>Gaps/Weaknesses?</a:t>
                      </a:r>
                      <a:endParaRPr lang="en-US" dirty="0"/>
                    </a:p>
                  </a:txBody>
                  <a:tcPr>
                    <a:lnT w="12700" cap="flat" cmpd="sng" algn="ctr">
                      <a:solidFill>
                        <a:prstClr val="black"/>
                      </a:solidFill>
                      <a:prstDash val="solid"/>
                      <a:round/>
                      <a:headEnd type="none" w="med" len="med"/>
                      <a:tailEnd type="none" w="med" len="med"/>
                    </a:lnT>
                  </a:tcPr>
                </a:tc>
                <a:tc>
                  <a:txBody>
                    <a:bodyPr/>
                    <a:lstStyle/>
                    <a:p>
                      <a:r>
                        <a:rPr lang="en-US" dirty="0" smtClean="0"/>
                        <a:t>Points of Similarity/Contrast</a:t>
                      </a:r>
                      <a:r>
                        <a:rPr lang="en-US" baseline="0" dirty="0" smtClean="0"/>
                        <a:t> with Other works…</a:t>
                      </a:r>
                      <a:endParaRPr lang="en-US" dirty="0"/>
                    </a:p>
                  </a:txBody>
                  <a:tcPr>
                    <a:lnR w="12700" cap="flat" cmpd="sng" algn="ctr">
                      <a:solidFill>
                        <a:prstClr val="black"/>
                      </a:solidFill>
                      <a:prstDash val="solid"/>
                      <a:round/>
                      <a:headEnd type="none" w="med" len="med"/>
                      <a:tailEnd type="none" w="med" len="med"/>
                    </a:lnR>
                    <a:lnT w="12700" cap="flat" cmpd="sng" algn="ctr">
                      <a:solidFill>
                        <a:prstClr val="black"/>
                      </a:solidFill>
                      <a:prstDash val="solid"/>
                      <a:round/>
                      <a:headEnd type="none" w="med" len="med"/>
                      <a:tailEnd type="none" w="med" len="med"/>
                    </a:lnT>
                  </a:tcPr>
                </a:tc>
              </a:tr>
              <a:tr h="1047151">
                <a:tc>
                  <a:txBody>
                    <a:bodyPr/>
                    <a:lstStyle/>
                    <a:p>
                      <a:endParaRPr lang="en-US" dirty="0"/>
                    </a:p>
                  </a:txBody>
                  <a:tcPr>
                    <a:lnL w="12700" cap="flat" cmpd="sng" algn="ctr">
                      <a:solidFill>
                        <a:prstClr val="black"/>
                      </a:solidFill>
                      <a:prstDash val="solid"/>
                      <a:round/>
                      <a:headEnd type="none" w="med" len="med"/>
                      <a:tailEnd type="none" w="med" len="med"/>
                    </a:lnL>
                    <a:lnB w="12700" cap="flat" cmpd="sng" algn="ctr">
                      <a:solidFill>
                        <a:prstClr val="black"/>
                      </a:solidFill>
                      <a:prstDash val="solid"/>
                      <a:round/>
                      <a:headEnd type="none" w="med" len="med"/>
                      <a:tailEnd type="none" w="med" len="med"/>
                    </a:lnB>
                  </a:tcPr>
                </a:tc>
                <a:tc>
                  <a:txBody>
                    <a:bodyPr/>
                    <a:lstStyle/>
                    <a:p>
                      <a:endParaRPr lang="en-US"/>
                    </a:p>
                  </a:txBody>
                  <a:tcPr>
                    <a:lnB w="12700" cap="flat" cmpd="sng" algn="ctr">
                      <a:solidFill>
                        <a:prstClr val="black"/>
                      </a:solidFill>
                      <a:prstDash val="solid"/>
                      <a:round/>
                      <a:headEnd type="none" w="med" len="med"/>
                      <a:tailEnd type="none" w="med" len="med"/>
                    </a:lnB>
                  </a:tcPr>
                </a:tc>
                <a:tc>
                  <a:txBody>
                    <a:bodyPr/>
                    <a:lstStyle/>
                    <a:p>
                      <a:endParaRPr lang="en-US" dirty="0"/>
                    </a:p>
                  </a:txBody>
                  <a:tcPr>
                    <a:lnB w="12700" cap="flat" cmpd="sng" algn="ctr">
                      <a:solidFill>
                        <a:prstClr val="black"/>
                      </a:solidFill>
                      <a:prstDash val="solid"/>
                      <a:round/>
                      <a:headEnd type="none" w="med" len="med"/>
                      <a:tailEnd type="none" w="med" len="med"/>
                    </a:lnB>
                  </a:tcPr>
                </a:tc>
                <a:tc>
                  <a:txBody>
                    <a:bodyPr/>
                    <a:lstStyle/>
                    <a:p>
                      <a:endParaRPr lang="en-US" dirty="0"/>
                    </a:p>
                  </a:txBody>
                  <a:tcPr>
                    <a:lnR w="12700" cap="flat" cmpd="sng" algn="ctr">
                      <a:solidFill>
                        <a:prstClr val="black"/>
                      </a:solidFill>
                      <a:prstDash val="solid"/>
                      <a:round/>
                      <a:headEnd type="none" w="med" len="med"/>
                      <a:tailEnd type="none" w="med" len="med"/>
                    </a:lnR>
                    <a:lnB w="12700" cap="flat" cmpd="sng" algn="ctr">
                      <a:solidFill>
                        <a:prstClr val="black"/>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7775294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Our Workshop is NOT a “Research Skills” Course</a:t>
            </a:r>
            <a:endParaRPr lang="en-US" dirty="0">
              <a:latin typeface="Garamond"/>
              <a:cs typeface="Garamond"/>
            </a:endParaRPr>
          </a:p>
        </p:txBody>
      </p:sp>
      <p:sp>
        <p:nvSpPr>
          <p:cNvPr id="3" name="Content Placeholder 2"/>
          <p:cNvSpPr>
            <a:spLocks noGrp="1"/>
          </p:cNvSpPr>
          <p:nvPr>
            <p:ph idx="1"/>
          </p:nvPr>
        </p:nvSpPr>
        <p:spPr>
          <a:xfrm>
            <a:off x="457200" y="1600200"/>
            <a:ext cx="8229600" cy="4935131"/>
          </a:xfrm>
        </p:spPr>
        <p:txBody>
          <a:bodyPr>
            <a:normAutofit fontScale="77500" lnSpcReduction="20000"/>
          </a:bodyPr>
          <a:lstStyle/>
          <a:p>
            <a:r>
              <a:rPr lang="en-US" dirty="0" smtClean="0">
                <a:latin typeface="Garamond"/>
                <a:cs typeface="Garamond"/>
              </a:rPr>
              <a:t>Our goal is not to learn “research skills” in a way that is totally disconnected from our curriculum.</a:t>
            </a:r>
          </a:p>
          <a:p>
            <a:r>
              <a:rPr lang="en-US" dirty="0" smtClean="0">
                <a:latin typeface="Garamond"/>
                <a:cs typeface="Garamond"/>
              </a:rPr>
              <a:t>Rather, we want to learn how to write like a college student, not a high school freshman…and this inevitably involves using </a:t>
            </a:r>
            <a:r>
              <a:rPr lang="en-US" b="1" i="1" dirty="0" smtClean="0">
                <a:latin typeface="Garamond"/>
                <a:cs typeface="Garamond"/>
              </a:rPr>
              <a:t>scholarship</a:t>
            </a:r>
            <a:r>
              <a:rPr lang="en-US" dirty="0" smtClean="0">
                <a:latin typeface="Garamond"/>
                <a:cs typeface="Garamond"/>
              </a:rPr>
              <a:t> in our writing process</a:t>
            </a:r>
          </a:p>
          <a:p>
            <a:pPr lvl="1"/>
            <a:r>
              <a:rPr lang="en-US" dirty="0" smtClean="0">
                <a:latin typeface="Garamond"/>
                <a:cs typeface="Garamond"/>
              </a:rPr>
              <a:t>To help us understand a topic, craft a thesis, and gather evidence and supporting analysis.</a:t>
            </a:r>
          </a:p>
          <a:p>
            <a:r>
              <a:rPr lang="en-US" dirty="0" smtClean="0">
                <a:latin typeface="Garamond"/>
                <a:cs typeface="Garamond"/>
              </a:rPr>
              <a:t>These skills will be essential to </a:t>
            </a:r>
          </a:p>
          <a:p>
            <a:pPr marL="0" indent="0">
              <a:buNone/>
            </a:pPr>
            <a:r>
              <a:rPr lang="en-US" dirty="0">
                <a:latin typeface="Garamond"/>
                <a:cs typeface="Garamond"/>
              </a:rPr>
              <a:t> </a:t>
            </a:r>
            <a:r>
              <a:rPr lang="en-US" dirty="0" smtClean="0">
                <a:latin typeface="Garamond"/>
                <a:cs typeface="Garamond"/>
              </a:rPr>
              <a:t>   writing the junior thesis.</a:t>
            </a:r>
          </a:p>
          <a:p>
            <a:r>
              <a:rPr lang="en-US" dirty="0" smtClean="0">
                <a:latin typeface="Garamond"/>
                <a:cs typeface="Garamond"/>
              </a:rPr>
              <a:t>And beginning next year, will be </a:t>
            </a:r>
          </a:p>
          <a:p>
            <a:pPr marL="0" indent="0">
              <a:buNone/>
            </a:pPr>
            <a:r>
              <a:rPr lang="en-US" dirty="0">
                <a:latin typeface="Garamond"/>
                <a:cs typeface="Garamond"/>
              </a:rPr>
              <a:t> </a:t>
            </a:r>
            <a:r>
              <a:rPr lang="en-US" dirty="0" smtClean="0">
                <a:latin typeface="Garamond"/>
                <a:cs typeface="Garamond"/>
              </a:rPr>
              <a:t>   more and more of the writing that </a:t>
            </a:r>
          </a:p>
          <a:p>
            <a:pPr marL="0" indent="0">
              <a:buNone/>
            </a:pPr>
            <a:r>
              <a:rPr lang="en-US" dirty="0">
                <a:latin typeface="Garamond"/>
                <a:cs typeface="Garamond"/>
              </a:rPr>
              <a:t> </a:t>
            </a:r>
            <a:r>
              <a:rPr lang="en-US" dirty="0" smtClean="0">
                <a:latin typeface="Garamond"/>
                <a:cs typeface="Garamond"/>
              </a:rPr>
              <a:t>   sophomores do</a:t>
            </a:r>
          </a:p>
          <a:p>
            <a:r>
              <a:rPr lang="en-US" dirty="0" smtClean="0">
                <a:latin typeface="Garamond"/>
                <a:cs typeface="Garamond"/>
              </a:rPr>
              <a:t>When this gets boring…tell me!!!</a:t>
            </a:r>
            <a:endParaRPr lang="en-US" dirty="0">
              <a:latin typeface="Garamond"/>
              <a:cs typeface="Garamond"/>
            </a:endParaRPr>
          </a:p>
        </p:txBody>
      </p:sp>
      <p:pic>
        <p:nvPicPr>
          <p:cNvPr id="4" name="Picture 3"/>
          <p:cNvPicPr>
            <a:picLocks noChangeAspect="1"/>
          </p:cNvPicPr>
          <p:nvPr/>
        </p:nvPicPr>
        <p:blipFill>
          <a:blip r:embed="rId2"/>
          <a:stretch>
            <a:fillRect/>
          </a:stretch>
        </p:blipFill>
        <p:spPr>
          <a:xfrm>
            <a:off x="5251824" y="3959099"/>
            <a:ext cx="3434976" cy="2576232"/>
          </a:xfrm>
          <a:prstGeom prst="rect">
            <a:avLst/>
          </a:prstGeom>
        </p:spPr>
      </p:pic>
    </p:spTree>
    <p:extLst>
      <p:ext uri="{BB962C8B-B14F-4D97-AF65-F5344CB8AC3E}">
        <p14:creationId xmlns:p14="http://schemas.microsoft.com/office/powerpoint/2010/main" val="213914070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aramond"/>
                <a:cs typeface="Garamond"/>
              </a:rPr>
              <a:t>Let’s Get Started…</a:t>
            </a:r>
            <a:endParaRPr lang="en-US" dirty="0">
              <a:latin typeface="Garamond"/>
              <a:cs typeface="Garamond"/>
            </a:endParaRPr>
          </a:p>
        </p:txBody>
      </p:sp>
      <p:sp>
        <p:nvSpPr>
          <p:cNvPr id="3" name="Content Placeholder 2"/>
          <p:cNvSpPr>
            <a:spLocks noGrp="1"/>
          </p:cNvSpPr>
          <p:nvPr>
            <p:ph idx="1"/>
          </p:nvPr>
        </p:nvSpPr>
        <p:spPr/>
        <p:txBody>
          <a:bodyPr>
            <a:normAutofit/>
          </a:bodyPr>
          <a:lstStyle/>
          <a:p>
            <a:pPr marL="0" indent="0" algn="ctr">
              <a:buNone/>
            </a:pPr>
            <a:r>
              <a:rPr lang="en-US" sz="4400" b="1" dirty="0" smtClean="0">
                <a:latin typeface="Garamond"/>
                <a:cs typeface="Garamond"/>
              </a:rPr>
              <a:t>Topic One: </a:t>
            </a:r>
          </a:p>
          <a:p>
            <a:pPr marL="0" indent="0" algn="ctr">
              <a:buNone/>
            </a:pPr>
            <a:r>
              <a:rPr lang="en-US" sz="4400" b="1" dirty="0" smtClean="0">
                <a:latin typeface="Garamond"/>
                <a:cs typeface="Garamond"/>
              </a:rPr>
              <a:t>Understanding Scholarship</a:t>
            </a:r>
            <a:endParaRPr lang="en-US" sz="4400" b="1" dirty="0">
              <a:latin typeface="Garamond"/>
              <a:cs typeface="Garamond"/>
            </a:endParaRPr>
          </a:p>
        </p:txBody>
      </p:sp>
      <p:pic>
        <p:nvPicPr>
          <p:cNvPr id="4" name="Picture 3"/>
          <p:cNvPicPr>
            <a:picLocks noChangeAspect="1"/>
          </p:cNvPicPr>
          <p:nvPr/>
        </p:nvPicPr>
        <p:blipFill>
          <a:blip r:embed="rId2"/>
          <a:stretch>
            <a:fillRect/>
          </a:stretch>
        </p:blipFill>
        <p:spPr>
          <a:xfrm>
            <a:off x="2590800" y="3277625"/>
            <a:ext cx="3949700" cy="3035300"/>
          </a:xfrm>
          <a:prstGeom prst="rect">
            <a:avLst/>
          </a:prstGeom>
        </p:spPr>
      </p:pic>
    </p:spTree>
    <p:extLst>
      <p:ext uri="{BB962C8B-B14F-4D97-AF65-F5344CB8AC3E}">
        <p14:creationId xmlns:p14="http://schemas.microsoft.com/office/powerpoint/2010/main" val="11523061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795"/>
            <a:ext cx="8229600" cy="1143000"/>
          </a:xfrm>
        </p:spPr>
        <p:txBody>
          <a:bodyPr/>
          <a:lstStyle/>
          <a:p>
            <a:r>
              <a:rPr lang="en-US" dirty="0" smtClean="0">
                <a:latin typeface="Garamond"/>
                <a:cs typeface="Garamond"/>
              </a:rPr>
              <a:t>What is Scholarship?</a:t>
            </a:r>
            <a:endParaRPr lang="en-US" dirty="0">
              <a:latin typeface="Garamond"/>
              <a:cs typeface="Garamond"/>
            </a:endParaRPr>
          </a:p>
        </p:txBody>
      </p:sp>
      <p:sp>
        <p:nvSpPr>
          <p:cNvPr id="3" name="Content Placeholder 2"/>
          <p:cNvSpPr>
            <a:spLocks noGrp="1"/>
          </p:cNvSpPr>
          <p:nvPr>
            <p:ph idx="1"/>
          </p:nvPr>
        </p:nvSpPr>
        <p:spPr>
          <a:xfrm>
            <a:off x="457201" y="995455"/>
            <a:ext cx="4313444" cy="5642309"/>
          </a:xfrm>
        </p:spPr>
        <p:txBody>
          <a:bodyPr>
            <a:normAutofit fontScale="85000" lnSpcReduction="20000"/>
          </a:bodyPr>
          <a:lstStyle/>
          <a:p>
            <a:r>
              <a:rPr lang="en-US" dirty="0" smtClean="0">
                <a:latin typeface="Garamond"/>
                <a:cs typeface="Garamond"/>
              </a:rPr>
              <a:t>When we talk about scholarship we are talking about the body of work produced by scholars (historians, political scientists, sociologists, </a:t>
            </a:r>
            <a:r>
              <a:rPr lang="en-US" dirty="0" err="1" smtClean="0">
                <a:latin typeface="Garamond"/>
                <a:cs typeface="Garamond"/>
              </a:rPr>
              <a:t>etc</a:t>
            </a:r>
            <a:r>
              <a:rPr lang="en-US" dirty="0" smtClean="0">
                <a:latin typeface="Garamond"/>
                <a:cs typeface="Garamond"/>
              </a:rPr>
              <a:t>).</a:t>
            </a:r>
          </a:p>
          <a:p>
            <a:r>
              <a:rPr lang="en-US" dirty="0" smtClean="0">
                <a:latin typeface="Garamond"/>
                <a:cs typeface="Garamond"/>
              </a:rPr>
              <a:t>Who are scholars?</a:t>
            </a:r>
          </a:p>
          <a:p>
            <a:pPr lvl="1"/>
            <a:r>
              <a:rPr lang="en-US" dirty="0" smtClean="0">
                <a:latin typeface="Garamond"/>
                <a:cs typeface="Garamond"/>
              </a:rPr>
              <a:t>Professors!! They work in universities and are expected to teach courses and to conduct historical research.</a:t>
            </a:r>
          </a:p>
          <a:p>
            <a:pPr lvl="1"/>
            <a:r>
              <a:rPr lang="en-US" dirty="0" smtClean="0">
                <a:latin typeface="Garamond"/>
                <a:cs typeface="Garamond"/>
              </a:rPr>
              <a:t>Also: researchers at think tanks or with the government</a:t>
            </a:r>
          </a:p>
          <a:p>
            <a:pPr lvl="1"/>
            <a:r>
              <a:rPr lang="en-US" dirty="0" smtClean="0">
                <a:latin typeface="Garamond"/>
                <a:cs typeface="Garamond"/>
              </a:rPr>
              <a:t>This work is considered the most relevant and respectable work on a topic.</a:t>
            </a:r>
          </a:p>
        </p:txBody>
      </p:sp>
      <p:pic>
        <p:nvPicPr>
          <p:cNvPr id="4" name="Picture 3"/>
          <p:cNvPicPr>
            <a:picLocks noChangeAspect="1"/>
          </p:cNvPicPr>
          <p:nvPr/>
        </p:nvPicPr>
        <p:blipFill>
          <a:blip r:embed="rId3"/>
          <a:stretch>
            <a:fillRect/>
          </a:stretch>
        </p:blipFill>
        <p:spPr>
          <a:xfrm>
            <a:off x="6350000" y="995455"/>
            <a:ext cx="2794000" cy="1866900"/>
          </a:xfrm>
          <a:prstGeom prst="rect">
            <a:avLst/>
          </a:prstGeom>
        </p:spPr>
      </p:pic>
      <p:pic>
        <p:nvPicPr>
          <p:cNvPr id="5" name="Picture 4"/>
          <p:cNvPicPr>
            <a:picLocks noChangeAspect="1"/>
          </p:cNvPicPr>
          <p:nvPr/>
        </p:nvPicPr>
        <p:blipFill>
          <a:blip r:embed="rId4"/>
          <a:stretch>
            <a:fillRect/>
          </a:stretch>
        </p:blipFill>
        <p:spPr>
          <a:xfrm>
            <a:off x="4770644" y="2862355"/>
            <a:ext cx="3492500" cy="2324100"/>
          </a:xfrm>
          <a:prstGeom prst="rect">
            <a:avLst/>
          </a:prstGeom>
        </p:spPr>
      </p:pic>
      <p:pic>
        <p:nvPicPr>
          <p:cNvPr id="6" name="Picture 5"/>
          <p:cNvPicPr>
            <a:picLocks noChangeAspect="1"/>
          </p:cNvPicPr>
          <p:nvPr/>
        </p:nvPicPr>
        <p:blipFill>
          <a:blip r:embed="rId5"/>
          <a:stretch>
            <a:fillRect/>
          </a:stretch>
        </p:blipFill>
        <p:spPr>
          <a:xfrm>
            <a:off x="6604000" y="4953000"/>
            <a:ext cx="2540000" cy="1905000"/>
          </a:xfrm>
          <a:prstGeom prst="rect">
            <a:avLst/>
          </a:prstGeom>
        </p:spPr>
      </p:pic>
      <p:sp>
        <p:nvSpPr>
          <p:cNvPr id="7" name="TextBox 6"/>
          <p:cNvSpPr txBox="1"/>
          <p:nvPr/>
        </p:nvSpPr>
        <p:spPr>
          <a:xfrm>
            <a:off x="5408045" y="1171795"/>
            <a:ext cx="1195955" cy="1200329"/>
          </a:xfrm>
          <a:prstGeom prst="rect">
            <a:avLst/>
          </a:prstGeom>
          <a:solidFill>
            <a:schemeClr val="tx1"/>
          </a:solidFill>
          <a:ln>
            <a:solidFill>
              <a:schemeClr val="tx1"/>
            </a:solidFill>
          </a:ln>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Eric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Foner</a:t>
            </a: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Historian</a:t>
            </a: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Columbia University</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8" name="TextBox 7"/>
          <p:cNvSpPr txBox="1"/>
          <p:nvPr/>
        </p:nvSpPr>
        <p:spPr>
          <a:xfrm>
            <a:off x="7456547" y="3352401"/>
            <a:ext cx="1687453" cy="923330"/>
          </a:xfrm>
          <a:prstGeom prst="rect">
            <a:avLst/>
          </a:prstGeom>
          <a:solidFill>
            <a:schemeClr val="tx1"/>
          </a:solidFill>
          <a:ln>
            <a:solidFill>
              <a:schemeClr val="tx1"/>
            </a:solidFill>
          </a:ln>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Richard Posner</a:t>
            </a: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Legal Theorist</a:t>
            </a:r>
          </a:p>
          <a:p>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Univ</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of Chicago</a:t>
            </a:r>
          </a:p>
        </p:txBody>
      </p:sp>
      <p:sp>
        <p:nvSpPr>
          <p:cNvPr id="9" name="TextBox 8"/>
          <p:cNvSpPr txBox="1"/>
          <p:nvPr/>
        </p:nvSpPr>
        <p:spPr>
          <a:xfrm>
            <a:off x="5264651" y="5899100"/>
            <a:ext cx="1946076" cy="923330"/>
          </a:xfrm>
          <a:prstGeom prst="rect">
            <a:avLst/>
          </a:prstGeom>
          <a:solidFill>
            <a:schemeClr val="tx1"/>
          </a:solidFill>
          <a:ln>
            <a:solidFill>
              <a:schemeClr val="tx1"/>
            </a:solidFill>
          </a:ln>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Patricia Hill Collins</a:t>
            </a:r>
          </a:p>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Sociologist</a:t>
            </a:r>
          </a:p>
          <a:p>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Univ</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of Maryland</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66334344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aramond"/>
                <a:cs typeface="Garamond"/>
              </a:rPr>
              <a:t>Writing Alone vs. Writing with Scholarship</a:t>
            </a:r>
            <a:endParaRPr lang="en-US" dirty="0">
              <a:latin typeface="Garamond"/>
              <a:cs typeface="Garamond"/>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0609448"/>
              </p:ext>
            </p:extLst>
          </p:nvPr>
        </p:nvGraphicFramePr>
        <p:xfrm>
          <a:off x="457200" y="3195961"/>
          <a:ext cx="8229600" cy="3421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4850" y="1602021"/>
            <a:ext cx="8706133" cy="2000548"/>
          </a:xfrm>
          <a:prstGeom prst="rect">
            <a:avLst/>
          </a:prstGeom>
          <a:noFill/>
        </p:spPr>
        <p:txBody>
          <a:bodyPr wrap="square" rtlCol="0">
            <a:spAutoFit/>
          </a:bodyPr>
          <a:lstStyle/>
          <a:p>
            <a:pPr marL="285750" indent="-285750">
              <a:buFont typeface="Arial"/>
              <a:buChar char="•"/>
            </a:pPr>
            <a:r>
              <a:rPr lang="en-US" sz="2200" dirty="0">
                <a:latin typeface="Garamond"/>
                <a:cs typeface="Garamond"/>
              </a:rPr>
              <a:t>Most of the work we have done this year has been what I call, writing alone.</a:t>
            </a:r>
          </a:p>
          <a:p>
            <a:pPr marL="800100" lvl="1" indent="-342900">
              <a:buFont typeface="Courier New"/>
              <a:buChar char="o"/>
            </a:pPr>
            <a:r>
              <a:rPr lang="en-US" sz="2000" dirty="0">
                <a:latin typeface="Garamond"/>
                <a:cs typeface="Garamond"/>
              </a:rPr>
              <a:t>You craft a thesis statement and go through your notes and readings and readings looking for evidence to prove it</a:t>
            </a:r>
            <a:r>
              <a:rPr lang="en-US" sz="2000" dirty="0" smtClean="0">
                <a:latin typeface="Garamond"/>
                <a:cs typeface="Garamond"/>
              </a:rPr>
              <a:t>.</a:t>
            </a:r>
          </a:p>
          <a:p>
            <a:pPr marL="285750" indent="-285750">
              <a:buFont typeface="Arial"/>
              <a:buChar char="•"/>
            </a:pPr>
            <a:r>
              <a:rPr lang="en-US" sz="2200" dirty="0">
                <a:latin typeface="Garamond"/>
                <a:cs typeface="Garamond"/>
              </a:rPr>
              <a:t>Writing with scholarship is different…</a:t>
            </a:r>
          </a:p>
          <a:p>
            <a:pPr marL="742950" lvl="1" indent="-285750">
              <a:buFont typeface="Arial"/>
              <a:buChar char="•"/>
            </a:pPr>
            <a:endParaRPr lang="en-US" dirty="0">
              <a:latin typeface="Garamond"/>
              <a:cs typeface="Garamond"/>
            </a:endParaRPr>
          </a:p>
          <a:p>
            <a:endParaRPr lang="en-US" dirty="0"/>
          </a:p>
        </p:txBody>
      </p:sp>
    </p:spTree>
    <p:extLst>
      <p:ext uri="{BB962C8B-B14F-4D97-AF65-F5344CB8AC3E}">
        <p14:creationId xmlns:p14="http://schemas.microsoft.com/office/powerpoint/2010/main" val="234679798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err="1" smtClean="0">
                <a:latin typeface="Garamond"/>
                <a:cs typeface="Garamond"/>
              </a:rPr>
              <a:t>Soo</a:t>
            </a:r>
            <a:r>
              <a:rPr lang="en-US" dirty="0" smtClean="0">
                <a:latin typeface="Garamond"/>
                <a:cs typeface="Garamond"/>
              </a:rPr>
              <a:t>…We are going to learn how to write with scholarship</a:t>
            </a:r>
            <a:endParaRPr lang="en-US" dirty="0">
              <a:latin typeface="Garamond"/>
              <a:cs typeface="Garamond"/>
            </a:endParaRPr>
          </a:p>
        </p:txBody>
      </p:sp>
      <p:sp>
        <p:nvSpPr>
          <p:cNvPr id="3" name="Content Placeholder 2"/>
          <p:cNvSpPr>
            <a:spLocks noGrp="1"/>
          </p:cNvSpPr>
          <p:nvPr>
            <p:ph idx="1"/>
          </p:nvPr>
        </p:nvSpPr>
        <p:spPr>
          <a:xfrm>
            <a:off x="252350" y="1440344"/>
            <a:ext cx="5077833" cy="5417656"/>
          </a:xfrm>
        </p:spPr>
        <p:txBody>
          <a:bodyPr>
            <a:noAutofit/>
          </a:bodyPr>
          <a:lstStyle/>
          <a:p>
            <a:pPr>
              <a:lnSpc>
                <a:spcPct val="70000"/>
              </a:lnSpc>
            </a:pPr>
            <a:r>
              <a:rPr lang="en-US" sz="2000" dirty="0" smtClean="0">
                <a:latin typeface="Garamond"/>
                <a:cs typeface="Garamond"/>
              </a:rPr>
              <a:t>What type of historical research do scholars do?</a:t>
            </a:r>
          </a:p>
          <a:p>
            <a:pPr lvl="1">
              <a:lnSpc>
                <a:spcPct val="70000"/>
              </a:lnSpc>
            </a:pPr>
            <a:r>
              <a:rPr lang="en-US" sz="1800" dirty="0" smtClean="0">
                <a:latin typeface="Garamond"/>
                <a:cs typeface="Garamond"/>
              </a:rPr>
              <a:t>Descriptive</a:t>
            </a:r>
          </a:p>
          <a:p>
            <a:pPr lvl="2">
              <a:lnSpc>
                <a:spcPct val="70000"/>
              </a:lnSpc>
            </a:pPr>
            <a:r>
              <a:rPr lang="en-US" sz="1600" dirty="0" smtClean="0">
                <a:latin typeface="Garamond"/>
                <a:cs typeface="Garamond"/>
              </a:rPr>
              <a:t>Tells events and facts</a:t>
            </a:r>
          </a:p>
          <a:p>
            <a:pPr lvl="1">
              <a:lnSpc>
                <a:spcPct val="70000"/>
              </a:lnSpc>
            </a:pPr>
            <a:r>
              <a:rPr lang="en-US" sz="1800" dirty="0" smtClean="0">
                <a:latin typeface="Garamond"/>
                <a:cs typeface="Garamond"/>
              </a:rPr>
              <a:t>Analytical</a:t>
            </a:r>
          </a:p>
          <a:p>
            <a:pPr lvl="2">
              <a:lnSpc>
                <a:spcPct val="70000"/>
              </a:lnSpc>
            </a:pPr>
            <a:r>
              <a:rPr lang="en-US" sz="1600" dirty="0" smtClean="0">
                <a:latin typeface="Garamond"/>
                <a:cs typeface="Garamond"/>
              </a:rPr>
              <a:t>Analyzes events and facts</a:t>
            </a:r>
          </a:p>
          <a:p>
            <a:pPr>
              <a:lnSpc>
                <a:spcPct val="70000"/>
              </a:lnSpc>
            </a:pPr>
            <a:r>
              <a:rPr lang="en-US" sz="2000" dirty="0" smtClean="0">
                <a:latin typeface="Garamond"/>
                <a:cs typeface="Garamond"/>
              </a:rPr>
              <a:t>Where do scholars publish their research?</a:t>
            </a:r>
          </a:p>
          <a:p>
            <a:pPr lvl="1">
              <a:lnSpc>
                <a:spcPct val="70000"/>
              </a:lnSpc>
            </a:pPr>
            <a:r>
              <a:rPr lang="en-US" sz="1800" dirty="0" smtClean="0">
                <a:latin typeface="Garamond"/>
                <a:cs typeface="Garamond"/>
              </a:rPr>
              <a:t>Books</a:t>
            </a:r>
          </a:p>
          <a:p>
            <a:pPr lvl="1">
              <a:lnSpc>
                <a:spcPct val="70000"/>
              </a:lnSpc>
            </a:pPr>
            <a:r>
              <a:rPr lang="en-US" sz="1800" dirty="0" smtClean="0">
                <a:latin typeface="Garamond"/>
                <a:cs typeface="Garamond"/>
              </a:rPr>
              <a:t>Journal articles!</a:t>
            </a:r>
          </a:p>
          <a:p>
            <a:pPr lvl="1">
              <a:lnSpc>
                <a:spcPct val="70000"/>
              </a:lnSpc>
            </a:pPr>
            <a:r>
              <a:rPr lang="en-US" sz="1800" dirty="0" smtClean="0">
                <a:latin typeface="Garamond"/>
                <a:cs typeface="Garamond"/>
              </a:rPr>
              <a:t>Government and Organizational Websites</a:t>
            </a:r>
          </a:p>
          <a:p>
            <a:pPr lvl="1">
              <a:lnSpc>
                <a:spcPct val="70000"/>
              </a:lnSpc>
            </a:pPr>
            <a:r>
              <a:rPr lang="en-US" sz="1800" dirty="0">
                <a:latin typeface="Garamond"/>
                <a:cs typeface="Garamond"/>
              </a:rPr>
              <a:t>Working </a:t>
            </a:r>
            <a:r>
              <a:rPr lang="en-US" sz="1800" dirty="0" smtClean="0">
                <a:latin typeface="Garamond"/>
                <a:cs typeface="Garamond"/>
              </a:rPr>
              <a:t>Papers</a:t>
            </a:r>
          </a:p>
          <a:p>
            <a:pPr lvl="1">
              <a:lnSpc>
                <a:spcPct val="70000"/>
              </a:lnSpc>
            </a:pPr>
            <a:r>
              <a:rPr lang="en-US" sz="1800" dirty="0" smtClean="0">
                <a:latin typeface="Garamond"/>
                <a:cs typeface="Garamond"/>
              </a:rPr>
              <a:t>Reference Texts/Encyclopedias/Textbooks</a:t>
            </a:r>
          </a:p>
          <a:p>
            <a:pPr lvl="1">
              <a:lnSpc>
                <a:spcPct val="70000"/>
              </a:lnSpc>
            </a:pPr>
            <a:r>
              <a:rPr lang="en-US" sz="1800" dirty="0" smtClean="0">
                <a:latin typeface="Garamond"/>
                <a:cs typeface="Garamond"/>
              </a:rPr>
              <a:t>NOT Corporate websites, magazines, or RANDOM WEBSITES (ask, </a:t>
            </a:r>
            <a:r>
              <a:rPr lang="en-US" sz="1800" dirty="0" err="1" smtClean="0">
                <a:latin typeface="Garamond"/>
                <a:cs typeface="Garamond"/>
              </a:rPr>
              <a:t>yahooanswers</a:t>
            </a:r>
            <a:r>
              <a:rPr lang="en-US" sz="1800" dirty="0" smtClean="0">
                <a:latin typeface="Garamond"/>
                <a:cs typeface="Garamond"/>
              </a:rPr>
              <a:t>, </a:t>
            </a:r>
            <a:r>
              <a:rPr lang="en-US" sz="1800" dirty="0" err="1" smtClean="0">
                <a:latin typeface="Garamond"/>
                <a:cs typeface="Garamond"/>
              </a:rPr>
              <a:t>historylearningsite</a:t>
            </a:r>
            <a:r>
              <a:rPr lang="en-US" sz="1800" dirty="0" smtClean="0">
                <a:latin typeface="Garamond"/>
                <a:cs typeface="Garamond"/>
              </a:rPr>
              <a:t>, etc.!)</a:t>
            </a:r>
          </a:p>
          <a:p>
            <a:pPr lvl="2">
              <a:lnSpc>
                <a:spcPct val="70000"/>
              </a:lnSpc>
            </a:pPr>
            <a:r>
              <a:rPr lang="en-US" sz="1600" dirty="0" smtClean="0">
                <a:latin typeface="Garamond"/>
                <a:cs typeface="Garamond"/>
              </a:rPr>
              <a:t>Random websites ARE NOT scholarship, because they are not produced by scholars</a:t>
            </a:r>
          </a:p>
          <a:p>
            <a:pPr lvl="2">
              <a:lnSpc>
                <a:spcPct val="70000"/>
              </a:lnSpc>
            </a:pPr>
            <a:r>
              <a:rPr lang="en-US" sz="1600" dirty="0" err="1" smtClean="0">
                <a:latin typeface="Garamond"/>
                <a:cs typeface="Garamond"/>
              </a:rPr>
              <a:t>Foner</a:t>
            </a:r>
            <a:r>
              <a:rPr lang="en-US" sz="1600" dirty="0" smtClean="0">
                <a:latin typeface="Garamond"/>
                <a:cs typeface="Garamond"/>
              </a:rPr>
              <a:t>, Posner, and Hill Collins know what they are talking about because they have Ph.D. and work at top universities…yahoo answers does not know what it is talking about because it was written by a unemployed guy in his underwear living in his mom’s basement…do you really want to trust your paper to this guy?!</a:t>
            </a:r>
          </a:p>
        </p:txBody>
      </p:sp>
      <p:pic>
        <p:nvPicPr>
          <p:cNvPr id="4" name="Picture 3"/>
          <p:cNvPicPr>
            <a:picLocks noChangeAspect="1"/>
          </p:cNvPicPr>
          <p:nvPr/>
        </p:nvPicPr>
        <p:blipFill>
          <a:blip r:embed="rId2"/>
          <a:stretch>
            <a:fillRect/>
          </a:stretch>
        </p:blipFill>
        <p:spPr>
          <a:xfrm>
            <a:off x="5330183" y="4392170"/>
            <a:ext cx="3813817" cy="2465830"/>
          </a:xfrm>
          <a:prstGeom prst="rect">
            <a:avLst/>
          </a:prstGeom>
        </p:spPr>
      </p:pic>
      <p:sp>
        <p:nvSpPr>
          <p:cNvPr id="5" name="Right Arrow 4"/>
          <p:cNvSpPr/>
          <p:nvPr/>
        </p:nvSpPr>
        <p:spPr>
          <a:xfrm>
            <a:off x="4609129" y="6466188"/>
            <a:ext cx="921826" cy="26120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5247836" y="1612348"/>
            <a:ext cx="3438964" cy="2582349"/>
          </a:xfrm>
          <a:prstGeom prst="rect">
            <a:avLst/>
          </a:prstGeom>
        </p:spPr>
      </p:pic>
    </p:spTree>
    <p:extLst>
      <p:ext uri="{BB962C8B-B14F-4D97-AF65-F5344CB8AC3E}">
        <p14:creationId xmlns:p14="http://schemas.microsoft.com/office/powerpoint/2010/main" val="33806564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095972" y="4543669"/>
            <a:ext cx="2452077" cy="2452077"/>
          </a:xfrm>
          <a:prstGeom prst="rect">
            <a:avLst/>
          </a:prstGeom>
        </p:spPr>
      </p:pic>
      <p:sp>
        <p:nvSpPr>
          <p:cNvPr id="2" name="Title 1"/>
          <p:cNvSpPr>
            <a:spLocks noGrp="1"/>
          </p:cNvSpPr>
          <p:nvPr>
            <p:ph type="title"/>
          </p:nvPr>
        </p:nvSpPr>
        <p:spPr>
          <a:xfrm>
            <a:off x="457200" y="79253"/>
            <a:ext cx="8229600" cy="1143000"/>
          </a:xfrm>
        </p:spPr>
        <p:txBody>
          <a:bodyPr>
            <a:normAutofit/>
          </a:bodyPr>
          <a:lstStyle/>
          <a:p>
            <a:r>
              <a:rPr lang="en-US" dirty="0" smtClean="0">
                <a:latin typeface="Garamond"/>
                <a:cs typeface="Garamond"/>
              </a:rPr>
              <a:t>How do we find scholarship?: Books</a:t>
            </a:r>
            <a:endParaRPr lang="en-US" dirty="0">
              <a:latin typeface="Garamond"/>
              <a:cs typeface="Garamond"/>
            </a:endParaRPr>
          </a:p>
        </p:txBody>
      </p:sp>
      <p:sp>
        <p:nvSpPr>
          <p:cNvPr id="3" name="Content Placeholder 2"/>
          <p:cNvSpPr>
            <a:spLocks noGrp="1"/>
          </p:cNvSpPr>
          <p:nvPr>
            <p:ph idx="1"/>
          </p:nvPr>
        </p:nvSpPr>
        <p:spPr>
          <a:xfrm>
            <a:off x="234462" y="1222253"/>
            <a:ext cx="8909538" cy="5479439"/>
          </a:xfrm>
        </p:spPr>
        <p:txBody>
          <a:bodyPr>
            <a:noAutofit/>
          </a:bodyPr>
          <a:lstStyle/>
          <a:p>
            <a:pPr>
              <a:lnSpc>
                <a:spcPct val="70000"/>
              </a:lnSpc>
            </a:pPr>
            <a:r>
              <a:rPr lang="en-US" sz="1700" dirty="0" smtClean="0">
                <a:latin typeface="Garamond"/>
                <a:cs typeface="Garamond"/>
              </a:rPr>
              <a:t>What are books?</a:t>
            </a:r>
          </a:p>
          <a:p>
            <a:pPr lvl="1">
              <a:lnSpc>
                <a:spcPct val="70000"/>
              </a:lnSpc>
            </a:pPr>
            <a:r>
              <a:rPr lang="en-US" sz="1700" dirty="0" smtClean="0">
                <a:latin typeface="Garamond"/>
                <a:cs typeface="Garamond"/>
              </a:rPr>
              <a:t>Descriptive Texts:</a:t>
            </a:r>
          </a:p>
          <a:p>
            <a:pPr lvl="2">
              <a:lnSpc>
                <a:spcPct val="70000"/>
              </a:lnSpc>
            </a:pPr>
            <a:r>
              <a:rPr lang="en-US" sz="1700" dirty="0" smtClean="0">
                <a:latin typeface="Garamond"/>
                <a:cs typeface="Garamond"/>
              </a:rPr>
              <a:t>Useful for evidence only</a:t>
            </a:r>
          </a:p>
          <a:p>
            <a:pPr lvl="2">
              <a:lnSpc>
                <a:spcPct val="70000"/>
              </a:lnSpc>
            </a:pPr>
            <a:r>
              <a:rPr lang="en-US" sz="1700" dirty="0" smtClean="0">
                <a:latin typeface="Garamond"/>
                <a:cs typeface="Garamond"/>
              </a:rPr>
              <a:t>Reference books, encyclopedias, textbooks, “complete history </a:t>
            </a:r>
          </a:p>
          <a:p>
            <a:pPr marL="914400" lvl="2" indent="0">
              <a:lnSpc>
                <a:spcPct val="70000"/>
              </a:lnSpc>
              <a:buNone/>
            </a:pPr>
            <a:r>
              <a:rPr lang="en-US" sz="1700" dirty="0">
                <a:latin typeface="Garamond"/>
                <a:cs typeface="Garamond"/>
              </a:rPr>
              <a:t> </a:t>
            </a:r>
            <a:r>
              <a:rPr lang="en-US" sz="1700" dirty="0" smtClean="0">
                <a:latin typeface="Garamond"/>
                <a:cs typeface="Garamond"/>
              </a:rPr>
              <a:t>   of….”</a:t>
            </a:r>
          </a:p>
          <a:p>
            <a:pPr lvl="1">
              <a:lnSpc>
                <a:spcPct val="70000"/>
              </a:lnSpc>
            </a:pPr>
            <a:r>
              <a:rPr lang="en-US" sz="1700" dirty="0" smtClean="0">
                <a:latin typeface="Garamond"/>
                <a:cs typeface="Garamond"/>
              </a:rPr>
              <a:t>Analytical Texts:</a:t>
            </a:r>
          </a:p>
          <a:p>
            <a:pPr lvl="2">
              <a:lnSpc>
                <a:spcPct val="70000"/>
              </a:lnSpc>
            </a:pPr>
            <a:r>
              <a:rPr lang="en-US" sz="1700" dirty="0" smtClean="0">
                <a:latin typeface="Garamond"/>
                <a:cs typeface="Garamond"/>
              </a:rPr>
              <a:t>“Monographs” </a:t>
            </a:r>
          </a:p>
          <a:p>
            <a:pPr lvl="2">
              <a:lnSpc>
                <a:spcPct val="70000"/>
              </a:lnSpc>
            </a:pPr>
            <a:r>
              <a:rPr lang="en-US" sz="1700" dirty="0" smtClean="0">
                <a:latin typeface="Garamond"/>
                <a:cs typeface="Garamond"/>
              </a:rPr>
              <a:t>Studies on a single, highly specific topic</a:t>
            </a:r>
          </a:p>
          <a:p>
            <a:pPr lvl="2">
              <a:lnSpc>
                <a:spcPct val="70000"/>
              </a:lnSpc>
            </a:pPr>
            <a:r>
              <a:rPr lang="en-US" sz="1700" dirty="0" smtClean="0">
                <a:latin typeface="Garamond"/>
                <a:cs typeface="Garamond"/>
              </a:rPr>
              <a:t>Useful for both evidence and analysis</a:t>
            </a:r>
          </a:p>
          <a:p>
            <a:pPr>
              <a:lnSpc>
                <a:spcPct val="70000"/>
              </a:lnSpc>
            </a:pPr>
            <a:r>
              <a:rPr lang="en-US" sz="1700" dirty="0" smtClean="0">
                <a:latin typeface="Garamond"/>
                <a:cs typeface="Garamond"/>
              </a:rPr>
              <a:t>Print Books</a:t>
            </a:r>
          </a:p>
          <a:p>
            <a:pPr lvl="1">
              <a:lnSpc>
                <a:spcPct val="70000"/>
              </a:lnSpc>
            </a:pPr>
            <a:r>
              <a:rPr lang="en-US" sz="1700" dirty="0" smtClean="0">
                <a:latin typeface="Garamond"/>
                <a:cs typeface="Garamond"/>
              </a:rPr>
              <a:t>On-line card catalog…</a:t>
            </a:r>
          </a:p>
          <a:p>
            <a:pPr lvl="2">
              <a:lnSpc>
                <a:spcPct val="70000"/>
              </a:lnSpc>
            </a:pPr>
            <a:r>
              <a:rPr lang="en-US" sz="1700" dirty="0">
                <a:latin typeface="Garamond"/>
                <a:cs typeface="Garamond"/>
              </a:rPr>
              <a:t>Minuteman library network</a:t>
            </a:r>
          </a:p>
          <a:p>
            <a:pPr lvl="3">
              <a:lnSpc>
                <a:spcPct val="70000"/>
              </a:lnSpc>
            </a:pPr>
            <a:r>
              <a:rPr lang="en-US" sz="1700" dirty="0">
                <a:latin typeface="Garamond"/>
                <a:cs typeface="Garamond"/>
              </a:rPr>
              <a:t>http://</a:t>
            </a:r>
            <a:r>
              <a:rPr lang="en-US" sz="1700" dirty="0" err="1" smtClean="0">
                <a:latin typeface="Garamond"/>
                <a:cs typeface="Garamond"/>
              </a:rPr>
              <a:t>www.mln.lib.ma.us</a:t>
            </a:r>
            <a:endParaRPr lang="en-US" sz="1700" dirty="0" smtClean="0">
              <a:latin typeface="Garamond"/>
              <a:cs typeface="Garamond"/>
            </a:endParaRPr>
          </a:p>
          <a:p>
            <a:pPr lvl="2">
              <a:lnSpc>
                <a:spcPct val="70000"/>
              </a:lnSpc>
            </a:pPr>
            <a:r>
              <a:rPr lang="en-US" sz="1700" dirty="0" smtClean="0">
                <a:latin typeface="Garamond"/>
                <a:cs typeface="Garamond"/>
              </a:rPr>
              <a:t>WHS library </a:t>
            </a:r>
          </a:p>
          <a:p>
            <a:pPr lvl="3">
              <a:lnSpc>
                <a:spcPct val="70000"/>
              </a:lnSpc>
            </a:pPr>
            <a:r>
              <a:rPr lang="en-US" sz="1700" dirty="0">
                <a:latin typeface="Garamond"/>
                <a:cs typeface="Garamond"/>
              </a:rPr>
              <a:t>http://</a:t>
            </a:r>
            <a:r>
              <a:rPr lang="en-US" sz="1700" dirty="0" err="1">
                <a:latin typeface="Garamond"/>
                <a:cs typeface="Garamond"/>
              </a:rPr>
              <a:t>wellesleyhighschoollibrary.wikispaces.com</a:t>
            </a:r>
            <a:endParaRPr lang="en-US" sz="1700" dirty="0" smtClean="0">
              <a:latin typeface="Garamond"/>
              <a:cs typeface="Garamond"/>
            </a:endParaRPr>
          </a:p>
          <a:p>
            <a:pPr>
              <a:lnSpc>
                <a:spcPct val="70000"/>
              </a:lnSpc>
            </a:pPr>
            <a:r>
              <a:rPr lang="en-US" sz="1700" dirty="0" smtClean="0">
                <a:latin typeface="Garamond"/>
                <a:cs typeface="Garamond"/>
              </a:rPr>
              <a:t>E-Books</a:t>
            </a:r>
          </a:p>
          <a:p>
            <a:pPr lvl="1">
              <a:lnSpc>
                <a:spcPct val="70000"/>
              </a:lnSpc>
            </a:pPr>
            <a:r>
              <a:rPr lang="en-US" sz="1700" dirty="0" smtClean="0">
                <a:latin typeface="Garamond"/>
                <a:cs typeface="Garamond"/>
              </a:rPr>
              <a:t>On-line card catalog…</a:t>
            </a:r>
          </a:p>
          <a:p>
            <a:pPr lvl="2">
              <a:lnSpc>
                <a:spcPct val="70000"/>
              </a:lnSpc>
            </a:pPr>
            <a:r>
              <a:rPr lang="en-US" sz="1700" dirty="0" smtClean="0">
                <a:latin typeface="Garamond"/>
                <a:cs typeface="Garamond"/>
              </a:rPr>
              <a:t>WHS library</a:t>
            </a:r>
          </a:p>
          <a:p>
            <a:pPr lvl="3">
              <a:lnSpc>
                <a:spcPct val="70000"/>
              </a:lnSpc>
            </a:pPr>
            <a:r>
              <a:rPr lang="en-US" sz="1700" dirty="0" smtClean="0">
                <a:latin typeface="Garamond"/>
                <a:cs typeface="Garamond"/>
              </a:rPr>
              <a:t>Need the password list</a:t>
            </a:r>
          </a:p>
          <a:p>
            <a:pPr lvl="2">
              <a:lnSpc>
                <a:spcPct val="70000"/>
              </a:lnSpc>
            </a:pPr>
            <a:r>
              <a:rPr lang="en-US" sz="1700" dirty="0" smtClean="0">
                <a:latin typeface="Garamond"/>
                <a:cs typeface="Garamond"/>
              </a:rPr>
              <a:t>Minuteman library network</a:t>
            </a:r>
          </a:p>
          <a:p>
            <a:pPr lvl="1">
              <a:lnSpc>
                <a:spcPct val="70000"/>
              </a:lnSpc>
            </a:pPr>
            <a:r>
              <a:rPr lang="en-US" sz="1700" dirty="0" smtClean="0">
                <a:latin typeface="Garamond"/>
                <a:cs typeface="Garamond"/>
              </a:rPr>
              <a:t>Databases</a:t>
            </a:r>
          </a:p>
          <a:p>
            <a:pPr lvl="2">
              <a:lnSpc>
                <a:spcPct val="70000"/>
              </a:lnSpc>
            </a:pPr>
            <a:r>
              <a:rPr lang="en-US" sz="1700" dirty="0" smtClean="0">
                <a:latin typeface="Garamond"/>
                <a:cs typeface="Garamond"/>
              </a:rPr>
              <a:t>WHS library</a:t>
            </a:r>
          </a:p>
          <a:p>
            <a:pPr>
              <a:lnSpc>
                <a:spcPct val="70000"/>
              </a:lnSpc>
            </a:pPr>
            <a:r>
              <a:rPr lang="en-US" sz="1700" dirty="0" smtClean="0">
                <a:latin typeface="Garamond"/>
                <a:cs typeface="Garamond"/>
              </a:rPr>
              <a:t>Google Books</a:t>
            </a:r>
          </a:p>
          <a:p>
            <a:pPr lvl="1">
              <a:lnSpc>
                <a:spcPct val="70000"/>
              </a:lnSpc>
            </a:pPr>
            <a:r>
              <a:rPr lang="en-US" sz="1700" dirty="0" err="1" smtClean="0">
                <a:latin typeface="Garamond"/>
                <a:cs typeface="Garamond"/>
              </a:rPr>
              <a:t>books.google.com</a:t>
            </a:r>
            <a:endParaRPr lang="en-US" sz="1700" dirty="0">
              <a:latin typeface="Garamond"/>
              <a:cs typeface="Garamond"/>
            </a:endParaRPr>
          </a:p>
        </p:txBody>
      </p:sp>
      <p:pic>
        <p:nvPicPr>
          <p:cNvPr id="4" name="Picture 3"/>
          <p:cNvPicPr>
            <a:picLocks noChangeAspect="1"/>
          </p:cNvPicPr>
          <p:nvPr/>
        </p:nvPicPr>
        <p:blipFill>
          <a:blip r:embed="rId3"/>
          <a:stretch>
            <a:fillRect/>
          </a:stretch>
        </p:blipFill>
        <p:spPr>
          <a:xfrm>
            <a:off x="6819900" y="1051169"/>
            <a:ext cx="2324100" cy="3492500"/>
          </a:xfrm>
          <a:prstGeom prst="rect">
            <a:avLst/>
          </a:prstGeom>
        </p:spPr>
      </p:pic>
      <p:pic>
        <p:nvPicPr>
          <p:cNvPr id="5" name="Picture 4"/>
          <p:cNvPicPr>
            <a:picLocks noChangeAspect="1"/>
          </p:cNvPicPr>
          <p:nvPr/>
        </p:nvPicPr>
        <p:blipFill>
          <a:blip r:embed="rId4"/>
          <a:stretch>
            <a:fillRect/>
          </a:stretch>
        </p:blipFill>
        <p:spPr>
          <a:xfrm>
            <a:off x="6056990" y="3904192"/>
            <a:ext cx="1685322" cy="3175000"/>
          </a:xfrm>
          <a:prstGeom prst="rect">
            <a:avLst/>
          </a:prstGeom>
        </p:spPr>
      </p:pic>
    </p:spTree>
    <p:extLst>
      <p:ext uri="{BB962C8B-B14F-4D97-AF65-F5344CB8AC3E}">
        <p14:creationId xmlns:p14="http://schemas.microsoft.com/office/powerpoint/2010/main" val="393789931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9715"/>
            <a:ext cx="9144000" cy="1143000"/>
          </a:xfrm>
        </p:spPr>
        <p:txBody>
          <a:bodyPr>
            <a:normAutofit fontScale="90000"/>
          </a:bodyPr>
          <a:lstStyle/>
          <a:p>
            <a:r>
              <a:rPr lang="en-US" dirty="0" smtClean="0">
                <a:latin typeface="Garamond"/>
                <a:cs typeface="Garamond"/>
              </a:rPr>
              <a:t>How do we find scholarship? Journal Articles</a:t>
            </a:r>
            <a:endParaRPr lang="en-US" dirty="0">
              <a:latin typeface="Garamond"/>
              <a:cs typeface="Garamond"/>
            </a:endParaRPr>
          </a:p>
        </p:txBody>
      </p:sp>
      <p:sp>
        <p:nvSpPr>
          <p:cNvPr id="3" name="Content Placeholder 2"/>
          <p:cNvSpPr>
            <a:spLocks noGrp="1"/>
          </p:cNvSpPr>
          <p:nvPr>
            <p:ph idx="1"/>
          </p:nvPr>
        </p:nvSpPr>
        <p:spPr>
          <a:xfrm>
            <a:off x="203199" y="1033585"/>
            <a:ext cx="8628185" cy="4525963"/>
          </a:xfrm>
        </p:spPr>
        <p:txBody>
          <a:bodyPr>
            <a:normAutofit fontScale="92500" lnSpcReduction="20000"/>
          </a:bodyPr>
          <a:lstStyle/>
          <a:p>
            <a:r>
              <a:rPr lang="en-US" dirty="0" smtClean="0">
                <a:latin typeface="Garamond"/>
                <a:cs typeface="Garamond"/>
              </a:rPr>
              <a:t>What are journal articles??</a:t>
            </a:r>
          </a:p>
          <a:p>
            <a:pPr lvl="1"/>
            <a:r>
              <a:rPr lang="en-US" dirty="0" smtClean="0">
                <a:latin typeface="Garamond"/>
                <a:cs typeface="Garamond"/>
              </a:rPr>
              <a:t>Peer-Reviewed periodical in which studies related to a specific academic discipline are published</a:t>
            </a:r>
          </a:p>
          <a:p>
            <a:r>
              <a:rPr lang="en-US" dirty="0" smtClean="0">
                <a:latin typeface="Garamond"/>
                <a:cs typeface="Garamond"/>
              </a:rPr>
              <a:t>JSTOR</a:t>
            </a:r>
          </a:p>
          <a:p>
            <a:pPr lvl="1"/>
            <a:r>
              <a:rPr lang="en-US" dirty="0" smtClean="0">
                <a:latin typeface="Garamond"/>
                <a:cs typeface="Garamond"/>
              </a:rPr>
              <a:t>Access through the Wellesley public library site</a:t>
            </a:r>
          </a:p>
          <a:p>
            <a:pPr lvl="1"/>
            <a:r>
              <a:rPr lang="en-US" dirty="0">
                <a:latin typeface="Garamond"/>
                <a:cs typeface="Garamond"/>
              </a:rPr>
              <a:t>http://</a:t>
            </a:r>
            <a:r>
              <a:rPr lang="en-US" dirty="0" err="1">
                <a:latin typeface="Garamond"/>
                <a:cs typeface="Garamond"/>
              </a:rPr>
              <a:t>welproxy.minlib.net</a:t>
            </a:r>
            <a:r>
              <a:rPr lang="en-US" dirty="0">
                <a:latin typeface="Garamond"/>
                <a:cs typeface="Garamond"/>
              </a:rPr>
              <a:t>/</a:t>
            </a:r>
            <a:r>
              <a:rPr lang="en-US" dirty="0" err="1">
                <a:latin typeface="Garamond"/>
                <a:cs typeface="Garamond"/>
              </a:rPr>
              <a:t>login?url</a:t>
            </a:r>
            <a:r>
              <a:rPr lang="en-US" dirty="0">
                <a:latin typeface="Garamond"/>
                <a:cs typeface="Garamond"/>
              </a:rPr>
              <a:t>=http://</a:t>
            </a:r>
            <a:r>
              <a:rPr lang="en-US" dirty="0" err="1">
                <a:latin typeface="Garamond"/>
                <a:cs typeface="Garamond"/>
              </a:rPr>
              <a:t>www.jstor.org</a:t>
            </a:r>
            <a:r>
              <a:rPr lang="en-US" dirty="0">
                <a:latin typeface="Garamond"/>
                <a:cs typeface="Garamond"/>
              </a:rPr>
              <a:t>/</a:t>
            </a:r>
            <a:endParaRPr lang="en-US" dirty="0" smtClean="0">
              <a:latin typeface="Garamond"/>
              <a:cs typeface="Garamond"/>
            </a:endParaRPr>
          </a:p>
          <a:p>
            <a:pPr lvl="1"/>
            <a:r>
              <a:rPr lang="en-US" dirty="0" smtClean="0">
                <a:latin typeface="Garamond"/>
                <a:cs typeface="Garamond"/>
              </a:rPr>
              <a:t>Use your library card number or the high school’s library card number</a:t>
            </a:r>
          </a:p>
          <a:p>
            <a:r>
              <a:rPr lang="en-US" dirty="0" smtClean="0">
                <a:latin typeface="Garamond"/>
                <a:cs typeface="Garamond"/>
              </a:rPr>
              <a:t>Google Scholar</a:t>
            </a:r>
          </a:p>
          <a:p>
            <a:pPr lvl="1"/>
            <a:r>
              <a:rPr lang="en-US" dirty="0" err="1" smtClean="0">
                <a:latin typeface="Garamond"/>
                <a:cs typeface="Garamond"/>
              </a:rPr>
              <a:t>scholar.google.com</a:t>
            </a:r>
            <a:endParaRPr lang="en-US" dirty="0">
              <a:latin typeface="Garamond"/>
              <a:cs typeface="Garamond"/>
            </a:endParaRPr>
          </a:p>
        </p:txBody>
      </p:sp>
      <p:pic>
        <p:nvPicPr>
          <p:cNvPr id="4" name="Picture 3"/>
          <p:cNvPicPr>
            <a:picLocks noChangeAspect="1"/>
          </p:cNvPicPr>
          <p:nvPr/>
        </p:nvPicPr>
        <p:blipFill>
          <a:blip r:embed="rId2"/>
          <a:stretch>
            <a:fillRect/>
          </a:stretch>
        </p:blipFill>
        <p:spPr>
          <a:xfrm>
            <a:off x="3477846" y="4591538"/>
            <a:ext cx="5666154" cy="2266462"/>
          </a:xfrm>
          <a:prstGeom prst="rect">
            <a:avLst/>
          </a:prstGeom>
        </p:spPr>
      </p:pic>
    </p:spTree>
    <p:extLst>
      <p:ext uri="{BB962C8B-B14F-4D97-AF65-F5344CB8AC3E}">
        <p14:creationId xmlns:p14="http://schemas.microsoft.com/office/powerpoint/2010/main" val="222765958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TotalTime>
  <Words>1394</Words>
  <Application>Microsoft Macintosh PowerPoint</Application>
  <PresentationFormat>On-screen Show (4:3)</PresentationFormat>
  <Paragraphs>185</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Scholarship in Writing Workshop</vt:lpstr>
      <vt:lpstr>When I was a kid…</vt:lpstr>
      <vt:lpstr>Our Workshop is NOT a “Research Skills” Course</vt:lpstr>
      <vt:lpstr>Let’s Get Started…</vt:lpstr>
      <vt:lpstr>What is Scholarship?</vt:lpstr>
      <vt:lpstr>Writing Alone vs. Writing with Scholarship</vt:lpstr>
      <vt:lpstr>Soo…We are going to learn how to write with scholarship</vt:lpstr>
      <vt:lpstr>How do we find scholarship?: Books</vt:lpstr>
      <vt:lpstr>How do we find scholarship? Journal Articles</vt:lpstr>
      <vt:lpstr>How do we find scholarship? Websites</vt:lpstr>
      <vt:lpstr>BOOLEAN SEARCHING</vt:lpstr>
      <vt:lpstr>    What is Boolean searching?    </vt:lpstr>
      <vt:lpstr>Basic Boolean Operators:</vt:lpstr>
      <vt:lpstr>AND</vt:lpstr>
      <vt:lpstr>Example Using AND:</vt:lpstr>
      <vt:lpstr>OR</vt:lpstr>
      <vt:lpstr>Example Using OR:</vt:lpstr>
      <vt:lpstr>NOT</vt:lpstr>
      <vt:lpstr>Example Using NOT:</vt:lpstr>
      <vt:lpstr>Advanced Boolean Search Techniques</vt:lpstr>
      <vt:lpstr>“Quotation Marks”</vt:lpstr>
      <vt:lpstr>(Parentheses)</vt:lpstr>
      <vt:lpstr>PowerPoint Presentation</vt:lpstr>
      <vt:lpstr>What do we do with scholarship?</vt:lpstr>
      <vt:lpstr>To what extent was World War Two a total war?</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WPS</cp:lastModifiedBy>
  <cp:revision>24</cp:revision>
  <dcterms:created xsi:type="dcterms:W3CDTF">2014-05-06T17:45:40Z</dcterms:created>
  <dcterms:modified xsi:type="dcterms:W3CDTF">2014-05-16T13:02:47Z</dcterms:modified>
</cp:coreProperties>
</file>