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6"/>
  </p:notesMasterIdLst>
  <p:sldIdLst>
    <p:sldId id="391" r:id="rId2"/>
    <p:sldId id="323" r:id="rId3"/>
    <p:sldId id="325" r:id="rId4"/>
    <p:sldId id="326" r:id="rId5"/>
    <p:sldId id="320" r:id="rId6"/>
    <p:sldId id="321" r:id="rId7"/>
    <p:sldId id="335" r:id="rId8"/>
    <p:sldId id="336" r:id="rId9"/>
    <p:sldId id="330" r:id="rId10"/>
    <p:sldId id="399" r:id="rId11"/>
    <p:sldId id="401" r:id="rId12"/>
    <p:sldId id="318" r:id="rId13"/>
    <p:sldId id="329" r:id="rId14"/>
    <p:sldId id="397" r:id="rId15"/>
    <p:sldId id="400" r:id="rId16"/>
    <p:sldId id="322" r:id="rId17"/>
    <p:sldId id="332" r:id="rId18"/>
    <p:sldId id="338" r:id="rId19"/>
    <p:sldId id="339" r:id="rId20"/>
    <p:sldId id="340" r:id="rId21"/>
    <p:sldId id="341" r:id="rId22"/>
    <p:sldId id="342" r:id="rId23"/>
    <p:sldId id="272" r:id="rId24"/>
    <p:sldId id="259" r:id="rId25"/>
    <p:sldId id="275" r:id="rId26"/>
    <p:sldId id="293" r:id="rId27"/>
    <p:sldId id="276" r:id="rId28"/>
    <p:sldId id="278" r:id="rId29"/>
    <p:sldId id="292" r:id="rId30"/>
    <p:sldId id="347" r:id="rId31"/>
    <p:sldId id="348" r:id="rId32"/>
    <p:sldId id="349" r:id="rId33"/>
    <p:sldId id="351" r:id="rId34"/>
    <p:sldId id="393" r:id="rId35"/>
    <p:sldId id="396" r:id="rId36"/>
    <p:sldId id="395" r:id="rId37"/>
    <p:sldId id="365" r:id="rId38"/>
    <p:sldId id="288" r:id="rId39"/>
    <p:sldId id="291" r:id="rId40"/>
    <p:sldId id="265" r:id="rId41"/>
    <p:sldId id="274" r:id="rId42"/>
    <p:sldId id="289" r:id="rId43"/>
    <p:sldId id="353" r:id="rId44"/>
    <p:sldId id="366" r:id="rId45"/>
    <p:sldId id="368" r:id="rId46"/>
    <p:sldId id="363" r:id="rId47"/>
    <p:sldId id="352" r:id="rId48"/>
    <p:sldId id="360" r:id="rId49"/>
    <p:sldId id="361" r:id="rId50"/>
    <p:sldId id="367" r:id="rId51"/>
    <p:sldId id="362" r:id="rId52"/>
    <p:sldId id="364" r:id="rId53"/>
    <p:sldId id="343" r:id="rId54"/>
    <p:sldId id="344" r:id="rId55"/>
    <p:sldId id="345" r:id="rId56"/>
    <p:sldId id="369" r:id="rId57"/>
    <p:sldId id="381" r:id="rId58"/>
    <p:sldId id="398" r:id="rId59"/>
    <p:sldId id="382" r:id="rId60"/>
    <p:sldId id="383" r:id="rId61"/>
    <p:sldId id="385" r:id="rId62"/>
    <p:sldId id="384" r:id="rId63"/>
    <p:sldId id="390" r:id="rId64"/>
    <p:sldId id="386" r:id="rId65"/>
    <p:sldId id="387" r:id="rId66"/>
    <p:sldId id="389" r:id="rId67"/>
    <p:sldId id="370" r:id="rId68"/>
    <p:sldId id="392" r:id="rId69"/>
    <p:sldId id="294" r:id="rId70"/>
    <p:sldId id="296" r:id="rId71"/>
    <p:sldId id="373" r:id="rId72"/>
    <p:sldId id="295" r:id="rId73"/>
    <p:sldId id="286" r:id="rId74"/>
    <p:sldId id="371" r:id="rId75"/>
    <p:sldId id="372" r:id="rId76"/>
    <p:sldId id="285" r:id="rId77"/>
    <p:sldId id="402" r:id="rId78"/>
    <p:sldId id="403" r:id="rId79"/>
    <p:sldId id="374" r:id="rId80"/>
    <p:sldId id="376" r:id="rId81"/>
    <p:sldId id="377" r:id="rId82"/>
    <p:sldId id="380" r:id="rId83"/>
    <p:sldId id="375" r:id="rId84"/>
    <p:sldId id="394" r:id="rId8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00"/>
    </p:cViewPr>
  </p:sorterViewPr>
  <p:notesViewPr>
    <p:cSldViewPr snapToGrid="0" snapToObjects="1">
      <p:cViewPr varScale="1">
        <p:scale>
          <a:sx n="64" d="100"/>
          <a:sy n="64" d="100"/>
        </p:scale>
        <p:origin x="-295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theme" Target="theme/theme1.xml"/><Relationship Id="rId9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notesMaster" Target="notesMasters/notesMaster1.xml"/><Relationship Id="rId87" Type="http://schemas.openxmlformats.org/officeDocument/2006/relationships/printerSettings" Target="printerSettings/printerSettings1.bin"/><Relationship Id="rId88" Type="http://schemas.openxmlformats.org/officeDocument/2006/relationships/presProps" Target="presProps.xml"/><Relationship Id="rId8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\\sscwin\dfsroot\PROJECT\COWS%20Program\Miscellany\EOW-JR_CAS_book\15.%20Gender%20inequality\Women_male_occupations.xls" TargetMode="External"/><Relationship Id="rId3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file:///\\sscwin\dfsroot\USERS\Wright\Contemporary%20American%20Society%20--%20book\data\Gender%20Tables%20for%20Erik%20Wright.xls" TargetMode="External"/><Relationship Id="rId3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3"/>
    </mc:Choice>
    <mc:Fallback>
      <c:style val="4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0862560766860665"/>
          <c:y val="0.0260548523206751"/>
          <c:w val="0.737658336186238"/>
          <c:h val="0.8680660487059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Sheet1!$D$7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Sheet1!$C$8:$C$13</c:f>
              <c:numCache>
                <c:formatCode>General</c:formatCode>
                <c:ptCount val="6"/>
                <c:pt idx="0">
                  <c:v>1973.0</c:v>
                </c:pt>
                <c:pt idx="1">
                  <c:v>1979.0</c:v>
                </c:pt>
                <c:pt idx="2">
                  <c:v>1989.0</c:v>
                </c:pt>
                <c:pt idx="3">
                  <c:v>1995.0</c:v>
                </c:pt>
                <c:pt idx="4">
                  <c:v>2000.0</c:v>
                </c:pt>
                <c:pt idx="5">
                  <c:v>2005.0</c:v>
                </c:pt>
              </c:numCache>
            </c:numRef>
          </c:cat>
          <c:val>
            <c:numRef>
              <c:f>Sheet1!$D$8:$D$13</c:f>
              <c:numCache>
                <c:formatCode>General</c:formatCode>
                <c:ptCount val="6"/>
                <c:pt idx="0">
                  <c:v>15.76</c:v>
                </c:pt>
                <c:pt idx="1">
                  <c:v>16.51000000000002</c:v>
                </c:pt>
                <c:pt idx="2">
                  <c:v>15.35000000000002</c:v>
                </c:pt>
                <c:pt idx="3">
                  <c:v>14.79</c:v>
                </c:pt>
                <c:pt idx="4">
                  <c:v>15.81</c:v>
                </c:pt>
                <c:pt idx="5">
                  <c:v>15.64</c:v>
                </c:pt>
              </c:numCache>
            </c:numRef>
          </c:val>
        </c:ser>
        <c:ser>
          <c:idx val="1"/>
          <c:order val="1"/>
          <c:tx>
            <c:strRef>
              <c:f>Sheet1!$E$7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Sheet1!$C$8:$C$13</c:f>
              <c:numCache>
                <c:formatCode>General</c:formatCode>
                <c:ptCount val="6"/>
                <c:pt idx="0">
                  <c:v>1973.0</c:v>
                </c:pt>
                <c:pt idx="1">
                  <c:v>1979.0</c:v>
                </c:pt>
                <c:pt idx="2">
                  <c:v>1989.0</c:v>
                </c:pt>
                <c:pt idx="3">
                  <c:v>1995.0</c:v>
                </c:pt>
                <c:pt idx="4">
                  <c:v>2000.0</c:v>
                </c:pt>
                <c:pt idx="5">
                  <c:v>2005.0</c:v>
                </c:pt>
              </c:numCache>
            </c:numRef>
          </c:cat>
          <c:val>
            <c:numRef>
              <c:f>Sheet1!$E$8:$E$13</c:f>
              <c:numCache>
                <c:formatCode>#,##0.00</c:formatCode>
                <c:ptCount val="6"/>
                <c:pt idx="0">
                  <c:v>9.950000000000002</c:v>
                </c:pt>
                <c:pt idx="1">
                  <c:v>10.35000000000002</c:v>
                </c:pt>
                <c:pt idx="2">
                  <c:v>11.22</c:v>
                </c:pt>
                <c:pt idx="3">
                  <c:v>11.35000000000002</c:v>
                </c:pt>
                <c:pt idx="4">
                  <c:v>12.32</c:v>
                </c:pt>
                <c:pt idx="5">
                  <c:v>12.82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4001368"/>
        <c:axId val="-2133998328"/>
      </c:barChart>
      <c:catAx>
        <c:axId val="-2134001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33998328"/>
        <c:crosses val="autoZero"/>
        <c:auto val="1"/>
        <c:lblAlgn val="ctr"/>
        <c:lblOffset val="100"/>
        <c:noMultiLvlLbl val="0"/>
      </c:catAx>
      <c:valAx>
        <c:axId val="-2133998328"/>
        <c:scaling>
          <c:orientation val="minMax"/>
        </c:scaling>
        <c:delete val="0"/>
        <c:axPos val="l"/>
        <c:majorGridlines/>
        <c:numFmt formatCode="&quot;$&quot;#,##0" sourceLinked="0"/>
        <c:majorTickMark val="out"/>
        <c:minorTickMark val="none"/>
        <c:tickLblPos val="nextTo"/>
        <c:crossAx val="-213400136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rgbClr val="FFAF03"/>
                </a:solidFill>
              </a:defRPr>
            </a:pPr>
            <a:r>
              <a:rPr lang="en-US" sz="3800" dirty="0">
                <a:solidFill>
                  <a:srgbClr val="FFAF03"/>
                </a:solidFill>
              </a:rPr>
              <a:t>House cleaning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Fathers!$D$57</c:f>
              <c:strCache>
                <c:ptCount val="1"/>
                <c:pt idx="0">
                  <c:v>Mothers</c:v>
                </c:pt>
              </c:strCache>
            </c:strRef>
          </c:tx>
          <c:spPr>
            <a:solidFill>
              <a:srgbClr val="8D9AB3">
                <a:lumMod val="40000"/>
                <a:lumOff val="60000"/>
              </a:srgbClr>
            </a:solidFill>
          </c:spPr>
          <c:invertIfNegative val="0"/>
          <c:cat>
            <c:numRef>
              <c:f>Fathers!$C$58:$C$60</c:f>
              <c:numCache>
                <c:formatCode>General</c:formatCode>
                <c:ptCount val="3"/>
                <c:pt idx="0">
                  <c:v>1965.0</c:v>
                </c:pt>
                <c:pt idx="1">
                  <c:v>1975.0</c:v>
                </c:pt>
                <c:pt idx="2">
                  <c:v>2005.0</c:v>
                </c:pt>
              </c:numCache>
            </c:numRef>
          </c:cat>
          <c:val>
            <c:numRef>
              <c:f>Fathers!$D$58:$D$60</c:f>
              <c:numCache>
                <c:formatCode>0.0</c:formatCode>
                <c:ptCount val="3"/>
                <c:pt idx="0">
                  <c:v>19.0166666666667</c:v>
                </c:pt>
                <c:pt idx="1">
                  <c:v>12.6</c:v>
                </c:pt>
                <c:pt idx="2">
                  <c:v>7.970564805</c:v>
                </c:pt>
              </c:numCache>
            </c:numRef>
          </c:val>
        </c:ser>
        <c:ser>
          <c:idx val="1"/>
          <c:order val="1"/>
          <c:tx>
            <c:strRef>
              <c:f>Fathers!$E$57</c:f>
              <c:strCache>
                <c:ptCount val="1"/>
                <c:pt idx="0">
                  <c:v>Fathers</c:v>
                </c:pt>
              </c:strCache>
            </c:strRef>
          </c:tx>
          <c:invertIfNegative val="0"/>
          <c:cat>
            <c:numRef>
              <c:f>Fathers!$C$58:$C$60</c:f>
              <c:numCache>
                <c:formatCode>General</c:formatCode>
                <c:ptCount val="3"/>
                <c:pt idx="0">
                  <c:v>1965.0</c:v>
                </c:pt>
                <c:pt idx="1">
                  <c:v>1975.0</c:v>
                </c:pt>
                <c:pt idx="2">
                  <c:v>2005.0</c:v>
                </c:pt>
              </c:numCache>
            </c:numRef>
          </c:cat>
          <c:val>
            <c:numRef>
              <c:f>Fathers!$E$58:$E$60</c:f>
              <c:numCache>
                <c:formatCode>0.0</c:formatCode>
                <c:ptCount val="3"/>
                <c:pt idx="0">
                  <c:v>0.816666666666666</c:v>
                </c:pt>
                <c:pt idx="1">
                  <c:v>0.933333333333333</c:v>
                </c:pt>
                <c:pt idx="2">
                  <c:v>1.80847947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3174920"/>
        <c:axId val="-2133193480"/>
      </c:barChart>
      <c:catAx>
        <c:axId val="-2133174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-2133193480"/>
        <c:crosses val="autoZero"/>
        <c:auto val="1"/>
        <c:lblAlgn val="ctr"/>
        <c:lblOffset val="100"/>
        <c:noMultiLvlLbl val="0"/>
      </c:catAx>
      <c:valAx>
        <c:axId val="-213319348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Hours per week</a:t>
                </a:r>
              </a:p>
            </c:rich>
          </c:tx>
          <c:layout/>
          <c:overlay val="0"/>
        </c:title>
        <c:numFmt formatCode="0" sourceLinked="0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-2133174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FB2E44-1A02-DD41-8B0C-76C22FBFBC6F}" type="doc">
      <dgm:prSet loTypeId="urn:microsoft.com/office/officeart/2005/8/layout/default" loCatId="" qsTypeId="urn:microsoft.com/office/officeart/2005/8/quickstyle/3D1" qsCatId="3D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2242B253-9E83-0846-8092-79459713A611}">
      <dgm:prSet/>
      <dgm:spPr/>
      <dgm:t>
        <a:bodyPr/>
        <a:lstStyle/>
        <a:p>
          <a:pPr rtl="0"/>
          <a:r>
            <a:rPr lang="en-US" dirty="0" smtClean="0"/>
            <a:t>Sex</a:t>
          </a:r>
          <a:endParaRPr lang="en-US" dirty="0"/>
        </a:p>
      </dgm:t>
    </dgm:pt>
    <dgm:pt modelId="{8FF1CA06-A0D9-1642-AF80-1AC469A2CCD3}" type="parTrans" cxnId="{55E8C081-3138-F346-B8C6-F1A14D0A3BE8}">
      <dgm:prSet/>
      <dgm:spPr/>
      <dgm:t>
        <a:bodyPr/>
        <a:lstStyle/>
        <a:p>
          <a:endParaRPr lang="en-US"/>
        </a:p>
      </dgm:t>
    </dgm:pt>
    <dgm:pt modelId="{08165113-43CA-4242-93BD-791B1AC8B1A5}" type="sibTrans" cxnId="{55E8C081-3138-F346-B8C6-F1A14D0A3BE8}">
      <dgm:prSet/>
      <dgm:spPr/>
      <dgm:t>
        <a:bodyPr/>
        <a:lstStyle/>
        <a:p>
          <a:endParaRPr lang="en-US"/>
        </a:p>
      </dgm:t>
    </dgm:pt>
    <dgm:pt modelId="{EC08CC31-AD94-CD4B-BA64-D99CAFBC3DB7}">
      <dgm:prSet/>
      <dgm:spPr/>
      <dgm:t>
        <a:bodyPr/>
        <a:lstStyle/>
        <a:p>
          <a:pPr rtl="0"/>
          <a:r>
            <a:rPr lang="en-US" dirty="0" smtClean="0"/>
            <a:t>Gender</a:t>
          </a:r>
          <a:endParaRPr lang="en-US" dirty="0"/>
        </a:p>
      </dgm:t>
    </dgm:pt>
    <dgm:pt modelId="{407D0B74-B12A-544B-9E00-18F0C2A0E330}" type="parTrans" cxnId="{17AC824A-529D-EB4B-AEFC-0E0D3C15BF94}">
      <dgm:prSet/>
      <dgm:spPr/>
      <dgm:t>
        <a:bodyPr/>
        <a:lstStyle/>
        <a:p>
          <a:endParaRPr lang="en-US"/>
        </a:p>
      </dgm:t>
    </dgm:pt>
    <dgm:pt modelId="{C8C33161-67E2-0241-A078-1DF1872822B9}" type="sibTrans" cxnId="{17AC824A-529D-EB4B-AEFC-0E0D3C15BF94}">
      <dgm:prSet/>
      <dgm:spPr/>
      <dgm:t>
        <a:bodyPr/>
        <a:lstStyle/>
        <a:p>
          <a:endParaRPr lang="en-US"/>
        </a:p>
      </dgm:t>
    </dgm:pt>
    <dgm:pt modelId="{27B31271-ED62-D243-8625-1B5199021CD0}">
      <dgm:prSet/>
      <dgm:spPr/>
      <dgm:t>
        <a:bodyPr/>
        <a:lstStyle/>
        <a:p>
          <a:pPr rtl="0"/>
          <a:r>
            <a:rPr lang="en-US" dirty="0" smtClean="0"/>
            <a:t>Sexuality</a:t>
          </a:r>
          <a:endParaRPr lang="en-US" dirty="0"/>
        </a:p>
      </dgm:t>
    </dgm:pt>
    <dgm:pt modelId="{7EB78124-CAC5-984A-A5FF-3BFE6BC3585B}" type="parTrans" cxnId="{9F603847-F830-2B40-A5C6-A675397FC0F3}">
      <dgm:prSet/>
      <dgm:spPr/>
      <dgm:t>
        <a:bodyPr/>
        <a:lstStyle/>
        <a:p>
          <a:endParaRPr lang="en-US"/>
        </a:p>
      </dgm:t>
    </dgm:pt>
    <dgm:pt modelId="{15E29165-F13C-6243-81AB-0FD6BF04283F}" type="sibTrans" cxnId="{9F603847-F830-2B40-A5C6-A675397FC0F3}">
      <dgm:prSet/>
      <dgm:spPr/>
      <dgm:t>
        <a:bodyPr/>
        <a:lstStyle/>
        <a:p>
          <a:endParaRPr lang="en-US"/>
        </a:p>
      </dgm:t>
    </dgm:pt>
    <dgm:pt modelId="{EA06D74A-3975-4843-9812-86A99EE92201}" type="pres">
      <dgm:prSet presAssocID="{2EFB2E44-1A02-DD41-8B0C-76C22FBFBC6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D4E223-DC09-FA48-9AAD-29455D46FCD9}" type="pres">
      <dgm:prSet presAssocID="{2242B253-9E83-0846-8092-79459713A61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6D5A-C767-844E-A88B-1902D0C6BE29}" type="pres">
      <dgm:prSet presAssocID="{08165113-43CA-4242-93BD-791B1AC8B1A5}" presName="sibTrans" presStyleCnt="0"/>
      <dgm:spPr/>
    </dgm:pt>
    <dgm:pt modelId="{4891979F-4F9A-A740-80D1-71324340AA34}" type="pres">
      <dgm:prSet presAssocID="{EC08CC31-AD94-CD4B-BA64-D99CAFBC3DB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C309FB-FD48-DF4E-BB3F-92DE680D8462}" type="pres">
      <dgm:prSet presAssocID="{C8C33161-67E2-0241-A078-1DF1872822B9}" presName="sibTrans" presStyleCnt="0"/>
      <dgm:spPr/>
    </dgm:pt>
    <dgm:pt modelId="{6B667ADE-B759-7047-B04A-BB294E8B5980}" type="pres">
      <dgm:prSet presAssocID="{27B31271-ED62-D243-8625-1B5199021CD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603847-F830-2B40-A5C6-A675397FC0F3}" srcId="{2EFB2E44-1A02-DD41-8B0C-76C22FBFBC6F}" destId="{27B31271-ED62-D243-8625-1B5199021CD0}" srcOrd="2" destOrd="0" parTransId="{7EB78124-CAC5-984A-A5FF-3BFE6BC3585B}" sibTransId="{15E29165-F13C-6243-81AB-0FD6BF04283F}"/>
    <dgm:cxn modelId="{F5E7C24B-07FB-4045-99D4-563F38215556}" type="presOf" srcId="{EC08CC31-AD94-CD4B-BA64-D99CAFBC3DB7}" destId="{4891979F-4F9A-A740-80D1-71324340AA34}" srcOrd="0" destOrd="0" presId="urn:microsoft.com/office/officeart/2005/8/layout/default"/>
    <dgm:cxn modelId="{17AC824A-529D-EB4B-AEFC-0E0D3C15BF94}" srcId="{2EFB2E44-1A02-DD41-8B0C-76C22FBFBC6F}" destId="{EC08CC31-AD94-CD4B-BA64-D99CAFBC3DB7}" srcOrd="1" destOrd="0" parTransId="{407D0B74-B12A-544B-9E00-18F0C2A0E330}" sibTransId="{C8C33161-67E2-0241-A078-1DF1872822B9}"/>
    <dgm:cxn modelId="{352000EE-84CC-7241-817D-A11674630062}" type="presOf" srcId="{27B31271-ED62-D243-8625-1B5199021CD0}" destId="{6B667ADE-B759-7047-B04A-BB294E8B5980}" srcOrd="0" destOrd="0" presId="urn:microsoft.com/office/officeart/2005/8/layout/default"/>
    <dgm:cxn modelId="{45FF273C-D0F8-5149-B058-5C4ED83C5E54}" type="presOf" srcId="{2242B253-9E83-0846-8092-79459713A611}" destId="{9CD4E223-DC09-FA48-9AAD-29455D46FCD9}" srcOrd="0" destOrd="0" presId="urn:microsoft.com/office/officeart/2005/8/layout/default"/>
    <dgm:cxn modelId="{B84C0494-3EB2-944F-B7E8-BC70139F4BAB}" type="presOf" srcId="{2EFB2E44-1A02-DD41-8B0C-76C22FBFBC6F}" destId="{EA06D74A-3975-4843-9812-86A99EE92201}" srcOrd="0" destOrd="0" presId="urn:microsoft.com/office/officeart/2005/8/layout/default"/>
    <dgm:cxn modelId="{55E8C081-3138-F346-B8C6-F1A14D0A3BE8}" srcId="{2EFB2E44-1A02-DD41-8B0C-76C22FBFBC6F}" destId="{2242B253-9E83-0846-8092-79459713A611}" srcOrd="0" destOrd="0" parTransId="{8FF1CA06-A0D9-1642-AF80-1AC469A2CCD3}" sibTransId="{08165113-43CA-4242-93BD-791B1AC8B1A5}"/>
    <dgm:cxn modelId="{6B88C002-5BFF-9749-ABD5-3040557A7A49}" type="presParOf" srcId="{EA06D74A-3975-4843-9812-86A99EE92201}" destId="{9CD4E223-DC09-FA48-9AAD-29455D46FCD9}" srcOrd="0" destOrd="0" presId="urn:microsoft.com/office/officeart/2005/8/layout/default"/>
    <dgm:cxn modelId="{E42000FC-1029-0141-BAE2-9E79D15DC85A}" type="presParOf" srcId="{EA06D74A-3975-4843-9812-86A99EE92201}" destId="{EEC96D5A-C767-844E-A88B-1902D0C6BE29}" srcOrd="1" destOrd="0" presId="urn:microsoft.com/office/officeart/2005/8/layout/default"/>
    <dgm:cxn modelId="{23016AED-AB9F-DA46-B8CC-FC7586B11729}" type="presParOf" srcId="{EA06D74A-3975-4843-9812-86A99EE92201}" destId="{4891979F-4F9A-A740-80D1-71324340AA34}" srcOrd="2" destOrd="0" presId="urn:microsoft.com/office/officeart/2005/8/layout/default"/>
    <dgm:cxn modelId="{18778A1F-EE02-2C41-BC60-FE640F7A118B}" type="presParOf" srcId="{EA06D74A-3975-4843-9812-86A99EE92201}" destId="{1BC309FB-FD48-DF4E-BB3F-92DE680D8462}" srcOrd="3" destOrd="0" presId="urn:microsoft.com/office/officeart/2005/8/layout/default"/>
    <dgm:cxn modelId="{C25E7471-C3FA-D245-BBCF-8A6EB7E2D5BD}" type="presParOf" srcId="{EA06D74A-3975-4843-9812-86A99EE92201}" destId="{6B667ADE-B759-7047-B04A-BB294E8B598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D4E223-DC09-FA48-9AAD-29455D46FCD9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kern="1200" dirty="0" smtClean="0"/>
            <a:t>Sex</a:t>
          </a:r>
          <a:endParaRPr lang="en-US" sz="6400" kern="1200" dirty="0"/>
        </a:p>
      </dsp:txBody>
      <dsp:txXfrm>
        <a:off x="460905" y="1047"/>
        <a:ext cx="3479899" cy="2087939"/>
      </dsp:txXfrm>
    </dsp:sp>
    <dsp:sp modelId="{4891979F-4F9A-A740-80D1-71324340AA34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kern="1200" dirty="0" smtClean="0"/>
            <a:t>Gender</a:t>
          </a:r>
          <a:endParaRPr lang="en-US" sz="6400" kern="1200" dirty="0"/>
        </a:p>
      </dsp:txBody>
      <dsp:txXfrm>
        <a:off x="4288794" y="1047"/>
        <a:ext cx="3479899" cy="2087939"/>
      </dsp:txXfrm>
    </dsp:sp>
    <dsp:sp modelId="{6B667ADE-B759-7047-B04A-BB294E8B5980}">
      <dsp:nvSpPr>
        <dsp:cNvPr id="0" name=""/>
        <dsp:cNvSpPr/>
      </dsp:nvSpPr>
      <dsp:spPr>
        <a:xfrm>
          <a:off x="2374850" y="2436976"/>
          <a:ext cx="3479899" cy="20879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kern="1200" dirty="0" smtClean="0"/>
            <a:t>Sexuality</a:t>
          </a:r>
          <a:endParaRPr lang="en-US" sz="6400" kern="1200" dirty="0"/>
        </a:p>
      </dsp:txBody>
      <dsp:txXfrm>
        <a:off x="2374850" y="2436976"/>
        <a:ext cx="3479899" cy="2087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0.08696</cdr:x>
      <cdr:y>0.03797</cdr:y>
    </cdr:from>
    <cdr:to>
      <cdr:x>0.22609</cdr:x>
      <cdr:y>0.10127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00" y="228600"/>
          <a:ext cx="12192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2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0.2793</cdr:x>
      <cdr:y>0.17808</cdr:y>
    </cdr:from>
    <cdr:to>
      <cdr:x>0.39241</cdr:x>
      <cdr:y>0.27943</cdr:y>
    </cdr:to>
    <cdr:sp macro="" textlink="">
      <cdr:nvSpPr>
        <cdr:cNvPr id="2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33600" y="990600"/>
          <a:ext cx="864057" cy="5637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en-US" sz="1400" b="1" dirty="0">
              <a:solidFill>
                <a:srgbClr val="FFFFFF"/>
              </a:solidFill>
            </a:rPr>
            <a:t>Ratio </a:t>
          </a:r>
          <a:r>
            <a:rPr lang="en-US" sz="1400" b="1" dirty="0" smtClean="0">
              <a:solidFill>
                <a:srgbClr val="FFFFFF"/>
              </a:solidFill>
            </a:rPr>
            <a:t>23.3:1</a:t>
          </a:r>
          <a:endParaRPr lang="en-US" sz="1400" b="1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0.5586</cdr:x>
      <cdr:y>0.41096</cdr:y>
    </cdr:from>
    <cdr:to>
      <cdr:x>0.67171</cdr:x>
      <cdr:y>0.5123</cdr:y>
    </cdr:to>
    <cdr:sp macro="" textlink="">
      <cdr:nvSpPr>
        <cdr:cNvPr id="3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267200" y="2286000"/>
          <a:ext cx="864057" cy="5637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en-US" sz="1400" b="1" dirty="0">
              <a:solidFill>
                <a:srgbClr val="FFFFFF"/>
              </a:solidFill>
            </a:rPr>
            <a:t>Ratio </a:t>
          </a:r>
          <a:r>
            <a:rPr lang="en-US" sz="1400" b="1" dirty="0" smtClean="0">
              <a:solidFill>
                <a:srgbClr val="FFFFFF"/>
              </a:solidFill>
            </a:rPr>
            <a:t>13.5:1</a:t>
          </a:r>
          <a:endParaRPr lang="en-US" sz="1400" b="1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0.84788</cdr:x>
      <cdr:y>0.57534</cdr:y>
    </cdr:from>
    <cdr:to>
      <cdr:x>0.96099</cdr:x>
      <cdr:y>0.67595</cdr:y>
    </cdr:to>
    <cdr:sp macro="" textlink="">
      <cdr:nvSpPr>
        <cdr:cNvPr id="4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477000" y="3200400"/>
          <a:ext cx="864057" cy="55963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600"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sz="3600"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en-US" sz="1400" b="1" dirty="0">
              <a:solidFill>
                <a:srgbClr val="FFFFFF"/>
              </a:solidFill>
            </a:rPr>
            <a:t>Ratio </a:t>
          </a:r>
          <a:r>
            <a:rPr lang="en-US" sz="1400" b="1" dirty="0" smtClean="0">
              <a:solidFill>
                <a:srgbClr val="FFFFFF"/>
              </a:solidFill>
            </a:rPr>
            <a:t>4.4:1</a:t>
          </a:r>
          <a:endParaRPr lang="en-US" sz="1400" b="1" dirty="0">
            <a:solidFill>
              <a:srgbClr val="FFFFFF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B9206-92D1-794A-A360-2CB102A90EE6}" type="datetimeFigureOut">
              <a:rPr lang="en-US" smtClean="0"/>
              <a:t>1/14/14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8562F-416A-D846-A17F-DC9AB1B4A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30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679ED5A-AE4D-8B48-900E-5ECB2243544C}" type="slidenum">
              <a:rPr lang="en-US" sz="1200"/>
              <a:pPr/>
              <a:t>1</a:t>
            </a:fld>
            <a:endParaRPr lang="en-US" sz="1200" dirty="0"/>
          </a:p>
        </p:txBody>
      </p:sp>
      <p:sp>
        <p:nvSpPr>
          <p:cNvPr id="1413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58562F-416A-D846-A17F-DC9AB1B4AD0C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4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91D27856-646B-2B4F-9331-28FDF98D9490}" type="slidenum">
              <a:rPr lang="en-US" sz="1200"/>
              <a:pPr algn="r" eaLnBrk="1" hangingPunct="1"/>
              <a:t>63</a:t>
            </a:fld>
            <a:endParaRPr lang="en-US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06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73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5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8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523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34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54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34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1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7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1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D8A7B-61F2-3149-8BEF-794F7DBB8A1D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EFC6F-57E9-1941-A9C8-4FF38186B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77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3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>
            <a:lum bright="54000" contrast="-60000"/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8001000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38" name="Title 1"/>
          <p:cNvSpPr>
            <a:spLocks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200" b="1" dirty="0">
                <a:solidFill>
                  <a:schemeClr val="tx2"/>
                </a:solidFill>
                <a:latin typeface="Didot" charset="0"/>
              </a:rPr>
              <a:t>Contemporary Sociology: </a:t>
            </a:r>
            <a:br>
              <a:rPr lang="en-US" sz="3200" b="1" dirty="0">
                <a:solidFill>
                  <a:schemeClr val="tx2"/>
                </a:solidFill>
                <a:latin typeface="Didot" charset="0"/>
              </a:rPr>
            </a:br>
            <a:r>
              <a:rPr lang="en-US" sz="3200" b="1" dirty="0" smtClean="0">
                <a:solidFill>
                  <a:schemeClr val="tx2"/>
                </a:solidFill>
                <a:latin typeface="Didot" charset="0"/>
              </a:rPr>
              <a:t>Gender and Gender </a:t>
            </a:r>
            <a:r>
              <a:rPr lang="en-US" sz="3200" b="1" dirty="0">
                <a:solidFill>
                  <a:schemeClr val="tx2"/>
                </a:solidFill>
                <a:latin typeface="Didot" charset="0"/>
              </a:rPr>
              <a:t>Inequality</a:t>
            </a:r>
            <a:endParaRPr lang="en-US" sz="3400" dirty="0">
              <a:solidFill>
                <a:schemeClr val="tx2"/>
              </a:solidFill>
              <a:latin typeface="Didot" charset="0"/>
            </a:endParaRPr>
          </a:p>
        </p:txBody>
      </p:sp>
      <p:sp>
        <p:nvSpPr>
          <p:cNvPr id="14339" name="Rectangle 12"/>
          <p:cNvSpPr>
            <a:spLocks noChangeArrowheads="1"/>
          </p:cNvSpPr>
          <p:nvPr/>
        </p:nvSpPr>
        <p:spPr bwMode="auto">
          <a:xfrm>
            <a:off x="381000" y="1219200"/>
            <a:ext cx="4876800" cy="525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marL="609600" indent="-609600"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2200" b="1" u="sng" dirty="0">
                <a:latin typeface="Didot" charset="0"/>
              </a:rPr>
              <a:t>Agenda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2200" b="1" u="sng" dirty="0">
                <a:latin typeface="Didot" charset="0"/>
              </a:rPr>
              <a:t>Objective</a:t>
            </a:r>
            <a:endParaRPr lang="en-US" sz="2200" b="1" dirty="0">
              <a:latin typeface="Didot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>
                <a:latin typeface="Didot" charset="0"/>
              </a:rPr>
              <a:t>To understand </a:t>
            </a:r>
            <a:r>
              <a:rPr lang="en-US" sz="2200" b="1" dirty="0" smtClean="0">
                <a:latin typeface="Didot" charset="0"/>
              </a:rPr>
              <a:t>definitions of gender and sexuality.</a:t>
            </a:r>
            <a:endParaRPr lang="en-US" sz="2200" b="1" dirty="0">
              <a:latin typeface="Didot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>
                <a:latin typeface="Didot" charset="0"/>
              </a:rPr>
              <a:t>To understand contemporary </a:t>
            </a:r>
            <a:r>
              <a:rPr lang="en-US" sz="2200" b="1" dirty="0" smtClean="0">
                <a:latin typeface="Didot" charset="0"/>
              </a:rPr>
              <a:t>gender inequality.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en-US" sz="2200" b="1" dirty="0">
              <a:latin typeface="Didot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2200" b="1" u="sng" dirty="0">
                <a:latin typeface="Didot" charset="0"/>
              </a:rPr>
              <a:t>Schedule</a:t>
            </a:r>
            <a:r>
              <a:rPr lang="en-US" sz="2200" b="1" dirty="0">
                <a:latin typeface="Didot" charset="0"/>
              </a:rPr>
              <a:t>: 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>
                <a:latin typeface="Didot" charset="0"/>
              </a:rPr>
              <a:t>Part One: </a:t>
            </a:r>
            <a:r>
              <a:rPr lang="en-US" sz="2200" b="1" dirty="0" smtClean="0">
                <a:latin typeface="Didot" charset="0"/>
              </a:rPr>
              <a:t>Doing Gender</a:t>
            </a:r>
            <a:endParaRPr lang="en-US" sz="2200" b="1" dirty="0">
              <a:latin typeface="Didot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>
                <a:latin typeface="Didot" charset="0"/>
              </a:rPr>
              <a:t>Part Two: </a:t>
            </a:r>
            <a:r>
              <a:rPr lang="en-US" sz="2200" b="1" dirty="0" smtClean="0">
                <a:latin typeface="Didot" charset="0"/>
              </a:rPr>
              <a:t>Gender Inequality at Work</a:t>
            </a:r>
            <a:endParaRPr lang="en-US" altLang="ja-JP" sz="2200" b="1" dirty="0">
              <a:latin typeface="Didot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>
                <a:latin typeface="Didot" charset="0"/>
              </a:rPr>
              <a:t>Part Three: </a:t>
            </a:r>
            <a:r>
              <a:rPr lang="en-US" sz="2200" b="1" dirty="0" smtClean="0">
                <a:latin typeface="Didot" charset="0"/>
              </a:rPr>
              <a:t>Gender Inequality at Home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 smtClean="0">
                <a:latin typeface="Didot" charset="0"/>
              </a:rPr>
              <a:t>Part Four: Masculinity</a:t>
            </a:r>
            <a:endParaRPr lang="en-US" sz="2200" b="1" dirty="0">
              <a:latin typeface="Didot" charset="0"/>
            </a:endParaRP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200" b="1" dirty="0">
                <a:latin typeface="Didot" charset="0"/>
              </a:rPr>
              <a:t>Part </a:t>
            </a:r>
            <a:r>
              <a:rPr lang="en-US" sz="2200" b="1" dirty="0" smtClean="0">
                <a:latin typeface="Didot" charset="0"/>
              </a:rPr>
              <a:t>Five: Heterosexism</a:t>
            </a:r>
            <a:endParaRPr lang="en-US" sz="2200" b="1" dirty="0">
              <a:latin typeface="Didot" charset="0"/>
            </a:endParaRPr>
          </a:p>
          <a:p>
            <a:pPr marL="933450" lvl="1" indent="-5334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1800" b="1" dirty="0">
                <a:latin typeface="Didot" charset="0"/>
              </a:rPr>
              <a:t>    </a:t>
            </a:r>
            <a:endParaRPr lang="en-US" sz="2000" b="1" u="sng" dirty="0"/>
          </a:p>
        </p:txBody>
      </p:sp>
      <p:sp>
        <p:nvSpPr>
          <p:cNvPr id="14340" name="Rectangle 12"/>
          <p:cNvSpPr txBox="1">
            <a:spLocks noChangeArrowheads="1"/>
          </p:cNvSpPr>
          <p:nvPr/>
        </p:nvSpPr>
        <p:spPr bwMode="auto">
          <a:xfrm>
            <a:off x="5486400" y="1219200"/>
            <a:ext cx="3048000" cy="525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600" b="1" u="sng" dirty="0" smtClean="0">
                <a:latin typeface="Didot" charset="0"/>
              </a:rPr>
              <a:t>Homework</a:t>
            </a:r>
            <a:r>
              <a:rPr lang="en-US" sz="2600" b="1" dirty="0" smtClean="0">
                <a:latin typeface="Didot" charset="0"/>
              </a:rPr>
              <a:t>:</a:t>
            </a:r>
          </a:p>
          <a:p>
            <a:pPr marL="0" indent="0" eaLnBrk="1" hangingPunct="1">
              <a:spcBef>
                <a:spcPct val="20000"/>
              </a:spcBef>
              <a:buClr>
                <a:schemeClr val="tx1"/>
              </a:buClr>
              <a:defRPr/>
            </a:pPr>
            <a:endParaRPr lang="en-US" sz="2600" b="1" dirty="0" smtClean="0">
              <a:latin typeface="Didot" charset="0"/>
            </a:endParaRP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buFont typeface="Arial" charset="0"/>
              <a:buAutoNum type="arabicPeriod"/>
              <a:defRPr/>
            </a:pPr>
            <a:r>
              <a:rPr lang="en-US" sz="2600" b="1" dirty="0" smtClean="0">
                <a:latin typeface="Didot" charset="0"/>
              </a:rPr>
              <a:t>Gender Reaction Paper Due: Wed 1/22</a:t>
            </a: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buFont typeface="Arial" charset="0"/>
              <a:buAutoNum type="arabicPeriod"/>
              <a:defRPr/>
            </a:pPr>
            <a:endParaRPr lang="en-US" sz="2000" b="1" dirty="0" smtClean="0">
              <a:latin typeface="Didot" charset="0"/>
            </a:endParaRP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buFont typeface="Arial" charset="0"/>
              <a:buNone/>
              <a:defRPr/>
            </a:pPr>
            <a:endParaRPr lang="en-US" sz="2200" b="1" dirty="0" smtClean="0">
              <a:latin typeface="Didot" charset="0"/>
            </a:endParaRP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buFont typeface="Arial" charset="0"/>
              <a:buAutoNum type="arabicPeriod"/>
              <a:defRPr/>
            </a:pPr>
            <a:endParaRPr lang="en-US" sz="2800" b="1" dirty="0" smtClean="0">
              <a:latin typeface="Didot" charset="0"/>
            </a:endParaRP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defRPr/>
            </a:pPr>
            <a:endParaRPr lang="en-US" sz="2000" b="1" u="sng" dirty="0" smtClean="0">
              <a:latin typeface="Didot" charset="0"/>
            </a:endParaRP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defRPr/>
            </a:pPr>
            <a:endParaRPr lang="en-US" sz="2000" b="1" u="sng" dirty="0" smtClean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17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We Gender Everything!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>
                <a:latin typeface="Didot"/>
                <a:cs typeface="Didot"/>
              </a:rPr>
              <a:t>Bic</a:t>
            </a:r>
            <a:r>
              <a:rPr lang="en-US" i="1" dirty="0" smtClean="0">
                <a:latin typeface="Didot"/>
                <a:cs typeface="Didot"/>
              </a:rPr>
              <a:t> for Her!  </a:t>
            </a:r>
            <a:r>
              <a:rPr lang="en-US" dirty="0" smtClean="0">
                <a:latin typeface="Didot"/>
                <a:cs typeface="Didot"/>
              </a:rPr>
              <a:t>Spoof by Ellen </a:t>
            </a:r>
            <a:r>
              <a:rPr lang="en-US" dirty="0" err="1" smtClean="0">
                <a:latin typeface="Didot"/>
                <a:cs typeface="Didot"/>
              </a:rPr>
              <a:t>Degeneres</a:t>
            </a:r>
            <a:endParaRPr lang="en-US" dirty="0" smtClean="0">
              <a:latin typeface="Didot"/>
              <a:cs typeface="Didot"/>
            </a:endParaRPr>
          </a:p>
          <a:p>
            <a:pPr lvl="1"/>
            <a:r>
              <a:rPr lang="en-US" dirty="0" smtClean="0">
                <a:latin typeface="Didot"/>
                <a:cs typeface="Didot"/>
              </a:rPr>
              <a:t>How does this exemplify how we do gender?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Why is this so funny? </a:t>
            </a:r>
            <a:endParaRPr lang="en-US" i="1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2479478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Didot"/>
                <a:cs typeface="Didot"/>
              </a:rPr>
              <a:t>Other Pointlessly Gendered Products…</a:t>
            </a:r>
            <a:endParaRPr lang="en-US" sz="3200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199" y="1606887"/>
            <a:ext cx="3301621" cy="50090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9147" y="1805650"/>
            <a:ext cx="3414853" cy="45531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5" y="1417638"/>
            <a:ext cx="2086910" cy="388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30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0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Doing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631" y="1191502"/>
            <a:ext cx="8658531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How do we do femininity?</a:t>
            </a:r>
          </a:p>
          <a:p>
            <a:r>
              <a:rPr lang="en-US" dirty="0" smtClean="0">
                <a:latin typeface="Didot"/>
                <a:cs typeface="Didot"/>
              </a:rPr>
              <a:t>How do we do masculinity?</a:t>
            </a:r>
          </a:p>
          <a:p>
            <a:r>
              <a:rPr lang="en-US" dirty="0" smtClean="0">
                <a:latin typeface="Didot"/>
                <a:cs typeface="Didot"/>
              </a:rPr>
              <a:t>Let’s come up with a list of gender rules</a:t>
            </a:r>
          </a:p>
          <a:p>
            <a:pPr lvl="1"/>
            <a:r>
              <a:rPr lang="en-US" dirty="0">
                <a:latin typeface="Didot"/>
                <a:cs typeface="Didot"/>
              </a:rPr>
              <a:t>Do Femininity</a:t>
            </a:r>
          </a:p>
          <a:p>
            <a:pPr lvl="3"/>
            <a:r>
              <a:rPr lang="en-US" dirty="0">
                <a:latin typeface="Didot"/>
                <a:cs typeface="Didot"/>
              </a:rPr>
              <a:t>Costumes (manners of dress)</a:t>
            </a:r>
          </a:p>
          <a:p>
            <a:pPr lvl="3"/>
            <a:r>
              <a:rPr lang="en-US" dirty="0">
                <a:latin typeface="Didot"/>
                <a:cs typeface="Didot"/>
              </a:rPr>
              <a:t>Lines (manner of speech)</a:t>
            </a:r>
          </a:p>
          <a:p>
            <a:pPr lvl="3"/>
            <a:r>
              <a:rPr lang="en-US" dirty="0">
                <a:latin typeface="Didot"/>
                <a:cs typeface="Didot"/>
              </a:rPr>
              <a:t>Stage (places we go to be seen)</a:t>
            </a:r>
          </a:p>
          <a:p>
            <a:pPr lvl="3"/>
            <a:r>
              <a:rPr lang="en-US" dirty="0">
                <a:latin typeface="Didot"/>
                <a:cs typeface="Didot"/>
              </a:rPr>
              <a:t>Roles (i.e. who you are in the script)</a:t>
            </a:r>
          </a:p>
          <a:p>
            <a:r>
              <a:rPr lang="en-US" dirty="0">
                <a:latin typeface="Didot"/>
                <a:cs typeface="Didot"/>
              </a:rPr>
              <a:t>Do Masculinity</a:t>
            </a:r>
          </a:p>
          <a:p>
            <a:pPr lvl="3"/>
            <a:r>
              <a:rPr lang="en-US" dirty="0">
                <a:latin typeface="Didot"/>
                <a:cs typeface="Didot"/>
              </a:rPr>
              <a:t>Costumes (manners of dress)</a:t>
            </a:r>
          </a:p>
          <a:p>
            <a:pPr lvl="3"/>
            <a:r>
              <a:rPr lang="en-US" dirty="0" smtClean="0">
                <a:latin typeface="Didot"/>
                <a:cs typeface="Didot"/>
              </a:rPr>
              <a:t>Lines </a:t>
            </a:r>
            <a:r>
              <a:rPr lang="en-US" dirty="0">
                <a:latin typeface="Didot"/>
                <a:cs typeface="Didot"/>
              </a:rPr>
              <a:t>(manner of speech)</a:t>
            </a:r>
          </a:p>
          <a:p>
            <a:pPr lvl="3"/>
            <a:r>
              <a:rPr lang="en-US" dirty="0">
                <a:latin typeface="Didot"/>
                <a:cs typeface="Didot"/>
              </a:rPr>
              <a:t>Stage (places we go to be seen)</a:t>
            </a:r>
          </a:p>
          <a:p>
            <a:pPr lvl="3"/>
            <a:r>
              <a:rPr lang="en-US" dirty="0">
                <a:latin typeface="Didot"/>
                <a:cs typeface="Didot"/>
              </a:rPr>
              <a:t>Roles (i.e. who you are in the script</a:t>
            </a:r>
            <a:r>
              <a:rPr lang="en-US" dirty="0" smtClean="0">
                <a:latin typeface="Didot"/>
                <a:cs typeface="Didot"/>
              </a:rPr>
              <a:t>)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510" y="2696233"/>
            <a:ext cx="3549689" cy="255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26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Doing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222677" cy="4525963"/>
          </a:xfrm>
        </p:spPr>
        <p:txBody>
          <a:bodyPr/>
          <a:lstStyle/>
          <a:p>
            <a:r>
              <a:rPr lang="en-US" dirty="0">
                <a:latin typeface="Didot"/>
                <a:cs typeface="Didot"/>
              </a:rPr>
              <a:t>We do gender from </a:t>
            </a:r>
            <a:r>
              <a:rPr lang="en-US" dirty="0" smtClean="0">
                <a:latin typeface="Didot"/>
                <a:cs typeface="Didot"/>
              </a:rPr>
              <a:t>birth</a:t>
            </a:r>
            <a:endParaRPr lang="en-US" dirty="0">
              <a:latin typeface="Didot"/>
              <a:cs typeface="Didot"/>
            </a:endParaRPr>
          </a:p>
          <a:p>
            <a:pPr lvl="1"/>
            <a:r>
              <a:rPr lang="en-US" dirty="0">
                <a:latin typeface="Didot"/>
                <a:cs typeface="Didot"/>
              </a:rPr>
              <a:t>How do we do gender for babies?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877" y="2419389"/>
            <a:ext cx="5245100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29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588" b="15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2305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001716"/>
            <a:ext cx="635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02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Happens When We Don’t Do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All of us our expected to do gender everyday, when we don’t we face punishment by society.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Examples?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Alaska Prop Five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Commercials!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7515" y="2628900"/>
            <a:ext cx="3175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29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>
                <a:latin typeface="Didot"/>
                <a:cs typeface="Didot"/>
              </a:rPr>
              <a:t>Gender Inequality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22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Gender Inequality	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Gender, like race, is a social construct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As a society, we divide males and females into masculine and feminine genders</a:t>
            </a:r>
          </a:p>
          <a:p>
            <a:r>
              <a:rPr lang="en-US" dirty="0" smtClean="0">
                <a:latin typeface="Didot"/>
                <a:cs typeface="Didot"/>
              </a:rPr>
              <a:t>As a society, we don’t treat both groups equally.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Rather, our society is designed in such a way as to give men greater access to power and privilege, relative to women.</a:t>
            </a:r>
          </a:p>
          <a:p>
            <a:r>
              <a:rPr lang="en-US" dirty="0" smtClean="0">
                <a:latin typeface="Didot"/>
                <a:cs typeface="Didot"/>
              </a:rPr>
              <a:t>We will look at gender inequality at work and in the home.</a:t>
            </a:r>
            <a:endParaRPr lang="en-US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816839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	</a:t>
            </a:r>
            <a:r>
              <a:rPr lang="en-US" i="1" dirty="0" smtClean="0">
                <a:latin typeface="Didot"/>
                <a:cs typeface="Didot"/>
              </a:rPr>
              <a:t>Gender Inequality at Work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45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Schedule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dirty="0">
                <a:latin typeface="Didot" charset="0"/>
              </a:rPr>
              <a:t>Part One: Doing </a:t>
            </a:r>
            <a:r>
              <a:rPr lang="en-US" dirty="0" smtClean="0">
                <a:latin typeface="Didot" charset="0"/>
              </a:rPr>
              <a:t>Gender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Didot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dirty="0">
                <a:latin typeface="Didot" charset="0"/>
              </a:rPr>
              <a:t>Part Two: Gender Inequality at </a:t>
            </a:r>
            <a:r>
              <a:rPr lang="en-US" dirty="0" smtClean="0">
                <a:latin typeface="Didot" charset="0"/>
              </a:rPr>
              <a:t>Work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ja-JP" dirty="0">
              <a:latin typeface="Didot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dirty="0">
                <a:latin typeface="Didot" charset="0"/>
              </a:rPr>
              <a:t>Part Three: Gender Inequality at </a:t>
            </a:r>
            <a:r>
              <a:rPr lang="en-US" dirty="0" smtClean="0">
                <a:latin typeface="Didot" charset="0"/>
              </a:rPr>
              <a:t>Home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Didot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dirty="0">
                <a:latin typeface="Didot" charset="0"/>
              </a:rPr>
              <a:t>Part Four</a:t>
            </a:r>
            <a:r>
              <a:rPr lang="en-US">
                <a:latin typeface="Didot" charset="0"/>
              </a:rPr>
              <a:t>: </a:t>
            </a:r>
            <a:r>
              <a:rPr lang="en-US" smtClean="0">
                <a:latin typeface="Didot" charset="0"/>
              </a:rPr>
              <a:t>Masculinity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 smtClean="0">
              <a:latin typeface="Didot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dirty="0" smtClean="0">
                <a:latin typeface="Didot" charset="0"/>
              </a:rPr>
              <a:t>Part Five: Heterosexism </a:t>
            </a:r>
            <a:endParaRPr lang="en-US" dirty="0">
              <a:latin typeface="Dido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726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Gender Inequality at Work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649" y="1143000"/>
            <a:ext cx="8658531" cy="5188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Overall, women still experience significant gender inequality at work.</a:t>
            </a:r>
          </a:p>
          <a:p>
            <a:r>
              <a:rPr lang="en-US" dirty="0" smtClean="0">
                <a:latin typeface="Didot"/>
                <a:cs typeface="Didot"/>
              </a:rPr>
              <a:t>For example…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Women are still paid less than men on average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Attributed to:</a:t>
            </a:r>
          </a:p>
          <a:p>
            <a:pPr lvl="3"/>
            <a:r>
              <a:rPr lang="en-US" dirty="0" smtClean="0">
                <a:latin typeface="Didot"/>
                <a:cs typeface="Didot"/>
              </a:rPr>
              <a:t>“Occupational Sex Segregation”</a:t>
            </a:r>
          </a:p>
          <a:p>
            <a:pPr lvl="3"/>
            <a:r>
              <a:rPr lang="en-US" dirty="0" smtClean="0">
                <a:latin typeface="Didot"/>
                <a:cs typeface="Didot"/>
              </a:rPr>
              <a:t>“Motherhood Wage Penalty” &amp; “Men’s Marriage Benefit”</a:t>
            </a:r>
          </a:p>
          <a:p>
            <a:pPr lvl="3"/>
            <a:r>
              <a:rPr lang="en-US" dirty="0" smtClean="0">
                <a:latin typeface="Didot"/>
                <a:cs typeface="Didot"/>
              </a:rPr>
              <a:t>Discrimination, </a:t>
            </a:r>
            <a:r>
              <a:rPr lang="en-US" dirty="0" err="1" smtClean="0">
                <a:latin typeface="Didot"/>
                <a:cs typeface="Didot"/>
              </a:rPr>
              <a:t>Homophily</a:t>
            </a:r>
            <a:r>
              <a:rPr lang="en-US" dirty="0" smtClean="0">
                <a:latin typeface="Didot"/>
                <a:cs typeface="Didot"/>
              </a:rPr>
              <a:t>, and Statistical Discrimination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Women are more likely to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occupy lower prestige jobs than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men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Women are more likely to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experience harassment on the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job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200" y="4109000"/>
            <a:ext cx="3298799" cy="274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95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Gender Inequality at Work: 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Women’s Labor Force Participation and Earnings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4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9144000" cy="678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09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91207"/>
            <a:ext cx="9110075" cy="565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676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/>
              <a:t>Introduction to Sociology: Sex and Gender</a:t>
            </a:r>
          </a:p>
        </p:txBody>
      </p:sp>
      <p:sp>
        <p:nvSpPr>
          <p:cNvPr id="245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7A1527FE-CB41-5044-9E25-5EE7DBAA1088}" type="slidenum">
              <a:rPr lang="en-US"/>
              <a:pPr/>
              <a:t>24</a:t>
            </a:fld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400" dirty="0">
                <a:solidFill>
                  <a:srgbClr val="000000"/>
                </a:solidFill>
                <a:latin typeface="Verdana" charset="0"/>
              </a:rPr>
              <a:t>Male and Female Median Earnings, 1959–2008</a:t>
            </a:r>
            <a:endParaRPr lang="en-US" sz="3400" dirty="0">
              <a:solidFill>
                <a:srgbClr val="000000"/>
              </a:solidFill>
              <a:latin typeface="Verdana" charset="0"/>
            </a:endParaRPr>
          </a:p>
        </p:txBody>
      </p:sp>
      <p:pic>
        <p:nvPicPr>
          <p:cNvPr id="24581" name="Picture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5003" y="1417638"/>
            <a:ext cx="7391400" cy="4441825"/>
          </a:xfr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914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/>
        </p:nvGraphicFramePr>
        <p:xfrm>
          <a:off x="152400" y="685800"/>
          <a:ext cx="87630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762000" y="762000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en-US" sz="1400" b="1">
                <a:solidFill>
                  <a:srgbClr val="FFFFFF"/>
                </a:solidFill>
              </a:rPr>
              <a:t>Women</a:t>
            </a:r>
            <a:r>
              <a:rPr lang="ja-JP" altLang="en-US" sz="1400" b="1">
                <a:solidFill>
                  <a:srgbClr val="FFFFFF"/>
                </a:solidFill>
              </a:rPr>
              <a:t>’</a:t>
            </a:r>
            <a:r>
              <a:rPr lang="en-US" sz="1400" b="1">
                <a:solidFill>
                  <a:srgbClr val="FFFFFF"/>
                </a:solidFill>
              </a:rPr>
              <a:t>s wages = </a:t>
            </a:r>
          </a:p>
          <a:p>
            <a:r>
              <a:rPr lang="en-US" sz="1400" b="1">
                <a:solidFill>
                  <a:srgbClr val="FFFFFF"/>
                </a:solidFill>
              </a:rPr>
              <a:t>63% of men</a:t>
            </a:r>
            <a:r>
              <a:rPr lang="ja-JP" altLang="en-US" sz="1400" b="1">
                <a:solidFill>
                  <a:srgbClr val="FFFFFF"/>
                </a:solidFill>
              </a:rPr>
              <a:t>’</a:t>
            </a:r>
            <a:r>
              <a:rPr lang="en-US" sz="1400" b="1">
                <a:solidFill>
                  <a:srgbClr val="FFFFFF"/>
                </a:solidFill>
              </a:rPr>
              <a:t>s wages</a:t>
            </a:r>
          </a:p>
        </p:txBody>
      </p:sp>
      <p:sp>
        <p:nvSpPr>
          <p:cNvPr id="23556" name="TextBox 1"/>
          <p:cNvSpPr txBox="1">
            <a:spLocks noChangeArrowheads="1"/>
          </p:cNvSpPr>
          <p:nvPr/>
        </p:nvSpPr>
        <p:spPr bwMode="auto">
          <a:xfrm>
            <a:off x="5943600" y="838200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en-US" sz="1400" b="1"/>
              <a:t>Women</a:t>
            </a:r>
            <a:r>
              <a:rPr lang="ja-JP" altLang="en-US" sz="1400" b="1"/>
              <a:t>’</a:t>
            </a:r>
            <a:r>
              <a:rPr lang="en-US" sz="1400" b="1"/>
              <a:t>s wages = </a:t>
            </a:r>
          </a:p>
          <a:p>
            <a:r>
              <a:rPr lang="en-US" sz="1400" b="1"/>
              <a:t>82% of men</a:t>
            </a:r>
            <a:r>
              <a:rPr lang="ja-JP" altLang="en-US" sz="1400" b="1"/>
              <a:t>’</a:t>
            </a:r>
            <a:r>
              <a:rPr lang="en-US" sz="1400" b="1"/>
              <a:t>s wages</a:t>
            </a:r>
          </a:p>
        </p:txBody>
      </p:sp>
      <p:sp>
        <p:nvSpPr>
          <p:cNvPr id="23557" name="TextBox 11"/>
          <p:cNvSpPr txBox="1">
            <a:spLocks noChangeArrowheads="1"/>
          </p:cNvSpPr>
          <p:nvPr/>
        </p:nvSpPr>
        <p:spPr bwMode="auto">
          <a:xfrm>
            <a:off x="381000" y="0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pPr algn="ctr"/>
            <a:r>
              <a:rPr lang="en-US" sz="2400" b="1">
                <a:solidFill>
                  <a:schemeClr val="accent1"/>
                </a:solidFill>
              </a:rPr>
              <a:t>Men</a:t>
            </a:r>
            <a:r>
              <a:rPr lang="ja-JP" altLang="en-US" sz="2400" b="1">
                <a:solidFill>
                  <a:schemeClr val="accent1"/>
                </a:solidFill>
              </a:rPr>
              <a:t>’</a:t>
            </a:r>
            <a:r>
              <a:rPr lang="en-US" sz="2400" b="1">
                <a:solidFill>
                  <a:schemeClr val="accent1"/>
                </a:solidFill>
              </a:rPr>
              <a:t>s and Women</a:t>
            </a:r>
            <a:r>
              <a:rPr lang="ja-JP" altLang="en-US" sz="2400" b="1">
                <a:solidFill>
                  <a:schemeClr val="accent1"/>
                </a:solidFill>
              </a:rPr>
              <a:t>’</a:t>
            </a:r>
            <a:r>
              <a:rPr lang="en-US" sz="2400" b="1">
                <a:solidFill>
                  <a:schemeClr val="accent1"/>
                </a:solidFill>
              </a:rPr>
              <a:t>s median wages, 1973-2004</a:t>
            </a:r>
          </a:p>
        </p:txBody>
      </p:sp>
    </p:spTree>
    <p:extLst>
      <p:ext uri="{BB962C8B-B14F-4D97-AF65-F5344CB8AC3E}">
        <p14:creationId xmlns:p14="http://schemas.microsoft.com/office/powerpoint/2010/main" val="485125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90" y="173910"/>
            <a:ext cx="7838652" cy="6545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660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Occupational Structure and Earnings</a:t>
            </a:r>
            <a:endParaRPr lang="en-US" dirty="0">
              <a:ea typeface="+mj-ea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Century Gothic" charset="0"/>
            </a:endParaRPr>
          </a:p>
        </p:txBody>
      </p:sp>
      <p:pic>
        <p:nvPicPr>
          <p:cNvPr id="2458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1846263"/>
            <a:ext cx="4411662" cy="401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6263"/>
            <a:ext cx="4500563" cy="401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261938" y="6392863"/>
            <a:ext cx="85963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en-US"/>
              <a:t>http://www.clevelandfed.org/research/trends/2007/1207/01ecoact.cfm</a:t>
            </a:r>
          </a:p>
        </p:txBody>
      </p:sp>
    </p:spTree>
    <p:extLst>
      <p:ext uri="{BB962C8B-B14F-4D97-AF65-F5344CB8AC3E}">
        <p14:creationId xmlns:p14="http://schemas.microsoft.com/office/powerpoint/2010/main" val="2833652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latin typeface="Century Gothic" charset="0"/>
              </a:rPr>
              <a:t>Educational Earnings Gap</a:t>
            </a:r>
          </a:p>
        </p:txBody>
      </p:sp>
      <p:pic>
        <p:nvPicPr>
          <p:cNvPr id="2765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5" y="1097395"/>
            <a:ext cx="7271656" cy="567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5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What Accounts for the Gender Pay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 Gap?: 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Occupational Sex Segregation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310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>
                <a:latin typeface="Didot"/>
                <a:cs typeface="Didot"/>
              </a:rPr>
              <a:t>What is Gender?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Doing Gender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926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Occupational Sex Segregation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1853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The uneven distribution of men and women across and within occupations</a:t>
            </a:r>
          </a:p>
          <a:p>
            <a:r>
              <a:rPr lang="en-US" dirty="0" smtClean="0">
                <a:latin typeface="Didot"/>
                <a:cs typeface="Didot"/>
              </a:rPr>
              <a:t>Results in… </a:t>
            </a:r>
          </a:p>
          <a:p>
            <a:pPr lvl="1"/>
            <a:r>
              <a:rPr lang="en-US" dirty="0">
                <a:latin typeface="Didot"/>
                <a:cs typeface="Didot"/>
              </a:rPr>
              <a:t>S</a:t>
            </a:r>
            <a:r>
              <a:rPr lang="en-US" dirty="0" smtClean="0">
                <a:latin typeface="Didot"/>
                <a:cs typeface="Didot"/>
              </a:rPr>
              <a:t>ome jobs being labeled “women’s work” and some jobs being labeled “men’s work”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Some job titles being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labeled “women’s work”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and some job titles being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labeled “men’s work” even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within the same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occupation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462" y="4006332"/>
            <a:ext cx="3594538" cy="285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12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965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Occupational Sex Segregation: Across Job Segregation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Horizontal Sex Segregation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270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 smtClean="0">
              <a:latin typeface="Didot"/>
              <a:cs typeface="Didot"/>
            </a:endParaRPr>
          </a:p>
          <a:p>
            <a:r>
              <a:rPr lang="en-US" dirty="0" smtClean="0">
                <a:latin typeface="Didot"/>
                <a:cs typeface="Didot"/>
              </a:rPr>
              <a:t>Which jobs are labeled “women’s work” and which jobs are labeled “men’s work”?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00" y="3684691"/>
            <a:ext cx="2476500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51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830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Occupational Sex Segregation: Within Jobs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Vertical Sex Segregation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latin typeface="Didot"/>
              <a:cs typeface="Didot"/>
            </a:endParaRPr>
          </a:p>
          <a:p>
            <a:r>
              <a:rPr lang="en-US" dirty="0" smtClean="0">
                <a:latin typeface="Didot"/>
                <a:cs typeface="Didot"/>
              </a:rPr>
              <a:t>Which job titles are labeled “women’s work” and which job titles are labeled “men’s work”?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445" y="3409950"/>
            <a:ext cx="2114069" cy="321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47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Causes of Occupational Sex Segregation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Gender Essentialism</a:t>
            </a:r>
          </a:p>
          <a:p>
            <a:r>
              <a:rPr lang="en-US" dirty="0" smtClean="0">
                <a:latin typeface="Didot"/>
                <a:cs typeface="Didot"/>
              </a:rPr>
              <a:t>Socialization/Self-Selection</a:t>
            </a:r>
          </a:p>
          <a:p>
            <a:r>
              <a:rPr lang="en-US" dirty="0" smtClean="0">
                <a:latin typeface="Didot"/>
                <a:cs typeface="Didot"/>
              </a:rPr>
              <a:t>Work Experience Disparities</a:t>
            </a:r>
          </a:p>
          <a:p>
            <a:r>
              <a:rPr lang="en-US" dirty="0" smtClean="0">
                <a:latin typeface="Didot"/>
                <a:cs typeface="Didot"/>
              </a:rPr>
              <a:t>Job Search Strategies / Social Networks/Recruitment</a:t>
            </a:r>
            <a:endParaRPr lang="en-US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4030865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" y="1481771"/>
            <a:ext cx="4996897" cy="42216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811" y="1674208"/>
            <a:ext cx="4262189" cy="40291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989" y="281442"/>
            <a:ext cx="91300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Didot"/>
                <a:cs typeface="Didot"/>
              </a:rPr>
              <a:t>Socialization and Occupational Sex Segregation</a:t>
            </a:r>
            <a:endParaRPr lang="en-US" sz="3000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3832567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0"/>
            <a:ext cx="5782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278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8488"/>
            <a:ext cx="31903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74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Statistics on Occupational Sex Segregation: 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Horizontal Segregation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27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p Ten Occupations for Men and Wom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6372">
            <a:off x="197175" y="29757"/>
            <a:ext cx="8229600" cy="580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903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29" y="150060"/>
            <a:ext cx="6993366" cy="668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541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How are these things related?</a:t>
            </a:r>
            <a:endParaRPr lang="en-US" dirty="0">
              <a:latin typeface="Didot"/>
              <a:cs typeface="Dido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63257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8457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5491-62D8-9048-926E-2035357C5FF5}" type="slidenum">
              <a:rPr lang="en-GB" altLang="zh-TW"/>
              <a:pPr/>
              <a:t>40</a:t>
            </a:fld>
            <a:endParaRPr lang="en-GB" altLang="zh-TW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>
              <a:ea typeface="新細明體" charset="0"/>
              <a:cs typeface="新細明體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新細明體" charset="0"/>
              <a:cs typeface="新細明體" charset="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546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Some jobs remain highly gendered</a:t>
            </a:r>
            <a:endParaRPr lang="en-US" dirty="0">
              <a:ea typeface="+mj-ea"/>
            </a:endParaRPr>
          </a:p>
        </p:txBody>
      </p:sp>
      <p:pic>
        <p:nvPicPr>
          <p:cNvPr id="2253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217738"/>
            <a:ext cx="8193088" cy="326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310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edian Weekly Earnings of Male and Female Dominated Occupations 2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-26988"/>
            <a:ext cx="7239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348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4668"/>
            <a:ext cx="9144000" cy="444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15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Statistics on Occupational Sex Segregation: 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Vertical Segregation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66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0"/>
            <a:ext cx="9144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14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14300"/>
            <a:ext cx="81534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05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107"/>
            <a:ext cx="9011352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Effects of Occupational Sex Segregation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235" y="1356669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Gender Gap in Pay</a:t>
            </a:r>
          </a:p>
          <a:p>
            <a:r>
              <a:rPr lang="en-US" dirty="0" smtClean="0">
                <a:latin typeface="Didot"/>
                <a:cs typeface="Didot"/>
              </a:rPr>
              <a:t>For Women…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Tokenism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Glass Ceiling</a:t>
            </a:r>
          </a:p>
          <a:p>
            <a:r>
              <a:rPr lang="en-US" dirty="0" smtClean="0">
                <a:latin typeface="Didot"/>
                <a:cs typeface="Didot"/>
              </a:rPr>
              <a:t>For Men…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Glass Elevator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623" y="1356668"/>
            <a:ext cx="4244729" cy="2816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028" y="3652960"/>
            <a:ext cx="3205039" cy="320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974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43" y="0"/>
            <a:ext cx="8725585" cy="69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27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900"/>
            <a:ext cx="9144000" cy="589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92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Defining Sex, Gender, and Sexuality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43" y="973978"/>
            <a:ext cx="8229600" cy="5027316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Sex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Biological identification as male or female based on the possession of certain sex organs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Biological &amp; anatomical</a:t>
            </a:r>
          </a:p>
          <a:p>
            <a:r>
              <a:rPr lang="en-US" dirty="0" smtClean="0">
                <a:latin typeface="Didot"/>
                <a:cs typeface="Didot"/>
              </a:rPr>
              <a:t>Gender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Labeling as male or female based on your behaviors, attitudes, actions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Not naturally/objectively linked to biology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Socially constructed; We act in accordance with those behaviors and attitudes society says are appropriate for people with our genitalia.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We tend to not think about the fact that we do gender, but we know that we do because of the punishment we receive when we don’t do gender</a:t>
            </a:r>
          </a:p>
          <a:p>
            <a:r>
              <a:rPr lang="en-US" dirty="0" smtClean="0">
                <a:latin typeface="Didot"/>
                <a:cs typeface="Didot"/>
              </a:rPr>
              <a:t>Sexuality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Capacity for sexual feelings &amp;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desire for sexual intimacy with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another (may be of same or opposite sex);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this desire may be static or may change</a:t>
            </a:r>
          </a:p>
          <a:p>
            <a:r>
              <a:rPr lang="en-US" dirty="0" smtClean="0">
                <a:latin typeface="Didot"/>
                <a:cs typeface="Didot"/>
              </a:rPr>
              <a:t>All three of these are separate things! 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They don’t always line up, as society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says they “should”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992" y="3983466"/>
            <a:ext cx="4436008" cy="287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67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17285"/>
            <a:ext cx="9067848" cy="605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66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059"/>
            <a:ext cx="9144000" cy="608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18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0" y="-1"/>
            <a:ext cx="9144000" cy="694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663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What Accounts for the Gender Wage Gap?: </a:t>
            </a:r>
            <a:br>
              <a:rPr lang="en-US" i="1" dirty="0" smtClean="0">
                <a:latin typeface="Didot"/>
                <a:cs typeface="Didot"/>
              </a:rPr>
            </a:br>
            <a:r>
              <a:rPr lang="en-US" i="1" dirty="0" smtClean="0">
                <a:latin typeface="Didot"/>
                <a:cs typeface="Didot"/>
              </a:rPr>
              <a:t>“Motherhood Wage Penalty” &amp; “Men’s Marriage Benefit”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88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534"/>
            <a:ext cx="7772400" cy="1143000"/>
          </a:xfrm>
        </p:spPr>
        <p:txBody>
          <a:bodyPr/>
          <a:lstStyle/>
          <a:p>
            <a:r>
              <a:rPr lang="en-US" dirty="0">
                <a:latin typeface="Didot"/>
                <a:cs typeface="Didot"/>
              </a:rPr>
              <a:t>Motherhood </a:t>
            </a:r>
            <a:r>
              <a:rPr lang="en-US" dirty="0" smtClean="0">
                <a:latin typeface="Didot"/>
                <a:cs typeface="Didot"/>
              </a:rPr>
              <a:t>Wage </a:t>
            </a:r>
            <a:r>
              <a:rPr lang="en-US" dirty="0">
                <a:latin typeface="Didot"/>
                <a:cs typeface="Didot"/>
              </a:rPr>
              <a:t>P</a:t>
            </a:r>
            <a:r>
              <a:rPr lang="en-US" dirty="0" smtClean="0">
                <a:latin typeface="Didot"/>
                <a:cs typeface="Didot"/>
              </a:rPr>
              <a:t>enalty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95" y="951654"/>
            <a:ext cx="8743067" cy="5745441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Didot"/>
                <a:cs typeface="Didot"/>
              </a:rPr>
              <a:t>Employed </a:t>
            </a:r>
            <a:r>
              <a:rPr lang="en-US" sz="2400" dirty="0">
                <a:latin typeface="Didot"/>
                <a:cs typeface="Didot"/>
              </a:rPr>
              <a:t>mothers earn less than non-mothers.  </a:t>
            </a:r>
            <a:endParaRPr lang="en-US" sz="2400" dirty="0" smtClean="0">
              <a:latin typeface="Didot"/>
              <a:cs typeface="Didot"/>
            </a:endParaRP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Didot"/>
                <a:cs typeface="Didot"/>
              </a:rPr>
              <a:t>Estimate </a:t>
            </a:r>
            <a:r>
              <a:rPr lang="en-US" sz="2000" dirty="0">
                <a:latin typeface="Didot"/>
                <a:cs typeface="Didot"/>
              </a:rPr>
              <a:t>wage penalty of about 7% per child</a:t>
            </a:r>
            <a:r>
              <a:rPr lang="en-US" sz="2000" dirty="0" smtClean="0">
                <a:latin typeface="Didot"/>
                <a:cs typeface="Didot"/>
              </a:rPr>
              <a:t>.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Didot"/>
                <a:cs typeface="Didot"/>
              </a:rPr>
              <a:t>Accounting for similar experience/seniority, mothers earn 4% less than non-mothers</a:t>
            </a:r>
            <a:r>
              <a:rPr lang="en-US" sz="2000" dirty="0" smtClean="0">
                <a:latin typeface="Didot"/>
                <a:cs typeface="Didot"/>
              </a:rPr>
              <a:t>.</a:t>
            </a:r>
            <a:endParaRPr lang="en-US" sz="2000" dirty="0">
              <a:latin typeface="Didot"/>
              <a:cs typeface="Didot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Didot"/>
                <a:cs typeface="Didot"/>
              </a:rPr>
              <a:t>Why?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Didot"/>
                <a:cs typeface="Didot"/>
              </a:rPr>
              <a:t>Women </a:t>
            </a:r>
            <a:r>
              <a:rPr lang="en-US" sz="2000" dirty="0">
                <a:latin typeface="Didot"/>
                <a:cs typeface="Didot"/>
              </a:rPr>
              <a:t>lose seniority and work experience as mothers.  Less time at work, less energy for work. </a:t>
            </a:r>
            <a:endParaRPr lang="en-US" sz="2000" dirty="0" smtClean="0">
              <a:latin typeface="Didot"/>
              <a:cs typeface="Didot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Didot"/>
                <a:cs typeface="Didot"/>
              </a:rPr>
              <a:t>Mothers “choose” </a:t>
            </a:r>
            <a:r>
              <a:rPr lang="en-US" sz="2400" dirty="0">
                <a:latin typeface="Didot"/>
                <a:cs typeface="Didot"/>
              </a:rPr>
              <a:t>jobs that are </a:t>
            </a:r>
            <a:r>
              <a:rPr lang="ja-JP" altLang="en-US" sz="2400" dirty="0">
                <a:latin typeface="Didot"/>
                <a:cs typeface="Didot"/>
              </a:rPr>
              <a:t>“</a:t>
            </a:r>
            <a:r>
              <a:rPr lang="en-US" sz="2400" dirty="0">
                <a:latin typeface="Didot"/>
                <a:cs typeface="Didot"/>
              </a:rPr>
              <a:t>mother-friendly</a:t>
            </a:r>
            <a:r>
              <a:rPr lang="ja-JP" altLang="en-US" sz="2400" dirty="0">
                <a:latin typeface="Didot"/>
                <a:cs typeface="Didot"/>
              </a:rPr>
              <a:t>”</a:t>
            </a:r>
            <a:r>
              <a:rPr lang="en-US" sz="2400" dirty="0">
                <a:latin typeface="Didot"/>
                <a:cs typeface="Didot"/>
              </a:rPr>
              <a:t> flexible schedules, on-site childcare etc</a:t>
            </a:r>
            <a:r>
              <a:rPr lang="en-US" sz="2400" dirty="0" smtClean="0">
                <a:latin typeface="Didot"/>
                <a:cs typeface="Didot"/>
              </a:rPr>
              <a:t>.  These jobs tend to pay less.</a:t>
            </a:r>
            <a:endParaRPr lang="en-US" sz="2400" dirty="0">
              <a:latin typeface="Didot"/>
              <a:cs typeface="Didot"/>
            </a:endParaRP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Didot"/>
                <a:cs typeface="Didot"/>
              </a:rPr>
              <a:t>Statistical Discrimination: Employers 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000" dirty="0">
                <a:latin typeface="Didot"/>
                <a:cs typeface="Didot"/>
              </a:rPr>
              <a:t> </a:t>
            </a:r>
            <a:r>
              <a:rPr lang="en-US" sz="2000" dirty="0" smtClean="0">
                <a:latin typeface="Didot"/>
                <a:cs typeface="Didot"/>
              </a:rPr>
              <a:t>   discriminate </a:t>
            </a:r>
            <a:r>
              <a:rPr lang="en-US" sz="2000" dirty="0">
                <a:latin typeface="Didot"/>
                <a:cs typeface="Didot"/>
              </a:rPr>
              <a:t>against mothers, believe </a:t>
            </a:r>
            <a:endParaRPr lang="en-US" sz="2000" dirty="0" smtClean="0">
              <a:latin typeface="Didot"/>
              <a:cs typeface="Didot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000" dirty="0">
                <a:latin typeface="Didot"/>
                <a:cs typeface="Didot"/>
              </a:rPr>
              <a:t> </a:t>
            </a:r>
            <a:r>
              <a:rPr lang="en-US" sz="2000" dirty="0" smtClean="0">
                <a:latin typeface="Didot"/>
                <a:cs typeface="Didot"/>
              </a:rPr>
              <a:t>   mothers </a:t>
            </a:r>
            <a:r>
              <a:rPr lang="en-US" sz="2000" dirty="0">
                <a:latin typeface="Didot"/>
                <a:cs typeface="Didot"/>
              </a:rPr>
              <a:t>less committed to jobs thus </a:t>
            </a:r>
            <a:endParaRPr lang="en-US" sz="2000" dirty="0" smtClean="0">
              <a:latin typeface="Didot"/>
              <a:cs typeface="Didot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000" dirty="0">
                <a:latin typeface="Didot"/>
                <a:cs typeface="Didot"/>
              </a:rPr>
              <a:t> </a:t>
            </a:r>
            <a:r>
              <a:rPr lang="en-US" sz="2000" dirty="0" smtClean="0">
                <a:latin typeface="Didot"/>
                <a:cs typeface="Didot"/>
              </a:rPr>
              <a:t>   treat </a:t>
            </a:r>
            <a:r>
              <a:rPr lang="en-US" sz="2000" dirty="0">
                <a:latin typeface="Didot"/>
                <a:cs typeface="Didot"/>
              </a:rPr>
              <a:t>them differently than non-mothers </a:t>
            </a:r>
            <a:endParaRPr lang="en-US" sz="2000" dirty="0" smtClean="0">
              <a:latin typeface="Didot"/>
              <a:cs typeface="Didot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000" dirty="0">
                <a:latin typeface="Didot"/>
                <a:cs typeface="Didot"/>
              </a:rPr>
              <a:t> </a:t>
            </a:r>
            <a:r>
              <a:rPr lang="en-US" sz="2000" dirty="0" smtClean="0">
                <a:latin typeface="Didot"/>
                <a:cs typeface="Didot"/>
              </a:rPr>
              <a:t>  (don’t </a:t>
            </a:r>
            <a:r>
              <a:rPr lang="en-US" sz="2000" dirty="0">
                <a:latin typeface="Didot"/>
                <a:cs typeface="Didot"/>
              </a:rPr>
              <a:t>promote, keep and justify lower </a:t>
            </a:r>
            <a:endParaRPr lang="en-US" sz="2000" dirty="0" smtClean="0">
              <a:latin typeface="Didot"/>
              <a:cs typeface="Didot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000" dirty="0">
                <a:latin typeface="Didot"/>
                <a:cs typeface="Didot"/>
              </a:rPr>
              <a:t> </a:t>
            </a:r>
            <a:r>
              <a:rPr lang="en-US" sz="2000" dirty="0" smtClean="0">
                <a:latin typeface="Didot"/>
                <a:cs typeface="Didot"/>
              </a:rPr>
              <a:t>  salaries</a:t>
            </a:r>
            <a:r>
              <a:rPr lang="en-US" sz="2000" dirty="0">
                <a:latin typeface="Didot"/>
                <a:cs typeface="Didot"/>
              </a:rPr>
              <a:t>, </a:t>
            </a:r>
            <a:r>
              <a:rPr lang="en-US" sz="2000" dirty="0" err="1">
                <a:latin typeface="Didot"/>
                <a:cs typeface="Didot"/>
              </a:rPr>
              <a:t>etc</a:t>
            </a:r>
            <a:r>
              <a:rPr lang="en-US" sz="2000" dirty="0">
                <a:latin typeface="Didot"/>
                <a:cs typeface="Didot"/>
              </a:rPr>
              <a:t>).  </a:t>
            </a:r>
            <a:endParaRPr lang="en-US" sz="2000" dirty="0" smtClean="0">
              <a:latin typeface="Didot"/>
              <a:cs typeface="Didot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latin typeface="Didot"/>
                <a:cs typeface="Didot"/>
              </a:rPr>
              <a:t>Explains only 1/3 of wage penalty.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0" y="4394200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62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Men’s </a:t>
            </a:r>
            <a:r>
              <a:rPr lang="en-US" dirty="0">
                <a:latin typeface="Didot"/>
                <a:cs typeface="Didot"/>
              </a:rPr>
              <a:t>M</a:t>
            </a:r>
            <a:r>
              <a:rPr lang="en-US" dirty="0" smtClean="0">
                <a:latin typeface="Didot"/>
                <a:cs typeface="Didot"/>
              </a:rPr>
              <a:t>arriage Benefit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214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Didot"/>
                <a:cs typeface="Didot"/>
              </a:rPr>
              <a:t>Married men have, on average, the highest salary of all workers.</a:t>
            </a:r>
          </a:p>
          <a:p>
            <a:r>
              <a:rPr lang="en-US" sz="2800" dirty="0" smtClean="0">
                <a:latin typeface="Didot"/>
                <a:cs typeface="Didot"/>
              </a:rPr>
              <a:t>Why might marriage be a benefit to men’s earnings?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762" y="3531196"/>
            <a:ext cx="5940721" cy="332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5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0"/>
            <a:ext cx="5671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98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>
                <a:latin typeface="Didot"/>
                <a:cs typeface="Didot"/>
              </a:rPr>
              <a:t>What Accounts for the Gender Wage Gap?: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>
                <a:latin typeface="Didot"/>
                <a:cs typeface="Didot"/>
              </a:rPr>
              <a:t>Discrimination, </a:t>
            </a:r>
            <a:r>
              <a:rPr lang="en-US" i="1" dirty="0" err="1" smtClean="0">
                <a:latin typeface="Didot"/>
                <a:cs typeface="Didot"/>
              </a:rPr>
              <a:t>Homophily</a:t>
            </a:r>
            <a:r>
              <a:rPr lang="en-US" i="1" dirty="0" smtClean="0">
                <a:latin typeface="Didot"/>
                <a:cs typeface="Didot"/>
              </a:rPr>
              <a:t>, and Statistical Discrimination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7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14785" y="253136"/>
            <a:ext cx="4038600" cy="632823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 smtClean="0">
                <a:latin typeface="Didot"/>
                <a:cs typeface="Didot"/>
              </a:rPr>
              <a:t>A study entitled, “Science Faculty’s Subtle Gender Biases Favor Male Students,” shows unconscious gender bias among faculty.  The researchers asked a national sample of 127 biology, physics, and chemistry professors to evaluate the applications of an undergrad science student who applied for a lab manager position, a job they saw as a gateway to other opportunities.  The applications were identical, except that half were given the name Jennifer and half the name John. </a:t>
            </a:r>
          </a:p>
          <a:p>
            <a:pPr marL="0" indent="0">
              <a:buNone/>
            </a:pPr>
            <a:endParaRPr lang="en-US" dirty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 smtClean="0">
                <a:latin typeface="Didot"/>
                <a:cs typeface="Didot"/>
              </a:rPr>
              <a:t>The </a:t>
            </a:r>
            <a:r>
              <a:rPr lang="en-US" dirty="0">
                <a:latin typeface="Didot"/>
                <a:cs typeface="Didot"/>
              </a:rPr>
              <a:t>results are sobering. There was a significant difference in the average competence, </a:t>
            </a:r>
            <a:r>
              <a:rPr lang="en-US" dirty="0" err="1">
                <a:latin typeface="Didot"/>
                <a:cs typeface="Didot"/>
              </a:rPr>
              <a:t>hireability</a:t>
            </a:r>
            <a:r>
              <a:rPr lang="en-US" dirty="0">
                <a:latin typeface="Didot"/>
                <a:cs typeface="Didot"/>
              </a:rPr>
              <a:t>, and mentoring ratings by gender. Professors who thought they were evaluating a female applicant saw a less qualified candidate than professors who were evaluating the identical application materials but thought it was from a man: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53136"/>
            <a:ext cx="3712430" cy="339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687562"/>
            <a:ext cx="3777819" cy="289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68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23" y="156555"/>
            <a:ext cx="8889577" cy="618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57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Doing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46" y="991373"/>
            <a:ext cx="8675928" cy="554916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Term coined by West and Zimmerman in 1987</a:t>
            </a:r>
          </a:p>
          <a:p>
            <a:r>
              <a:rPr lang="en-US" dirty="0" smtClean="0">
                <a:latin typeface="Didot"/>
                <a:cs typeface="Didot"/>
              </a:rPr>
              <a:t>Argues that we perform gender everyday to indicate to others our membership in one sex category 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The way we act signals to others that we are male or female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We </a:t>
            </a:r>
            <a:r>
              <a:rPr lang="en-US" dirty="0">
                <a:latin typeface="Didot"/>
                <a:cs typeface="Didot"/>
              </a:rPr>
              <a:t>perform gender. That is, we use costumes, lines, and stages to project our gender.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Costumes </a:t>
            </a:r>
            <a:r>
              <a:rPr lang="en-US" dirty="0">
                <a:latin typeface="Didot"/>
                <a:cs typeface="Didot"/>
              </a:rPr>
              <a:t>(manners of dress)</a:t>
            </a:r>
          </a:p>
          <a:p>
            <a:pPr lvl="2"/>
            <a:r>
              <a:rPr lang="en-US" dirty="0">
                <a:latin typeface="Didot"/>
                <a:cs typeface="Didot"/>
              </a:rPr>
              <a:t>Lines (manner of speech)</a:t>
            </a:r>
          </a:p>
          <a:p>
            <a:pPr lvl="2"/>
            <a:r>
              <a:rPr lang="en-US" dirty="0">
                <a:latin typeface="Didot"/>
                <a:cs typeface="Didot"/>
              </a:rPr>
              <a:t>Stage (places we go to be seen)</a:t>
            </a:r>
          </a:p>
          <a:p>
            <a:pPr lvl="2"/>
            <a:r>
              <a:rPr lang="en-US" dirty="0">
                <a:latin typeface="Didot"/>
                <a:cs typeface="Didot"/>
              </a:rPr>
              <a:t>Roles (i.e. who you are in the script)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We can’t avoid doing gender, we do it </a:t>
            </a:r>
          </a:p>
          <a:p>
            <a:pPr marL="457200" lvl="1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all the time!!  </a:t>
            </a:r>
          </a:p>
          <a:p>
            <a:r>
              <a:rPr lang="en-US" dirty="0" smtClean="0">
                <a:latin typeface="Didot"/>
                <a:cs typeface="Didot"/>
              </a:rPr>
              <a:t>From </a:t>
            </a:r>
            <a:r>
              <a:rPr lang="en-US" dirty="0">
                <a:latin typeface="Didot"/>
                <a:cs typeface="Didot"/>
              </a:rPr>
              <a:t>this point of view no one is a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gender</a:t>
            </a:r>
            <a:r>
              <a:rPr lang="en-US" dirty="0">
                <a:latin typeface="Didot"/>
                <a:cs typeface="Didot"/>
              </a:rPr>
              <a:t>. Each of us constantly recreates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our </a:t>
            </a:r>
            <a:r>
              <a:rPr lang="en-US" dirty="0">
                <a:latin typeface="Didot"/>
                <a:cs typeface="Didot"/>
              </a:rPr>
              <a:t>gender through our interactions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with </a:t>
            </a:r>
            <a:r>
              <a:rPr lang="en-US" dirty="0">
                <a:latin typeface="Didot"/>
                <a:cs typeface="Didot"/>
              </a:rPr>
              <a:t>one another</a:t>
            </a:r>
            <a:r>
              <a:rPr lang="en-US" dirty="0" smtClean="0">
                <a:latin typeface="Didot"/>
                <a:cs typeface="Didot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0" y="4253686"/>
            <a:ext cx="25400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09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68" y="0"/>
            <a:ext cx="8193720" cy="684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11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3616"/>
            <a:ext cx="9144000" cy="570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85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817" y="175263"/>
            <a:ext cx="5684873" cy="655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23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Box 6"/>
          <p:cNvSpPr txBox="1">
            <a:spLocks noChangeArrowheads="1"/>
          </p:cNvSpPr>
          <p:nvPr/>
        </p:nvSpPr>
        <p:spPr bwMode="auto">
          <a:xfrm>
            <a:off x="85725" y="57150"/>
            <a:ext cx="1385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 b="1">
                <a:solidFill>
                  <a:srgbClr val="FFFFFF"/>
                </a:solidFill>
              </a:rPr>
              <a:t>Module 35</a:t>
            </a:r>
          </a:p>
        </p:txBody>
      </p:sp>
      <p:pic>
        <p:nvPicPr>
          <p:cNvPr id="31748" name="Picture 6" descr="sch26776_35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85" y="758996"/>
            <a:ext cx="8203914" cy="522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090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1422400"/>
            <a:ext cx="7493000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0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955800" y="0"/>
            <a:ext cx="52075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78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78" y="0"/>
            <a:ext cx="5367785" cy="680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39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>
                <a:latin typeface="Didot"/>
                <a:cs typeface="Didot"/>
              </a:rPr>
              <a:t>Gender Inequality at Home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07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9052650"/>
              </p:ext>
            </p:extLst>
          </p:nvPr>
        </p:nvGraphicFramePr>
        <p:xfrm>
          <a:off x="144064" y="274635"/>
          <a:ext cx="8797702" cy="6248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8851"/>
                <a:gridCol w="4398851"/>
              </a:tblGrid>
              <a:tr h="1277094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Mommy’s Chores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Daddy’s Chores</a:t>
                      </a:r>
                      <a:endParaRPr lang="en-US" sz="3600" dirty="0"/>
                    </a:p>
                  </a:txBody>
                  <a:tcPr/>
                </a:tc>
              </a:tr>
              <a:tr h="497141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0824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Women’s “Second Shift”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3079" y="1143000"/>
            <a:ext cx="5455140" cy="559724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Didot"/>
                <a:cs typeface="Didot"/>
              </a:rPr>
              <a:t>Term coined by Arlie </a:t>
            </a:r>
            <a:r>
              <a:rPr lang="en-US" sz="2400" dirty="0" err="1" smtClean="0">
                <a:latin typeface="Didot"/>
                <a:cs typeface="Didot"/>
              </a:rPr>
              <a:t>Hochschild</a:t>
            </a:r>
            <a:r>
              <a:rPr lang="en-US" sz="2400" dirty="0" smtClean="0">
                <a:latin typeface="Didot"/>
                <a:cs typeface="Didot"/>
              </a:rPr>
              <a:t> in her book of the same name.</a:t>
            </a:r>
            <a:endParaRPr lang="en-US" sz="2400" dirty="0">
              <a:latin typeface="Didot"/>
              <a:cs typeface="Didot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latin typeface="Didot"/>
                <a:cs typeface="Didot"/>
              </a:rPr>
              <a:t>She estimated women spent 15 hours a week more than men on housework, meant working an extra month of 24 hour days a year than men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Didot"/>
                <a:cs typeface="Didot"/>
              </a:rPr>
              <a:t>Men do tasks that involved greater personal discretion and more likely to have fixed beginning and end (changing oil on car) women do tasks of everyday necessity (cooking); with children—men do interactive tasks (playing) women do </a:t>
            </a:r>
            <a:r>
              <a:rPr lang="en-US" sz="2400" dirty="0" smtClean="0">
                <a:latin typeface="Didot"/>
                <a:cs typeface="Didot"/>
              </a:rPr>
              <a:t>custodial (bathing, feeding</a:t>
            </a:r>
            <a:r>
              <a:rPr lang="en-US" sz="2400" dirty="0" smtClean="0">
                <a:latin typeface="Didot"/>
                <a:cs typeface="Didot"/>
              </a:rPr>
              <a:t>)</a:t>
            </a:r>
            <a:endParaRPr lang="en-US" sz="2400" dirty="0" smtClean="0">
              <a:latin typeface="Didot"/>
              <a:cs typeface="Dido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16" y="1774295"/>
            <a:ext cx="3242284" cy="496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67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85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Let’s Do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89850"/>
            <a:ext cx="8413919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Who is the man?  Who is the woman?  How do we know?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138" y="2451927"/>
            <a:ext cx="5943600" cy="394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868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Didot"/>
                <a:cs typeface="Didot"/>
              </a:rPr>
              <a:t>Second Shift Persists Across Family Types</a:t>
            </a:r>
            <a:endParaRPr lang="en-US" sz="3600" dirty="0">
              <a:latin typeface="Didot"/>
              <a:cs typeface="Didot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latin typeface="Didot"/>
                <a:cs typeface="Didot"/>
              </a:rPr>
              <a:t>Sociologists Blumstein&amp; Schwartz conducted a study </a:t>
            </a:r>
            <a:r>
              <a:rPr lang="en-US" sz="2800" dirty="0">
                <a:latin typeface="Didot"/>
                <a:cs typeface="Didot"/>
              </a:rPr>
              <a:t>that looked at four types of household—heterosexual married, heterosexual cohabiting, gay male, </a:t>
            </a:r>
            <a:r>
              <a:rPr lang="en-US" sz="2800" dirty="0" smtClean="0">
                <a:latin typeface="Didot"/>
                <a:cs typeface="Didot"/>
              </a:rPr>
              <a:t>and lesbian.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Didot"/>
                <a:cs typeface="Didot"/>
              </a:rPr>
              <a:t>F</a:t>
            </a:r>
            <a:r>
              <a:rPr lang="en-US" sz="2800" dirty="0" smtClean="0">
                <a:latin typeface="Didot"/>
                <a:cs typeface="Didot"/>
              </a:rPr>
              <a:t>ound </a:t>
            </a:r>
            <a:r>
              <a:rPr lang="en-US" sz="2800" dirty="0">
                <a:latin typeface="Didot"/>
                <a:cs typeface="Didot"/>
              </a:rPr>
              <a:t>married women performed more housework than cohabiting women.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latin typeface="Didot"/>
                <a:cs typeface="Didot"/>
              </a:rPr>
              <a:t>Found no </a:t>
            </a:r>
            <a:r>
              <a:rPr lang="en-US" sz="2800" dirty="0">
                <a:latin typeface="Didot"/>
                <a:cs typeface="Didot"/>
              </a:rPr>
              <a:t>differences found between married and cohabiting men.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Didot"/>
                <a:cs typeface="Didot"/>
              </a:rPr>
              <a:t>Gay and lesbian households more egalitarian although person who brought home more money had more power.</a:t>
            </a:r>
          </a:p>
        </p:txBody>
      </p:sp>
    </p:spTree>
    <p:extLst>
      <p:ext uri="{BB962C8B-B14F-4D97-AF65-F5344CB8AC3E}">
        <p14:creationId xmlns:p14="http://schemas.microsoft.com/office/powerpoint/2010/main" val="835882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0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Second Shift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235" y="1191502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Why do you think there is a second shift for women?</a:t>
            </a:r>
          </a:p>
          <a:p>
            <a:r>
              <a:rPr lang="en-US" dirty="0" smtClean="0">
                <a:latin typeface="Didot"/>
                <a:cs typeface="Didot"/>
              </a:rPr>
              <a:t>Why do you think married women did more household labor than cohabitating women?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329" y="3339850"/>
            <a:ext cx="3138560" cy="35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50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47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Didot"/>
                <a:cs typeface="Didot"/>
              </a:rPr>
              <a:t>Generational </a:t>
            </a:r>
            <a:r>
              <a:rPr lang="en-US" dirty="0" smtClean="0">
                <a:latin typeface="Didot"/>
                <a:cs typeface="Didot"/>
              </a:rPr>
              <a:t>Changes are Seeing Shorter Hours for the Second Shift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6510" y="1407935"/>
            <a:ext cx="8777859" cy="502823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Didot"/>
                <a:cs typeface="Didot"/>
              </a:rPr>
              <a:t>Decreasing gender gap in household labor between women and men—1965 women averaged more than six times hours spent in housework than men, 1995 1.8 times hours of men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Didot"/>
                <a:cs typeface="Didot"/>
              </a:rPr>
              <a:t>Longitudinal research shows women spending fewer hours doing household labor today than forty years ago, men doing more child care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Didot"/>
                <a:cs typeface="Didot"/>
              </a:rPr>
              <a:t>Women who work for pay do fewer hours of household work </a:t>
            </a:r>
            <a:r>
              <a:rPr lang="en-US" sz="2800" dirty="0" smtClean="0">
                <a:latin typeface="Didot"/>
                <a:cs typeface="Didot"/>
              </a:rPr>
              <a:t>than full</a:t>
            </a:r>
            <a:r>
              <a:rPr lang="en-US" sz="2800" dirty="0">
                <a:latin typeface="Didot"/>
                <a:cs typeface="Didot"/>
              </a:rPr>
              <a:t>-time </a:t>
            </a:r>
            <a:r>
              <a:rPr lang="en-US" sz="2800" dirty="0" smtClean="0">
                <a:latin typeface="Didot"/>
                <a:cs typeface="Didot"/>
              </a:rPr>
              <a:t>homemakers.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latin typeface="Didot"/>
                <a:cs typeface="Didot"/>
              </a:rPr>
              <a:t>But, women </a:t>
            </a:r>
            <a:r>
              <a:rPr lang="en-US" sz="2800" dirty="0">
                <a:latin typeface="Didot"/>
                <a:cs typeface="Didot"/>
              </a:rPr>
              <a:t>part-time workers do less household work than full-time </a:t>
            </a:r>
            <a:r>
              <a:rPr lang="en-US" sz="2800" dirty="0" smtClean="0">
                <a:latin typeface="Didot"/>
                <a:cs typeface="Didot"/>
              </a:rPr>
              <a:t>workers?!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Didot"/>
                <a:cs typeface="Didot"/>
              </a:rPr>
              <a:t>Why might this be?? </a:t>
            </a:r>
            <a:endParaRPr lang="en-US" sz="2400" dirty="0">
              <a:latin typeface="Didot"/>
              <a:cs typeface="Didot"/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latin typeface="Didot"/>
                <a:cs typeface="Didot"/>
              </a:rPr>
              <a:t>Women </a:t>
            </a:r>
            <a:r>
              <a:rPr lang="en-US" sz="2800" dirty="0">
                <a:latin typeface="Didot"/>
                <a:cs typeface="Didot"/>
              </a:rPr>
              <a:t>not spending less time in child care—taking time out of doing housework</a:t>
            </a:r>
          </a:p>
        </p:txBody>
      </p:sp>
    </p:spTree>
    <p:extLst>
      <p:ext uri="{BB962C8B-B14F-4D97-AF65-F5344CB8AC3E}">
        <p14:creationId xmlns:p14="http://schemas.microsoft.com/office/powerpoint/2010/main" val="2775762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0"/>
          <p:cNvSpPr txBox="1">
            <a:spLocks noChangeArrowheads="1"/>
          </p:cNvSpPr>
          <p:nvPr/>
        </p:nvSpPr>
        <p:spPr bwMode="auto">
          <a:xfrm>
            <a:off x="1371600" y="6400800"/>
            <a:ext cx="6858000" cy="3381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/>
              <a:t>Time devoted by Mothers and Fathers to routine housecleaning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/>
        </p:nvGraphicFramePr>
        <p:xfrm>
          <a:off x="762000" y="457200"/>
          <a:ext cx="763905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2247900" y="5943600"/>
            <a:ext cx="228600" cy="381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00500" y="5867400"/>
            <a:ext cx="304800" cy="457200"/>
          </a:xfrm>
          <a:prstGeom prst="rect">
            <a:avLst/>
          </a:prstGeom>
          <a:solidFill>
            <a:srgbClr val="3333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970" name="TextBox 3"/>
          <p:cNvSpPr txBox="1">
            <a:spLocks noChangeArrowheads="1"/>
          </p:cNvSpPr>
          <p:nvPr/>
        </p:nvSpPr>
        <p:spPr bwMode="auto">
          <a:xfrm>
            <a:off x="2476500" y="60198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en-US" sz="1400" b="1"/>
              <a:t>mothers</a:t>
            </a:r>
          </a:p>
        </p:txBody>
      </p:sp>
      <p:sp>
        <p:nvSpPr>
          <p:cNvPr id="40971" name="TextBox 4"/>
          <p:cNvSpPr txBox="1">
            <a:spLocks noChangeArrowheads="1"/>
          </p:cNvSpPr>
          <p:nvPr/>
        </p:nvSpPr>
        <p:spPr bwMode="auto">
          <a:xfrm>
            <a:off x="4381500" y="6019800"/>
            <a:ext cx="1066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en-US" sz="1400" b="1" dirty="0" smtClean="0"/>
              <a:t>fathers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618315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700"/>
            <a:ext cx="9144000" cy="503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05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321"/>
            <a:ext cx="9144000" cy="567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71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612775" y="188913"/>
            <a:ext cx="7918450" cy="788987"/>
          </a:xfrm>
        </p:spPr>
        <p:txBody>
          <a:bodyPr/>
          <a:lstStyle/>
          <a:p>
            <a:r>
              <a:rPr lang="en-US" b="1">
                <a:latin typeface="Century Gothic" charset="0"/>
              </a:rPr>
              <a:t>Domestic Division of Labor</a:t>
            </a:r>
          </a:p>
        </p:txBody>
      </p:sp>
      <p:pic>
        <p:nvPicPr>
          <p:cNvPr id="3891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977900"/>
            <a:ext cx="6350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Box 6"/>
          <p:cNvSpPr txBox="1">
            <a:spLocks noChangeArrowheads="1"/>
          </p:cNvSpPr>
          <p:nvPr/>
        </p:nvSpPr>
        <p:spPr bwMode="auto">
          <a:xfrm>
            <a:off x="612775" y="977900"/>
            <a:ext cx="998538" cy="3683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charset="0"/>
                <a:ea typeface="ＭＳ Ｐゴシック" charset="0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>
                <a:latin typeface="Didot"/>
                <a:cs typeface="Didot"/>
              </a:rPr>
              <a:t>Masculinity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86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Understanding Contemporary Masculinity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08899" cy="4525963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Didot"/>
                <a:cs typeface="Didot"/>
              </a:rPr>
              <a:t>What does masculinity mean today, especially for adolescent males?</a:t>
            </a:r>
          </a:p>
          <a:p>
            <a:r>
              <a:rPr lang="en-US" dirty="0" smtClean="0">
                <a:latin typeface="Didot"/>
                <a:cs typeface="Didot"/>
              </a:rPr>
              <a:t>Read and discuss “What Boys Want” by Rosalind Wiseman for </a:t>
            </a:r>
            <a:r>
              <a:rPr lang="en-US" i="1" dirty="0" smtClean="0">
                <a:latin typeface="Didot"/>
                <a:cs typeface="Didot"/>
              </a:rPr>
              <a:t>Time</a:t>
            </a:r>
            <a:r>
              <a:rPr lang="en-US" dirty="0" smtClean="0">
                <a:latin typeface="Didot"/>
                <a:cs typeface="Didot"/>
              </a:rPr>
              <a:t> (December 2, 2013)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00200"/>
            <a:ext cx="4572000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6235" y="4405653"/>
            <a:ext cx="3678521" cy="245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10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>
                <a:latin typeface="Didot"/>
                <a:cs typeface="Didot"/>
              </a:rPr>
              <a:t>Heterosexism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87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Let’s Do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9373"/>
            <a:ext cx="3849361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Is this a man or a woman?  How are we deciding?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2092" y="1126513"/>
            <a:ext cx="3572262" cy="531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550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08A4FC40-59D7-B74D-84C6-06EC0574A6BD}" type="slidenum">
              <a:rPr lang="en-US"/>
              <a:pPr/>
              <a:t>80</a:t>
            </a:fld>
            <a:endParaRPr lang="en-US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50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latin typeface="Didot"/>
                <a:cs typeface="Didot"/>
              </a:rPr>
              <a:t>Heterosexism</a:t>
            </a:r>
          </a:p>
        </p:txBody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5838" y="1060953"/>
            <a:ext cx="8728117" cy="4525963"/>
          </a:xfrm>
        </p:spPr>
        <p:txBody>
          <a:bodyPr/>
          <a:lstStyle/>
          <a:p>
            <a:pPr eaLnBrk="1" hangingPunct="1"/>
            <a:r>
              <a:rPr lang="en-US" sz="2500" dirty="0">
                <a:latin typeface="Didot"/>
                <a:cs typeface="Didot"/>
              </a:rPr>
              <a:t>Homophobia refers to individual beliefs and behaviors, not institutionalized discrimination.</a:t>
            </a:r>
          </a:p>
          <a:p>
            <a:pPr eaLnBrk="1" hangingPunct="1"/>
            <a:r>
              <a:rPr lang="en-US" sz="2500" b="1" dirty="0">
                <a:latin typeface="Didot"/>
                <a:cs typeface="Didot"/>
              </a:rPr>
              <a:t>Heterosexism </a:t>
            </a:r>
            <a:r>
              <a:rPr lang="en-US" sz="2500" dirty="0">
                <a:latin typeface="Didot"/>
                <a:cs typeface="Didot"/>
              </a:rPr>
              <a:t>refers to the </a:t>
            </a:r>
            <a:r>
              <a:rPr lang="en-US" sz="2500" dirty="0" err="1">
                <a:latin typeface="Didot"/>
                <a:cs typeface="Didot"/>
              </a:rPr>
              <a:t>antihomosexual</a:t>
            </a:r>
            <a:r>
              <a:rPr lang="en-US" sz="2500" dirty="0">
                <a:latin typeface="Didot"/>
                <a:cs typeface="Didot"/>
              </a:rPr>
              <a:t> beliefs and practices embedded in social institutions.</a:t>
            </a:r>
          </a:p>
          <a:p>
            <a:pPr eaLnBrk="1" hangingPunct="1"/>
            <a:r>
              <a:rPr lang="en-US" sz="2500" dirty="0">
                <a:latin typeface="Didot"/>
                <a:cs typeface="Didot"/>
              </a:rPr>
              <a:t>Similar to </a:t>
            </a:r>
            <a:r>
              <a:rPr lang="ja-JP" altLang="en-US" sz="2500" dirty="0">
                <a:latin typeface="Didot"/>
                <a:cs typeface="Didot"/>
              </a:rPr>
              <a:t>“</a:t>
            </a:r>
            <a:r>
              <a:rPr lang="en-US" sz="2500" dirty="0">
                <a:latin typeface="Didot"/>
                <a:cs typeface="Didot"/>
              </a:rPr>
              <a:t>white privilege</a:t>
            </a:r>
            <a:r>
              <a:rPr lang="ja-JP" altLang="en-US" sz="2500" dirty="0" smtClean="0">
                <a:latin typeface="Didot"/>
                <a:cs typeface="Didot"/>
              </a:rPr>
              <a:t>”</a:t>
            </a:r>
            <a:r>
              <a:rPr lang="en-US" altLang="ja-JP" sz="2500" dirty="0" smtClean="0">
                <a:latin typeface="Didot"/>
                <a:cs typeface="Didot"/>
              </a:rPr>
              <a:t>: we</a:t>
            </a:r>
            <a:r>
              <a:rPr lang="en-US" altLang="ja-JP" sz="2500" dirty="0">
                <a:latin typeface="Didot"/>
                <a:cs typeface="Didot"/>
              </a:rPr>
              <a:t> </a:t>
            </a:r>
            <a:r>
              <a:rPr lang="en-US" altLang="ja-JP" sz="2500" dirty="0" smtClean="0">
                <a:latin typeface="Didot"/>
                <a:cs typeface="Didot"/>
              </a:rPr>
              <a:t>are</a:t>
            </a:r>
            <a:r>
              <a:rPr lang="en-US" sz="2500" dirty="0" smtClean="0">
                <a:latin typeface="Didot"/>
                <a:cs typeface="Didot"/>
              </a:rPr>
              <a:t> </a:t>
            </a:r>
            <a:r>
              <a:rPr lang="en-US" sz="2500" dirty="0">
                <a:latin typeface="Didot"/>
                <a:cs typeface="Didot"/>
              </a:rPr>
              <a:t>not taught to see how racism puts some in a position of privilege but rather view it as something that puts racial ethnic minorities at a disadvantage.</a:t>
            </a:r>
            <a:endParaRPr lang="en-US" sz="2500" b="1" dirty="0">
              <a:latin typeface="Didot"/>
              <a:cs typeface="Dido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884" y="4053048"/>
            <a:ext cx="3980116" cy="280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196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B5D7B3B9-4717-554A-A8C9-FA5EC10DBF29}" type="slidenum">
              <a:rPr lang="en-US"/>
              <a:pPr/>
              <a:t>81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Didot"/>
                <a:cs typeface="Didot"/>
              </a:rPr>
              <a:t>Examples </a:t>
            </a:r>
            <a:r>
              <a:rPr lang="en-US" dirty="0" smtClean="0">
                <a:latin typeface="Didot"/>
                <a:cs typeface="Didot"/>
              </a:rPr>
              <a:t>of Heterosexism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0010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200" dirty="0">
                <a:latin typeface="Didot"/>
                <a:cs typeface="Didot"/>
              </a:rPr>
              <a:t>Hospitals do not recognize spousal rights for same-sex partners sick or dying or for same-sex parents with children in the hospital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>
                <a:latin typeface="Didot"/>
                <a:cs typeface="Didot"/>
              </a:rPr>
              <a:t>Gay, bisexual and lesbian issues are not included in school curricula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>
                <a:latin typeface="Didot"/>
                <a:cs typeface="Didot"/>
              </a:rPr>
              <a:t>School rules about name-calling, harassment or bullying are not enforced for anti-gay incidents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>
                <a:latin typeface="Didot"/>
                <a:cs typeface="Didot"/>
              </a:rPr>
              <a:t>Student rights laws or policies do not include sexual orientation as a protected category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>
                <a:latin typeface="Didot"/>
                <a:cs typeface="Didot"/>
              </a:rPr>
              <a:t>School social events are organized around assumptions of heterosexuality (dances, dating)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>
                <a:latin typeface="Didot"/>
                <a:cs typeface="Didot"/>
              </a:rPr>
              <a:t>Lesbians and gay men are assumed to be a threat to children in some professions: teaching, coaching, pediatric medicine</a:t>
            </a:r>
          </a:p>
        </p:txBody>
      </p:sp>
    </p:spTree>
    <p:extLst>
      <p:ext uri="{BB962C8B-B14F-4D97-AF65-F5344CB8AC3E}">
        <p14:creationId xmlns:p14="http://schemas.microsoft.com/office/powerpoint/2010/main" val="2989308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100" y="0"/>
            <a:ext cx="27011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95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Scale of Sexuality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5" descr="ch10fig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49550"/>
            <a:ext cx="800100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h10fig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8" y="2638606"/>
            <a:ext cx="9086242" cy="220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824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71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Summing it Up…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796" y="1022887"/>
            <a:ext cx="868199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Didot"/>
                <a:cs typeface="Didot"/>
              </a:rPr>
              <a:t>We are going to take a look at an episode from </a:t>
            </a:r>
            <a:r>
              <a:rPr lang="en-US" i="1" dirty="0" smtClean="0">
                <a:latin typeface="Didot"/>
                <a:cs typeface="Didot"/>
              </a:rPr>
              <a:t>The Big Bang Theory</a:t>
            </a: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entitled “The Contractual Obligation Implementation”</a:t>
            </a:r>
          </a:p>
          <a:p>
            <a:r>
              <a:rPr lang="en-US" dirty="0" smtClean="0">
                <a:latin typeface="Didot"/>
                <a:cs typeface="Didot"/>
              </a:rPr>
              <a:t>As we watch look note examples of…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Doing Gender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Gender </a:t>
            </a:r>
            <a:r>
              <a:rPr lang="en-US" dirty="0">
                <a:latin typeface="Didot"/>
                <a:cs typeface="Didot"/>
              </a:rPr>
              <a:t>Inequality at </a:t>
            </a:r>
            <a:r>
              <a:rPr lang="en-US" dirty="0" smtClean="0">
                <a:latin typeface="Didot"/>
                <a:cs typeface="Didot"/>
              </a:rPr>
              <a:t>Work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Gender </a:t>
            </a:r>
            <a:r>
              <a:rPr lang="en-US" dirty="0">
                <a:latin typeface="Didot"/>
                <a:cs typeface="Didot"/>
              </a:rPr>
              <a:t>Inequality at </a:t>
            </a:r>
            <a:r>
              <a:rPr lang="en-US" dirty="0" smtClean="0">
                <a:latin typeface="Didot"/>
                <a:cs typeface="Didot"/>
              </a:rPr>
              <a:t>Home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Heterosexism</a:t>
            </a:r>
            <a:endParaRPr lang="en-US" dirty="0">
              <a:latin typeface="Didot"/>
              <a:cs typeface="Didot"/>
            </a:endParaRP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4724400"/>
            <a:ext cx="3810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26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0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Doing Gender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38" y="1191502"/>
            <a:ext cx="8420961" cy="4525963"/>
          </a:xfrm>
        </p:spPr>
        <p:txBody>
          <a:bodyPr/>
          <a:lstStyle/>
          <a:p>
            <a:r>
              <a:rPr lang="en-US" dirty="0">
                <a:latin typeface="Didot"/>
                <a:cs typeface="Didot"/>
              </a:rPr>
              <a:t>At this point in your life you have internalized the rules of gender to the point that you do them without conscious thought.</a:t>
            </a:r>
          </a:p>
          <a:p>
            <a:r>
              <a:rPr lang="en-US" dirty="0" smtClean="0">
                <a:latin typeface="Didot"/>
                <a:cs typeface="Didot"/>
              </a:rPr>
              <a:t>Think about all of the ways you have done gender today, but didn’t think about until now!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Examples?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775" y="4399669"/>
            <a:ext cx="3694023" cy="245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79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1984</Words>
  <Application>Microsoft Macintosh PowerPoint</Application>
  <PresentationFormat>On-screen Show (4:3)</PresentationFormat>
  <Paragraphs>254</Paragraphs>
  <Slides>84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Office Theme</vt:lpstr>
      <vt:lpstr>PowerPoint Presentation</vt:lpstr>
      <vt:lpstr>Schedule</vt:lpstr>
      <vt:lpstr>What is Gender? Doing Gender</vt:lpstr>
      <vt:lpstr>How are these things related?</vt:lpstr>
      <vt:lpstr>Defining Sex, Gender, and Sexuality</vt:lpstr>
      <vt:lpstr>Doing Gender</vt:lpstr>
      <vt:lpstr>Let’s Do Gender</vt:lpstr>
      <vt:lpstr>Let’s Do Gender</vt:lpstr>
      <vt:lpstr>Doing Gender</vt:lpstr>
      <vt:lpstr>We Gender Everything!</vt:lpstr>
      <vt:lpstr>Other Pointlessly Gendered Products…</vt:lpstr>
      <vt:lpstr>Doing Gender</vt:lpstr>
      <vt:lpstr>Doing Gender</vt:lpstr>
      <vt:lpstr>PowerPoint Presentation</vt:lpstr>
      <vt:lpstr>PowerPoint Presentation</vt:lpstr>
      <vt:lpstr>What Happens When We Don’t Do Gender</vt:lpstr>
      <vt:lpstr>Gender Inequality</vt:lpstr>
      <vt:lpstr>Gender Inequality </vt:lpstr>
      <vt:lpstr> Gender Inequality at Work</vt:lpstr>
      <vt:lpstr>Gender Inequality at Work</vt:lpstr>
      <vt:lpstr>Gender Inequality at Work:  Women’s Labor Force Participation and Earnings</vt:lpstr>
      <vt:lpstr>PowerPoint Presentation</vt:lpstr>
      <vt:lpstr>PowerPoint Presentation</vt:lpstr>
      <vt:lpstr>Male and Female Median Earnings, 1959–2008</vt:lpstr>
      <vt:lpstr>PowerPoint Presentation</vt:lpstr>
      <vt:lpstr>PowerPoint Presentation</vt:lpstr>
      <vt:lpstr>Occupational Structure and Earnings</vt:lpstr>
      <vt:lpstr>Educational Earnings Gap</vt:lpstr>
      <vt:lpstr>What Accounts for the Gender Pay  Gap?:  Occupational Sex Segregation</vt:lpstr>
      <vt:lpstr>Occupational Sex Segregation</vt:lpstr>
      <vt:lpstr>Occupational Sex Segregation: Across Job Segregation Horizontal Sex Segregation</vt:lpstr>
      <vt:lpstr>Occupational Sex Segregation: Within Jobs Vertical Sex Segregation</vt:lpstr>
      <vt:lpstr>Causes of Occupational Sex Segregation</vt:lpstr>
      <vt:lpstr>PowerPoint Presentation</vt:lpstr>
      <vt:lpstr>PowerPoint Presentation</vt:lpstr>
      <vt:lpstr>PowerPoint Presentation</vt:lpstr>
      <vt:lpstr>Statistics on Occupational Sex Segregation:  Horizontal Segregation</vt:lpstr>
      <vt:lpstr>PowerPoint Presentation</vt:lpstr>
      <vt:lpstr>PowerPoint Presentation</vt:lpstr>
      <vt:lpstr>PowerPoint Presentation</vt:lpstr>
      <vt:lpstr>Some jobs remain highly gendered</vt:lpstr>
      <vt:lpstr>PowerPoint Presentation</vt:lpstr>
      <vt:lpstr>PowerPoint Presentation</vt:lpstr>
      <vt:lpstr>Statistics on Occupational Sex Segregation:  Vertical Segregation</vt:lpstr>
      <vt:lpstr>PowerPoint Presentation</vt:lpstr>
      <vt:lpstr>PowerPoint Presentation</vt:lpstr>
      <vt:lpstr>Effects of Occupational Sex Segregation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Accounts for the Gender Wage Gap?:  “Motherhood Wage Penalty” &amp; “Men’s Marriage Benefit”</vt:lpstr>
      <vt:lpstr>Motherhood Wage Penalty</vt:lpstr>
      <vt:lpstr>Men’s Marriage Benefit</vt:lpstr>
      <vt:lpstr>PowerPoint Presentation</vt:lpstr>
      <vt:lpstr>What Accounts for the Gender Wage Gap?:  Discrimination, Homophily, and Statistical Discrimination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Gender Inequality at Home</vt:lpstr>
      <vt:lpstr>PowerPoint Presentation</vt:lpstr>
      <vt:lpstr>Women’s “Second Shift”</vt:lpstr>
      <vt:lpstr>Second Shift Persists Across Family Types</vt:lpstr>
      <vt:lpstr>Second Shift</vt:lpstr>
      <vt:lpstr>Generational Changes are Seeing Shorter Hours for the Second Shift</vt:lpstr>
      <vt:lpstr>PowerPoint Presentation</vt:lpstr>
      <vt:lpstr>PowerPoint Presentation</vt:lpstr>
      <vt:lpstr>PowerPoint Presentation</vt:lpstr>
      <vt:lpstr>Domestic Division of Labor</vt:lpstr>
      <vt:lpstr>Masculinity</vt:lpstr>
      <vt:lpstr>Understanding Contemporary Masculinity</vt:lpstr>
      <vt:lpstr>Heterosexism</vt:lpstr>
      <vt:lpstr>Heterosexism</vt:lpstr>
      <vt:lpstr>Examples of Heterosexism</vt:lpstr>
      <vt:lpstr>PowerPoint Presentation</vt:lpstr>
      <vt:lpstr>Scale of Sexuality</vt:lpstr>
      <vt:lpstr>Summing it Up…</vt:lpstr>
    </vt:vector>
  </TitlesOfParts>
  <Company>Wellesley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WPS</dc:creator>
  <cp:lastModifiedBy>WPS</cp:lastModifiedBy>
  <cp:revision>61</cp:revision>
  <dcterms:created xsi:type="dcterms:W3CDTF">2013-12-06T17:41:47Z</dcterms:created>
  <dcterms:modified xsi:type="dcterms:W3CDTF">2014-01-14T18:22:44Z</dcterms:modified>
</cp:coreProperties>
</file>