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312" r:id="rId2"/>
    <p:sldId id="285" r:id="rId3"/>
    <p:sldId id="287" r:id="rId4"/>
    <p:sldId id="267" r:id="rId5"/>
    <p:sldId id="305" r:id="rId6"/>
    <p:sldId id="256" r:id="rId7"/>
    <p:sldId id="270" r:id="rId8"/>
    <p:sldId id="271" r:id="rId9"/>
    <p:sldId id="272" r:id="rId10"/>
    <p:sldId id="309" r:id="rId11"/>
    <p:sldId id="290" r:id="rId12"/>
    <p:sldId id="308" r:id="rId13"/>
    <p:sldId id="288" r:id="rId14"/>
    <p:sldId id="289" r:id="rId15"/>
    <p:sldId id="291" r:id="rId16"/>
    <p:sldId id="261" r:id="rId17"/>
    <p:sldId id="259" r:id="rId18"/>
    <p:sldId id="310" r:id="rId19"/>
    <p:sldId id="292" r:id="rId20"/>
    <p:sldId id="258" r:id="rId21"/>
    <p:sldId id="306" r:id="rId22"/>
    <p:sldId id="294" r:id="rId23"/>
    <p:sldId id="295" r:id="rId24"/>
    <p:sldId id="262" r:id="rId25"/>
    <p:sldId id="263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281" autoAdjust="0"/>
  </p:normalViewPr>
  <p:slideViewPr>
    <p:cSldViewPr>
      <p:cViewPr varScale="1">
        <p:scale>
          <a:sx n="58" d="100"/>
          <a:sy n="58" d="100"/>
        </p:scale>
        <p:origin x="-37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notesMaster" Target="notesMasters/notesMaster1.xml"/><Relationship Id="rId38" Type="http://schemas.openxmlformats.org/officeDocument/2006/relationships/printerSettings" Target="printerSettings/printerSettings1.bin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11F64F-99ED-B642-AC0C-34AA39B0F47F}" type="doc">
      <dgm:prSet loTypeId="urn:microsoft.com/office/officeart/2005/8/layout/default" loCatId="" qsTypeId="urn:microsoft.com/office/officeart/2005/8/quickstyle/simple4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E173E472-7FFF-E240-8817-C9C9D08C4515}">
      <dgm:prSet/>
      <dgm:spPr/>
      <dgm:t>
        <a:bodyPr/>
        <a:lstStyle/>
        <a:p>
          <a:pPr rtl="0"/>
          <a:r>
            <a:rPr lang="en-US" smtClean="0">
              <a:latin typeface="Didot"/>
              <a:cs typeface="Didot"/>
            </a:rPr>
            <a:t>It ushers in a new era in American politics.  </a:t>
          </a:r>
          <a:endParaRPr lang="en-US">
            <a:latin typeface="Didot"/>
            <a:cs typeface="Didot"/>
          </a:endParaRPr>
        </a:p>
      </dgm:t>
    </dgm:pt>
    <dgm:pt modelId="{A4ABEEF0-5190-764C-AA4E-23A47165ED42}" type="parTrans" cxnId="{3601EFFF-6E0D-C64E-8F32-2DF6F259CE30}">
      <dgm:prSet/>
      <dgm:spPr/>
      <dgm:t>
        <a:bodyPr/>
        <a:lstStyle/>
        <a:p>
          <a:endParaRPr lang="en-US"/>
        </a:p>
      </dgm:t>
    </dgm:pt>
    <dgm:pt modelId="{56C6AACD-364C-6B4A-9662-D15AC16F0E70}" type="sibTrans" cxnId="{3601EFFF-6E0D-C64E-8F32-2DF6F259CE30}">
      <dgm:prSet/>
      <dgm:spPr/>
      <dgm:t>
        <a:bodyPr/>
        <a:lstStyle/>
        <a:p>
          <a:endParaRPr lang="en-US"/>
        </a:p>
      </dgm:t>
    </dgm:pt>
    <dgm:pt modelId="{098872E0-5094-D849-A476-F4E8EEADC4BA}">
      <dgm:prSet/>
      <dgm:spPr/>
      <dgm:t>
        <a:bodyPr/>
        <a:lstStyle/>
        <a:p>
          <a:pPr rtl="0"/>
          <a:r>
            <a:rPr lang="en-US" dirty="0" smtClean="0">
              <a:latin typeface="Didot"/>
              <a:cs typeface="Didot"/>
            </a:rPr>
            <a:t>Bryan’s loss is synonymous with the farmer’s loss.  Bryan’s defeat marked the last serious effort to win the White House with mostly agrarian votes.  </a:t>
          </a:r>
          <a:endParaRPr lang="en-US" dirty="0">
            <a:latin typeface="Didot"/>
            <a:cs typeface="Didot"/>
          </a:endParaRPr>
        </a:p>
      </dgm:t>
    </dgm:pt>
    <dgm:pt modelId="{86A96273-796F-9542-B28D-4520975547AC}" type="parTrans" cxnId="{20957659-FFAD-F64E-A294-BB6C722A5CED}">
      <dgm:prSet/>
      <dgm:spPr/>
      <dgm:t>
        <a:bodyPr/>
        <a:lstStyle/>
        <a:p>
          <a:endParaRPr lang="en-US"/>
        </a:p>
      </dgm:t>
    </dgm:pt>
    <dgm:pt modelId="{345415FB-8E90-BF42-B749-3E49D4C012F6}" type="sibTrans" cxnId="{20957659-FFAD-F64E-A294-BB6C722A5CED}">
      <dgm:prSet/>
      <dgm:spPr/>
      <dgm:t>
        <a:bodyPr/>
        <a:lstStyle/>
        <a:p>
          <a:endParaRPr lang="en-US"/>
        </a:p>
      </dgm:t>
    </dgm:pt>
    <dgm:pt modelId="{20C38597-873D-6942-AF17-6F4CDC61C858}">
      <dgm:prSet/>
      <dgm:spPr/>
      <dgm:t>
        <a:bodyPr/>
        <a:lstStyle/>
        <a:p>
          <a:pPr rtl="0"/>
          <a:r>
            <a:rPr lang="en-US" dirty="0" smtClean="0">
              <a:latin typeface="Didot"/>
              <a:cs typeface="Didot"/>
            </a:rPr>
            <a:t>Big business, big cities, the middle-class, and financial conservatism they are the real winners in this election.  </a:t>
          </a:r>
          <a:endParaRPr lang="en-US" dirty="0">
            <a:latin typeface="Didot"/>
            <a:cs typeface="Didot"/>
          </a:endParaRPr>
        </a:p>
      </dgm:t>
    </dgm:pt>
    <dgm:pt modelId="{827C9634-836B-3E43-AA46-5D6D96CD0FC5}" type="parTrans" cxnId="{DFBB9856-D475-514F-B289-EA69F1AEF69E}">
      <dgm:prSet/>
      <dgm:spPr/>
      <dgm:t>
        <a:bodyPr/>
        <a:lstStyle/>
        <a:p>
          <a:endParaRPr lang="en-US"/>
        </a:p>
      </dgm:t>
    </dgm:pt>
    <dgm:pt modelId="{C8984033-B462-4F44-BB13-40CB0EBA33AA}" type="sibTrans" cxnId="{DFBB9856-D475-514F-B289-EA69F1AEF69E}">
      <dgm:prSet/>
      <dgm:spPr/>
      <dgm:t>
        <a:bodyPr/>
        <a:lstStyle/>
        <a:p>
          <a:endParaRPr lang="en-US"/>
        </a:p>
      </dgm:t>
    </dgm:pt>
    <dgm:pt modelId="{716B7BB4-F59F-B04A-A527-D804222F9162}">
      <dgm:prSet/>
      <dgm:spPr/>
      <dgm:t>
        <a:bodyPr/>
        <a:lstStyle/>
        <a:p>
          <a:pPr rtl="0"/>
          <a:r>
            <a:rPr lang="en-US" dirty="0" smtClean="0">
              <a:latin typeface="Didot"/>
              <a:cs typeface="Didot"/>
            </a:rPr>
            <a:t>To win future elections you have to appeal to these groups.  </a:t>
          </a:r>
          <a:endParaRPr lang="en-US" dirty="0">
            <a:latin typeface="Didot"/>
            <a:cs typeface="Didot"/>
          </a:endParaRPr>
        </a:p>
      </dgm:t>
    </dgm:pt>
    <dgm:pt modelId="{DBD79A08-8426-694A-900A-6EFA3DF71553}" type="parTrans" cxnId="{FBCD784E-998D-D54F-BEB0-A2A31894DA2D}">
      <dgm:prSet/>
      <dgm:spPr/>
      <dgm:t>
        <a:bodyPr/>
        <a:lstStyle/>
        <a:p>
          <a:endParaRPr lang="en-US"/>
        </a:p>
      </dgm:t>
    </dgm:pt>
    <dgm:pt modelId="{65B794E1-6FDB-7741-A251-A53E066305A9}" type="sibTrans" cxnId="{FBCD784E-998D-D54F-BEB0-A2A31894DA2D}">
      <dgm:prSet/>
      <dgm:spPr/>
      <dgm:t>
        <a:bodyPr/>
        <a:lstStyle/>
        <a:p>
          <a:endParaRPr lang="en-US"/>
        </a:p>
      </dgm:t>
    </dgm:pt>
    <dgm:pt modelId="{3DA7C1F6-7C21-F74D-B6F8-7F6D0AC2B91B}" type="pres">
      <dgm:prSet presAssocID="{C411F64F-99ED-B642-AC0C-34AA39B0F47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3AF2340-7331-F943-9D8A-C9B1820F8F09}" type="pres">
      <dgm:prSet presAssocID="{E173E472-7FFF-E240-8817-C9C9D08C4515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15BB03-169A-DF4A-B0E6-B0DF44BBDB6D}" type="pres">
      <dgm:prSet presAssocID="{56C6AACD-364C-6B4A-9662-D15AC16F0E70}" presName="sibTrans" presStyleCnt="0"/>
      <dgm:spPr/>
    </dgm:pt>
    <dgm:pt modelId="{B2AB4EFB-5C52-7F41-804C-88DEDA49CC56}" type="pres">
      <dgm:prSet presAssocID="{098872E0-5094-D849-A476-F4E8EEADC4BA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EA0EC4-F2EC-2F4B-9584-21B1AF362519}" type="pres">
      <dgm:prSet presAssocID="{345415FB-8E90-BF42-B749-3E49D4C012F6}" presName="sibTrans" presStyleCnt="0"/>
      <dgm:spPr/>
    </dgm:pt>
    <dgm:pt modelId="{8D40F221-DBA8-0B44-B2C0-2EC5C24A912E}" type="pres">
      <dgm:prSet presAssocID="{20C38597-873D-6942-AF17-6F4CDC61C858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7079E2-3BB1-3248-A780-D2063941E607}" type="pres">
      <dgm:prSet presAssocID="{C8984033-B462-4F44-BB13-40CB0EBA33AA}" presName="sibTrans" presStyleCnt="0"/>
      <dgm:spPr/>
    </dgm:pt>
    <dgm:pt modelId="{9C4B6E55-C279-3F47-83C5-897743682687}" type="pres">
      <dgm:prSet presAssocID="{716B7BB4-F59F-B04A-A527-D804222F91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0957659-FFAD-F64E-A294-BB6C722A5CED}" srcId="{C411F64F-99ED-B642-AC0C-34AA39B0F47F}" destId="{098872E0-5094-D849-A476-F4E8EEADC4BA}" srcOrd="1" destOrd="0" parTransId="{86A96273-796F-9542-B28D-4520975547AC}" sibTransId="{345415FB-8E90-BF42-B749-3E49D4C012F6}"/>
    <dgm:cxn modelId="{7C32A438-FB8A-E643-ADA8-0BCA3A29EC8E}" type="presOf" srcId="{098872E0-5094-D849-A476-F4E8EEADC4BA}" destId="{B2AB4EFB-5C52-7F41-804C-88DEDA49CC56}" srcOrd="0" destOrd="0" presId="urn:microsoft.com/office/officeart/2005/8/layout/default"/>
    <dgm:cxn modelId="{3601EFFF-6E0D-C64E-8F32-2DF6F259CE30}" srcId="{C411F64F-99ED-B642-AC0C-34AA39B0F47F}" destId="{E173E472-7FFF-E240-8817-C9C9D08C4515}" srcOrd="0" destOrd="0" parTransId="{A4ABEEF0-5190-764C-AA4E-23A47165ED42}" sibTransId="{56C6AACD-364C-6B4A-9662-D15AC16F0E70}"/>
    <dgm:cxn modelId="{DFBB9856-D475-514F-B289-EA69F1AEF69E}" srcId="{C411F64F-99ED-B642-AC0C-34AA39B0F47F}" destId="{20C38597-873D-6942-AF17-6F4CDC61C858}" srcOrd="2" destOrd="0" parTransId="{827C9634-836B-3E43-AA46-5D6D96CD0FC5}" sibTransId="{C8984033-B462-4F44-BB13-40CB0EBA33AA}"/>
    <dgm:cxn modelId="{FBCD784E-998D-D54F-BEB0-A2A31894DA2D}" srcId="{C411F64F-99ED-B642-AC0C-34AA39B0F47F}" destId="{716B7BB4-F59F-B04A-A527-D804222F9162}" srcOrd="3" destOrd="0" parTransId="{DBD79A08-8426-694A-900A-6EFA3DF71553}" sibTransId="{65B794E1-6FDB-7741-A251-A53E066305A9}"/>
    <dgm:cxn modelId="{5669F2A6-3190-D04F-9292-FF1E31145C6D}" type="presOf" srcId="{20C38597-873D-6942-AF17-6F4CDC61C858}" destId="{8D40F221-DBA8-0B44-B2C0-2EC5C24A912E}" srcOrd="0" destOrd="0" presId="urn:microsoft.com/office/officeart/2005/8/layout/default"/>
    <dgm:cxn modelId="{2CB5C547-26C5-2842-A7F1-55370BF79C72}" type="presOf" srcId="{C411F64F-99ED-B642-AC0C-34AA39B0F47F}" destId="{3DA7C1F6-7C21-F74D-B6F8-7F6D0AC2B91B}" srcOrd="0" destOrd="0" presId="urn:microsoft.com/office/officeart/2005/8/layout/default"/>
    <dgm:cxn modelId="{49E3212E-83B1-2E43-8415-1C0BFEB3574D}" type="presOf" srcId="{716B7BB4-F59F-B04A-A527-D804222F9162}" destId="{9C4B6E55-C279-3F47-83C5-897743682687}" srcOrd="0" destOrd="0" presId="urn:microsoft.com/office/officeart/2005/8/layout/default"/>
    <dgm:cxn modelId="{CCFADA0A-FDF1-7946-BE3C-02B5DFC7D7AC}" type="presOf" srcId="{E173E472-7FFF-E240-8817-C9C9D08C4515}" destId="{93AF2340-7331-F943-9D8A-C9B1820F8F09}" srcOrd="0" destOrd="0" presId="urn:microsoft.com/office/officeart/2005/8/layout/default"/>
    <dgm:cxn modelId="{1FB3F61C-FE1B-8041-91D6-FC992FE5F178}" type="presParOf" srcId="{3DA7C1F6-7C21-F74D-B6F8-7F6D0AC2B91B}" destId="{93AF2340-7331-F943-9D8A-C9B1820F8F09}" srcOrd="0" destOrd="0" presId="urn:microsoft.com/office/officeart/2005/8/layout/default"/>
    <dgm:cxn modelId="{01AE2A0B-04EF-9D4D-8528-EA0AA3E8BD4B}" type="presParOf" srcId="{3DA7C1F6-7C21-F74D-B6F8-7F6D0AC2B91B}" destId="{6215BB03-169A-DF4A-B0E6-B0DF44BBDB6D}" srcOrd="1" destOrd="0" presId="urn:microsoft.com/office/officeart/2005/8/layout/default"/>
    <dgm:cxn modelId="{8799FD35-CA00-CE4D-943C-998249B9E605}" type="presParOf" srcId="{3DA7C1F6-7C21-F74D-B6F8-7F6D0AC2B91B}" destId="{B2AB4EFB-5C52-7F41-804C-88DEDA49CC56}" srcOrd="2" destOrd="0" presId="urn:microsoft.com/office/officeart/2005/8/layout/default"/>
    <dgm:cxn modelId="{F5097DA6-E7B3-6145-8617-5FFBF7610635}" type="presParOf" srcId="{3DA7C1F6-7C21-F74D-B6F8-7F6D0AC2B91B}" destId="{68EA0EC4-F2EC-2F4B-9584-21B1AF362519}" srcOrd="3" destOrd="0" presId="urn:microsoft.com/office/officeart/2005/8/layout/default"/>
    <dgm:cxn modelId="{1698D985-14DC-AE4C-8284-57C615CC203F}" type="presParOf" srcId="{3DA7C1F6-7C21-F74D-B6F8-7F6D0AC2B91B}" destId="{8D40F221-DBA8-0B44-B2C0-2EC5C24A912E}" srcOrd="4" destOrd="0" presId="urn:microsoft.com/office/officeart/2005/8/layout/default"/>
    <dgm:cxn modelId="{6988AD64-0957-5542-88F3-6AC63551B001}" type="presParOf" srcId="{3DA7C1F6-7C21-F74D-B6F8-7F6D0AC2B91B}" destId="{DF7079E2-3BB1-3248-A780-D2063941E607}" srcOrd="5" destOrd="0" presId="urn:microsoft.com/office/officeart/2005/8/layout/default"/>
    <dgm:cxn modelId="{BA5974AD-B563-DF42-890E-4CED95B32155}" type="presParOf" srcId="{3DA7C1F6-7C21-F74D-B6F8-7F6D0AC2B91B}" destId="{9C4B6E55-C279-3F47-83C5-897743682687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AF2340-7331-F943-9D8A-C9B1820F8F09}">
      <dsp:nvSpPr>
        <dsp:cNvPr id="0" name=""/>
        <dsp:cNvSpPr/>
      </dsp:nvSpPr>
      <dsp:spPr>
        <a:xfrm>
          <a:off x="460905" y="1047"/>
          <a:ext cx="3479899" cy="2087939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smtClean="0">
              <a:latin typeface="Didot"/>
              <a:cs typeface="Didot"/>
            </a:rPr>
            <a:t>It ushers in a new era in American politics.  </a:t>
          </a:r>
          <a:endParaRPr lang="en-US" sz="2100" kern="1200">
            <a:latin typeface="Didot"/>
            <a:cs typeface="Didot"/>
          </a:endParaRPr>
        </a:p>
      </dsp:txBody>
      <dsp:txXfrm>
        <a:off x="460905" y="1047"/>
        <a:ext cx="3479899" cy="2087939"/>
      </dsp:txXfrm>
    </dsp:sp>
    <dsp:sp modelId="{B2AB4EFB-5C52-7F41-804C-88DEDA49CC56}">
      <dsp:nvSpPr>
        <dsp:cNvPr id="0" name=""/>
        <dsp:cNvSpPr/>
      </dsp:nvSpPr>
      <dsp:spPr>
        <a:xfrm>
          <a:off x="4288794" y="1047"/>
          <a:ext cx="3479899" cy="208793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>
              <a:latin typeface="Didot"/>
              <a:cs typeface="Didot"/>
            </a:rPr>
            <a:t>Bryan’s loss is synonymous with the farmer’s loss.  Bryan’s defeat marked the last serious effort to win the White House with mostly agrarian votes.  </a:t>
          </a:r>
          <a:endParaRPr lang="en-US" sz="2100" kern="1200" dirty="0">
            <a:latin typeface="Didot"/>
            <a:cs typeface="Didot"/>
          </a:endParaRPr>
        </a:p>
      </dsp:txBody>
      <dsp:txXfrm>
        <a:off x="4288794" y="1047"/>
        <a:ext cx="3479899" cy="2087939"/>
      </dsp:txXfrm>
    </dsp:sp>
    <dsp:sp modelId="{8D40F221-DBA8-0B44-B2C0-2EC5C24A912E}">
      <dsp:nvSpPr>
        <dsp:cNvPr id="0" name=""/>
        <dsp:cNvSpPr/>
      </dsp:nvSpPr>
      <dsp:spPr>
        <a:xfrm>
          <a:off x="460905" y="2436976"/>
          <a:ext cx="3479899" cy="2087939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>
              <a:latin typeface="Didot"/>
              <a:cs typeface="Didot"/>
            </a:rPr>
            <a:t>Big business, big cities, the middle-class, and financial conservatism they are the real winners in this election.  </a:t>
          </a:r>
          <a:endParaRPr lang="en-US" sz="2100" kern="1200" dirty="0">
            <a:latin typeface="Didot"/>
            <a:cs typeface="Didot"/>
          </a:endParaRPr>
        </a:p>
      </dsp:txBody>
      <dsp:txXfrm>
        <a:off x="460905" y="2436976"/>
        <a:ext cx="3479899" cy="2087939"/>
      </dsp:txXfrm>
    </dsp:sp>
    <dsp:sp modelId="{9C4B6E55-C279-3F47-83C5-897743682687}">
      <dsp:nvSpPr>
        <dsp:cNvPr id="0" name=""/>
        <dsp:cNvSpPr/>
      </dsp:nvSpPr>
      <dsp:spPr>
        <a:xfrm>
          <a:off x="4288794" y="2436976"/>
          <a:ext cx="3479899" cy="2087939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>
              <a:latin typeface="Didot"/>
              <a:cs typeface="Didot"/>
            </a:rPr>
            <a:t>To win future elections you have to appeal to these groups.  </a:t>
          </a:r>
          <a:endParaRPr lang="en-US" sz="2100" kern="1200" dirty="0">
            <a:latin typeface="Didot"/>
            <a:cs typeface="Didot"/>
          </a:endParaRPr>
        </a:p>
      </dsp:txBody>
      <dsp:txXfrm>
        <a:off x="4288794" y="2436976"/>
        <a:ext cx="3479899" cy="20879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601B3F-7564-400C-BF86-F3403D1C43FF}" type="datetimeFigureOut">
              <a:rPr lang="en-US" smtClean="0"/>
              <a:pPr/>
              <a:t>2/5/14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2E702F-BCC5-47E1-9ADF-CD3AF258FE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467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8B8BE7-245A-B045-9DB0-C3E91EE723B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1468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9FCA1-4AAB-43BA-A62C-2B5847E80AA8}" type="datetimeFigureOut">
              <a:rPr lang="en-US" smtClean="0"/>
              <a:pPr/>
              <a:t>2/5/14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B271-96DC-4CEE-B82A-9B2596C75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9FCA1-4AAB-43BA-A62C-2B5847E80AA8}" type="datetimeFigureOut">
              <a:rPr lang="en-US" smtClean="0"/>
              <a:pPr/>
              <a:t>2/5/14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B271-96DC-4CEE-B82A-9B2596C75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9FCA1-4AAB-43BA-A62C-2B5847E80AA8}" type="datetimeFigureOut">
              <a:rPr lang="en-US" smtClean="0"/>
              <a:pPr/>
              <a:t>2/5/14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B271-96DC-4CEE-B82A-9B2596C75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9FCA1-4AAB-43BA-A62C-2B5847E80AA8}" type="datetimeFigureOut">
              <a:rPr lang="en-US" smtClean="0"/>
              <a:pPr/>
              <a:t>2/5/14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B271-96DC-4CEE-B82A-9B2596C75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9FCA1-4AAB-43BA-A62C-2B5847E80AA8}" type="datetimeFigureOut">
              <a:rPr lang="en-US" smtClean="0"/>
              <a:pPr/>
              <a:t>2/5/14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B271-96DC-4CEE-B82A-9B2596C75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9FCA1-4AAB-43BA-A62C-2B5847E80AA8}" type="datetimeFigureOut">
              <a:rPr lang="en-US" smtClean="0"/>
              <a:pPr/>
              <a:t>2/5/14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B271-96DC-4CEE-B82A-9B2596C75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9FCA1-4AAB-43BA-A62C-2B5847E80AA8}" type="datetimeFigureOut">
              <a:rPr lang="en-US" smtClean="0"/>
              <a:pPr/>
              <a:t>2/5/14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B271-96DC-4CEE-B82A-9B2596C75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9FCA1-4AAB-43BA-A62C-2B5847E80AA8}" type="datetimeFigureOut">
              <a:rPr lang="en-US" smtClean="0"/>
              <a:pPr/>
              <a:t>2/5/14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B271-96DC-4CEE-B82A-9B2596C75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9FCA1-4AAB-43BA-A62C-2B5847E80AA8}" type="datetimeFigureOut">
              <a:rPr lang="en-US" smtClean="0"/>
              <a:pPr/>
              <a:t>2/5/14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B271-96DC-4CEE-B82A-9B2596C75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9FCA1-4AAB-43BA-A62C-2B5847E80AA8}" type="datetimeFigureOut">
              <a:rPr lang="en-US" smtClean="0"/>
              <a:pPr/>
              <a:t>2/5/14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B271-96DC-4CEE-B82A-9B2596C75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9FCA1-4AAB-43BA-A62C-2B5847E80AA8}" type="datetimeFigureOut">
              <a:rPr lang="en-US" smtClean="0"/>
              <a:pPr/>
              <a:t>2/5/14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B271-96DC-4CEE-B82A-9B2596C75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C9FCA1-4AAB-43BA-A62C-2B5847E80AA8}" type="datetimeFigureOut">
              <a:rPr lang="en-US" smtClean="0"/>
              <a:pPr/>
              <a:t>2/5/14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C2B271-96DC-4CEE-B82A-9B2596C75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en.wikipedia.org/wiki/File:Cross_cartoon.jpg" TargetMode="External"/><Relationship Id="rId3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1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4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gif"/><Relationship Id="rId5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/>
          </p:cNvPicPr>
          <p:nvPr/>
        </p:nvPicPr>
        <p:blipFill>
          <a:blip r:embed="rId2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6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Title 1"/>
          <p:cNvSpPr>
            <a:spLocks/>
          </p:cNvSpPr>
          <p:nvPr/>
        </p:nvSpPr>
        <p:spPr bwMode="auto">
          <a:xfrm>
            <a:off x="25400" y="152400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3600" i="1" dirty="0" smtClean="0">
                <a:latin typeface="Didot" charset="0"/>
                <a:cs typeface="Didot" charset="0"/>
              </a:rPr>
              <a:t>L8: Populism: A </a:t>
            </a:r>
            <a:r>
              <a:rPr lang="en-US" sz="3600" i="1" dirty="0" smtClean="0">
                <a:latin typeface="Didot" charset="0"/>
                <a:cs typeface="Didot" charset="0"/>
              </a:rPr>
              <a:t>Critique of </a:t>
            </a:r>
            <a:r>
              <a:rPr lang="en-US" sz="3600" i="1" smtClean="0">
                <a:latin typeface="Didot" charset="0"/>
                <a:cs typeface="Didot" charset="0"/>
              </a:rPr>
              <a:t>the Gilded Age</a:t>
            </a:r>
            <a:endParaRPr lang="en-US" sz="3600" i="1" u="sng" dirty="0">
              <a:latin typeface="Didot" charset="0"/>
              <a:cs typeface="Didot" charset="0"/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304800" y="1600200"/>
            <a:ext cx="5334000" cy="5006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/>
          <a:p>
            <a:pPr marL="609600" indent="-609600" algn="ctr" eaLnBrk="1" hangingPunct="1">
              <a:spcBef>
                <a:spcPct val="20000"/>
              </a:spcBef>
              <a:defRPr/>
            </a:pPr>
            <a:r>
              <a:rPr lang="en-US" sz="2200" b="1" u="sng" dirty="0">
                <a:latin typeface="Didot"/>
                <a:cs typeface="Didot"/>
              </a:rPr>
              <a:t>Agenda</a:t>
            </a:r>
          </a:p>
          <a:p>
            <a:pPr marL="609600" indent="-609600" eaLnBrk="1" hangingPunct="1">
              <a:spcBef>
                <a:spcPct val="20000"/>
              </a:spcBef>
              <a:defRPr/>
            </a:pPr>
            <a:r>
              <a:rPr lang="en-US" sz="2200" b="1" u="sng" dirty="0">
                <a:latin typeface="Didot"/>
                <a:cs typeface="Didot"/>
              </a:rPr>
              <a:t>Objective</a:t>
            </a:r>
            <a:r>
              <a:rPr lang="en-US" sz="2200" b="1" dirty="0">
                <a:latin typeface="Didot"/>
                <a:cs typeface="Didot"/>
              </a:rPr>
              <a:t>:</a:t>
            </a:r>
          </a:p>
          <a:p>
            <a:r>
              <a:rPr lang="en-US" sz="2200" b="1" dirty="0" smtClean="0">
                <a:latin typeface="Didot"/>
                <a:cs typeface="Didot"/>
              </a:rPr>
              <a:t>To understand..</a:t>
            </a:r>
            <a:endParaRPr lang="en-US" sz="2200" b="1" dirty="0">
              <a:latin typeface="Didot"/>
              <a:cs typeface="Didot"/>
            </a:endParaRPr>
          </a:p>
          <a:p>
            <a:pPr marL="514350" indent="-514350">
              <a:buAutoNum type="arabicPeriod"/>
            </a:pPr>
            <a:r>
              <a:rPr lang="en-US" sz="2200" b="1" dirty="0" smtClean="0">
                <a:latin typeface="Didot"/>
                <a:cs typeface="Didot"/>
              </a:rPr>
              <a:t>What </a:t>
            </a:r>
            <a:r>
              <a:rPr lang="en-US" sz="2200" b="1" dirty="0">
                <a:latin typeface="Didot"/>
                <a:cs typeface="Didot"/>
              </a:rPr>
              <a:t>the Populist </a:t>
            </a:r>
            <a:r>
              <a:rPr lang="en-US" sz="2200" b="1" dirty="0" smtClean="0">
                <a:latin typeface="Didot"/>
                <a:cs typeface="Didot"/>
              </a:rPr>
              <a:t>Movement was.</a:t>
            </a:r>
          </a:p>
          <a:p>
            <a:pPr marL="514350" indent="-514350">
              <a:buAutoNum type="arabicPeriod"/>
            </a:pPr>
            <a:r>
              <a:rPr lang="en-US" sz="2200" b="1" dirty="0" smtClean="0">
                <a:latin typeface="Didot"/>
                <a:cs typeface="Didot"/>
              </a:rPr>
              <a:t>Who Populism appealed </a:t>
            </a:r>
            <a:r>
              <a:rPr lang="en-US" sz="2200" b="1" dirty="0">
                <a:latin typeface="Didot"/>
                <a:cs typeface="Didot"/>
              </a:rPr>
              <a:t>to and </a:t>
            </a:r>
            <a:r>
              <a:rPr lang="en-US" sz="2200" b="1" dirty="0" smtClean="0">
                <a:latin typeface="Didot"/>
                <a:cs typeface="Didot"/>
              </a:rPr>
              <a:t>why.</a:t>
            </a:r>
          </a:p>
          <a:p>
            <a:pPr marL="514350" indent="-514350">
              <a:buAutoNum type="arabicPeriod"/>
            </a:pPr>
            <a:r>
              <a:rPr lang="en-US" sz="2200" b="1" dirty="0" smtClean="0">
                <a:latin typeface="Didot"/>
                <a:cs typeface="Didot"/>
              </a:rPr>
              <a:t>How </a:t>
            </a:r>
            <a:r>
              <a:rPr lang="en-US" sz="2200" b="1" dirty="0">
                <a:latin typeface="Didot"/>
                <a:cs typeface="Didot"/>
              </a:rPr>
              <a:t>was </a:t>
            </a:r>
            <a:r>
              <a:rPr lang="en-US" sz="2200" b="1" dirty="0" smtClean="0">
                <a:latin typeface="Didot"/>
                <a:cs typeface="Didot"/>
              </a:rPr>
              <a:t>Populism </a:t>
            </a:r>
            <a:r>
              <a:rPr lang="en-US" sz="2200" b="1" dirty="0">
                <a:latin typeface="Didot"/>
                <a:cs typeface="Didot"/>
              </a:rPr>
              <a:t>a response to the </a:t>
            </a:r>
            <a:r>
              <a:rPr lang="en-US" sz="2200" b="1" dirty="0" smtClean="0">
                <a:latin typeface="Didot"/>
                <a:cs typeface="Didot"/>
              </a:rPr>
              <a:t>Gilded Age.</a:t>
            </a:r>
          </a:p>
          <a:p>
            <a:pPr marL="514350" indent="-514350">
              <a:buAutoNum type="arabicPeriod"/>
            </a:pPr>
            <a:r>
              <a:rPr lang="en-US" sz="2200" b="1" dirty="0" smtClean="0">
                <a:latin typeface="Didot"/>
                <a:cs typeface="Didot"/>
              </a:rPr>
              <a:t>Why Populism wasn’t successful</a:t>
            </a:r>
          </a:p>
          <a:p>
            <a:pPr marL="514350" indent="-514350">
              <a:buAutoNum type="arabicPeriod"/>
            </a:pPr>
            <a:r>
              <a:rPr lang="en-US" sz="2200" b="1" dirty="0" smtClean="0">
                <a:latin typeface="Didot"/>
                <a:cs typeface="Didot"/>
              </a:rPr>
              <a:t>Populism’s </a:t>
            </a:r>
            <a:r>
              <a:rPr lang="en-US" sz="2200" b="1" dirty="0">
                <a:latin typeface="Didot"/>
                <a:cs typeface="Didot"/>
              </a:rPr>
              <a:t>legacy on </a:t>
            </a:r>
            <a:r>
              <a:rPr lang="en-US" sz="2200" b="1" dirty="0" smtClean="0">
                <a:latin typeface="Didot"/>
                <a:cs typeface="Didot"/>
              </a:rPr>
              <a:t>shifting </a:t>
            </a:r>
            <a:r>
              <a:rPr lang="en-US" sz="2200" b="1" dirty="0">
                <a:latin typeface="Didot"/>
                <a:cs typeface="Didot"/>
              </a:rPr>
              <a:t>size and scope </a:t>
            </a:r>
            <a:r>
              <a:rPr lang="en-US" sz="2200" b="1" dirty="0" smtClean="0">
                <a:latin typeface="Didot"/>
                <a:cs typeface="Didot"/>
              </a:rPr>
              <a:t>of </a:t>
            </a:r>
            <a:r>
              <a:rPr lang="en-US" sz="2200" b="1" dirty="0">
                <a:latin typeface="Didot"/>
                <a:cs typeface="Didot"/>
              </a:rPr>
              <a:t>the national </a:t>
            </a:r>
            <a:r>
              <a:rPr lang="en-US" sz="2200" b="1" dirty="0" smtClean="0">
                <a:latin typeface="Didot"/>
                <a:cs typeface="Didot"/>
              </a:rPr>
              <a:t>government</a:t>
            </a:r>
            <a:r>
              <a:rPr lang="en-US" sz="2200" b="1" dirty="0">
                <a:latin typeface="Didot"/>
                <a:cs typeface="Didot"/>
              </a:rPr>
              <a:t>?</a:t>
            </a:r>
          </a:p>
          <a:p>
            <a:pPr>
              <a:spcBef>
                <a:spcPct val="20000"/>
              </a:spcBef>
              <a:defRPr/>
            </a:pPr>
            <a:endParaRPr lang="en-US" sz="2200" b="1" dirty="0">
              <a:latin typeface="Didot"/>
              <a:cs typeface="Didot"/>
            </a:endParaRPr>
          </a:p>
          <a:p>
            <a:pPr marL="609600" indent="-609600" eaLnBrk="1" hangingPunct="1">
              <a:spcBef>
                <a:spcPct val="20000"/>
              </a:spcBef>
              <a:defRPr/>
            </a:pPr>
            <a:r>
              <a:rPr lang="en-US" sz="2200" b="1" u="sng" dirty="0">
                <a:latin typeface="Didot"/>
                <a:cs typeface="Didot"/>
              </a:rPr>
              <a:t>Schedule</a:t>
            </a:r>
            <a:r>
              <a:rPr lang="en-US" sz="2200" b="1" dirty="0">
                <a:latin typeface="Didot"/>
                <a:cs typeface="Didot"/>
              </a:rPr>
              <a:t>: </a:t>
            </a:r>
          </a:p>
          <a:p>
            <a:pPr marL="609600" indent="-609600" eaLnBrk="1" hangingPunct="1">
              <a:spcBef>
                <a:spcPct val="20000"/>
              </a:spcBef>
              <a:buFontTx/>
              <a:buAutoNum type="arabicPeriod"/>
              <a:defRPr/>
            </a:pPr>
            <a:r>
              <a:rPr lang="en-US" sz="2200" b="1" dirty="0" smtClean="0">
                <a:latin typeface="Didot"/>
                <a:cs typeface="Didot"/>
              </a:rPr>
              <a:t>Lecture &amp; Discussion</a:t>
            </a:r>
            <a:endParaRPr lang="en-US" sz="2200" b="1" dirty="0"/>
          </a:p>
          <a:p>
            <a:pPr marL="609600" indent="-609600" eaLnBrk="1" hangingPunct="1">
              <a:spcBef>
                <a:spcPct val="20000"/>
              </a:spcBef>
              <a:defRPr/>
            </a:pPr>
            <a:r>
              <a:rPr lang="en-US" sz="2000" b="1" u="sng" dirty="0"/>
              <a:t> </a:t>
            </a:r>
          </a:p>
        </p:txBody>
      </p:sp>
      <p:sp>
        <p:nvSpPr>
          <p:cNvPr id="17412" name="Rectangle 12"/>
          <p:cNvSpPr txBox="1">
            <a:spLocks noChangeArrowheads="1"/>
          </p:cNvSpPr>
          <p:nvPr/>
        </p:nvSpPr>
        <p:spPr bwMode="auto">
          <a:xfrm>
            <a:off x="6019800" y="1600200"/>
            <a:ext cx="2841625" cy="5006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tx1"/>
              </a:buClr>
              <a:defRPr/>
            </a:pPr>
            <a:r>
              <a:rPr lang="en-US" sz="2000" b="1" u="sng" dirty="0">
                <a:latin typeface="Didot" charset="0"/>
              </a:rPr>
              <a:t>Homework</a:t>
            </a:r>
          </a:p>
          <a:p>
            <a:pPr marL="0" indent="0">
              <a:spcBef>
                <a:spcPct val="20000"/>
              </a:spcBef>
              <a:buClr>
                <a:schemeClr val="tx1"/>
              </a:buClr>
              <a:defRPr/>
            </a:pPr>
            <a:r>
              <a:rPr lang="en-US" sz="2000" b="1" u="sng" dirty="0">
                <a:latin typeface="Didot" charset="0"/>
              </a:rPr>
              <a:t>Unit Work:</a:t>
            </a:r>
          </a:p>
          <a:p>
            <a:pPr>
              <a:spcBef>
                <a:spcPct val="20000"/>
              </a:spcBef>
              <a:buClr>
                <a:schemeClr val="tx1"/>
              </a:buClr>
              <a:buAutoNum type="arabicPeriod"/>
              <a:defRPr/>
            </a:pPr>
            <a:r>
              <a:rPr lang="en-US" sz="2000" b="1" dirty="0">
                <a:latin typeface="Didot" charset="0"/>
              </a:rPr>
              <a:t>Nothing for now…</a:t>
            </a:r>
          </a:p>
          <a:p>
            <a:pPr marL="0" indent="0">
              <a:spcBef>
                <a:spcPct val="20000"/>
              </a:spcBef>
              <a:buClr>
                <a:schemeClr val="tx1"/>
              </a:buClr>
              <a:defRPr/>
            </a:pPr>
            <a:endParaRPr lang="en-US" sz="2000" b="1" dirty="0">
              <a:latin typeface="Didot" charset="0"/>
            </a:endParaRPr>
          </a:p>
          <a:p>
            <a:pPr marL="0" indent="0">
              <a:spcBef>
                <a:spcPct val="20000"/>
              </a:spcBef>
              <a:buClr>
                <a:schemeClr val="tx1"/>
              </a:buClr>
              <a:defRPr/>
            </a:pPr>
            <a:r>
              <a:rPr lang="en-US" sz="2000" b="1" u="sng" dirty="0">
                <a:latin typeface="Didot" charset="0"/>
              </a:rPr>
              <a:t>Thesis Work:</a:t>
            </a:r>
          </a:p>
          <a:p>
            <a:pPr>
              <a:spcBef>
                <a:spcPct val="20000"/>
              </a:spcBef>
              <a:buClr>
                <a:schemeClr val="tx1"/>
              </a:buClr>
              <a:buAutoNum type="arabicPeriod"/>
              <a:defRPr/>
            </a:pPr>
            <a:r>
              <a:rPr lang="en-US" sz="2000" b="1" dirty="0">
                <a:latin typeface="Didot" charset="0"/>
              </a:rPr>
              <a:t>Final Draft Due Friday 2/14 by 2:30 pm sharp!</a:t>
            </a:r>
          </a:p>
          <a:p>
            <a:pPr marL="457200" lvl="1" indent="0">
              <a:spcBef>
                <a:spcPct val="20000"/>
              </a:spcBef>
              <a:buClr>
                <a:schemeClr val="tx1"/>
              </a:buClr>
              <a:defRPr/>
            </a:pPr>
            <a:r>
              <a:rPr lang="en-US" sz="2000" b="1" dirty="0">
                <a:latin typeface="Didot" charset="0"/>
              </a:rPr>
              <a:t>See Reader for all required components!!</a:t>
            </a:r>
          </a:p>
          <a:p>
            <a:pPr marL="0" indent="0" eaLnBrk="1" hangingPunct="1">
              <a:spcBef>
                <a:spcPct val="20000"/>
              </a:spcBef>
              <a:buClr>
                <a:schemeClr val="tx1"/>
              </a:buClr>
              <a:defRPr/>
            </a:pPr>
            <a:endParaRPr lang="en-US" sz="2200" b="1" dirty="0">
              <a:latin typeface="Dido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63647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What’s Up With Silver?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56388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en-US" sz="2600" dirty="0">
              <a:latin typeface="Didot"/>
              <a:cs typeface="Didot"/>
            </a:endParaRPr>
          </a:p>
          <a:p>
            <a:r>
              <a:rPr lang="en-US" sz="2600" dirty="0">
                <a:latin typeface="Didot"/>
                <a:cs typeface="Didot"/>
              </a:rPr>
              <a:t>In 1893 United States had a paper money currency, just like we have today.  Those dollar bills had value or worth, because they were backed by gold.  </a:t>
            </a:r>
          </a:p>
          <a:p>
            <a:r>
              <a:rPr lang="en-US" sz="2600" dirty="0">
                <a:latin typeface="Didot"/>
                <a:cs typeface="Didot"/>
              </a:rPr>
              <a:t>To oversimplify, each dollar </a:t>
            </a:r>
            <a:endParaRPr lang="en-US" sz="2600" dirty="0" smtClean="0">
              <a:latin typeface="Didot"/>
              <a:cs typeface="Didot"/>
            </a:endParaRPr>
          </a:p>
          <a:p>
            <a:pPr marL="0" indent="0">
              <a:buNone/>
            </a:pPr>
            <a:r>
              <a:rPr lang="en-US" sz="2600" dirty="0" smtClean="0">
                <a:latin typeface="Didot"/>
                <a:cs typeface="Didot"/>
              </a:rPr>
              <a:t>    bill </a:t>
            </a:r>
            <a:r>
              <a:rPr lang="en-US" sz="2600" dirty="0">
                <a:latin typeface="Didot"/>
                <a:cs typeface="Didot"/>
              </a:rPr>
              <a:t>that was floating around </a:t>
            </a:r>
            <a:endParaRPr lang="en-US" sz="2600" dirty="0" smtClean="0">
              <a:latin typeface="Didot"/>
              <a:cs typeface="Didot"/>
            </a:endParaRPr>
          </a:p>
          <a:p>
            <a:pPr marL="0" indent="0">
              <a:buNone/>
            </a:pPr>
            <a:r>
              <a:rPr lang="en-US" sz="2600" dirty="0">
                <a:latin typeface="Didot"/>
                <a:cs typeface="Didot"/>
              </a:rPr>
              <a:t> </a:t>
            </a:r>
            <a:r>
              <a:rPr lang="en-US" sz="2600" dirty="0" smtClean="0">
                <a:latin typeface="Didot"/>
                <a:cs typeface="Didot"/>
              </a:rPr>
              <a:t>   the </a:t>
            </a:r>
            <a:r>
              <a:rPr lang="en-US" sz="2600" dirty="0">
                <a:latin typeface="Didot"/>
                <a:cs typeface="Didot"/>
              </a:rPr>
              <a:t>economy could in theory </a:t>
            </a:r>
            <a:endParaRPr lang="en-US" sz="2600" dirty="0" smtClean="0">
              <a:latin typeface="Didot"/>
              <a:cs typeface="Didot"/>
            </a:endParaRPr>
          </a:p>
          <a:p>
            <a:pPr marL="0" indent="0">
              <a:buNone/>
            </a:pPr>
            <a:r>
              <a:rPr lang="en-US" sz="2600" dirty="0">
                <a:latin typeface="Didot"/>
                <a:cs typeface="Didot"/>
              </a:rPr>
              <a:t> </a:t>
            </a:r>
            <a:r>
              <a:rPr lang="en-US" sz="2600" dirty="0" smtClean="0">
                <a:latin typeface="Didot"/>
                <a:cs typeface="Didot"/>
              </a:rPr>
              <a:t>   be </a:t>
            </a:r>
            <a:r>
              <a:rPr lang="en-US" sz="2600" dirty="0">
                <a:latin typeface="Didot"/>
                <a:cs typeface="Didot"/>
              </a:rPr>
              <a:t>cashed in exchange for </a:t>
            </a:r>
            <a:r>
              <a:rPr lang="en-US" sz="2600" dirty="0" smtClean="0">
                <a:latin typeface="Didot"/>
                <a:cs typeface="Didot"/>
              </a:rPr>
              <a:t>its</a:t>
            </a:r>
          </a:p>
          <a:p>
            <a:pPr marL="0" indent="0">
              <a:buNone/>
            </a:pPr>
            <a:r>
              <a:rPr lang="en-US" sz="2600" dirty="0">
                <a:latin typeface="Didot"/>
                <a:cs typeface="Didot"/>
              </a:rPr>
              <a:t> </a:t>
            </a:r>
            <a:r>
              <a:rPr lang="en-US" sz="2600" dirty="0" smtClean="0">
                <a:latin typeface="Didot"/>
                <a:cs typeface="Didot"/>
              </a:rPr>
              <a:t>    </a:t>
            </a:r>
            <a:r>
              <a:rPr lang="en-US" sz="2600" dirty="0">
                <a:latin typeface="Didot"/>
                <a:cs typeface="Didot"/>
              </a:rPr>
              <a:t>value in gold.  </a:t>
            </a:r>
            <a:endParaRPr lang="en-US" sz="2600" dirty="0" smtClean="0">
              <a:latin typeface="Didot"/>
              <a:cs typeface="Didot"/>
            </a:endParaRPr>
          </a:p>
          <a:p>
            <a:r>
              <a:rPr lang="en-US" sz="2600" dirty="0" smtClean="0">
                <a:latin typeface="Didot"/>
                <a:cs typeface="Didot"/>
              </a:rPr>
              <a:t>Farmers believed, however, </a:t>
            </a:r>
          </a:p>
          <a:p>
            <a:pPr marL="0" indent="0">
              <a:buNone/>
            </a:pPr>
            <a:r>
              <a:rPr lang="en-US" sz="2600" dirty="0">
                <a:latin typeface="Didot"/>
                <a:cs typeface="Didot"/>
              </a:rPr>
              <a:t> </a:t>
            </a:r>
            <a:r>
              <a:rPr lang="en-US" sz="2600" dirty="0" smtClean="0">
                <a:latin typeface="Didot"/>
                <a:cs typeface="Didot"/>
              </a:rPr>
              <a:t>   that by linking money to the </a:t>
            </a:r>
          </a:p>
          <a:p>
            <a:pPr marL="0" indent="0">
              <a:buNone/>
            </a:pPr>
            <a:r>
              <a:rPr lang="en-US" sz="2600" dirty="0">
                <a:latin typeface="Didot"/>
                <a:cs typeface="Didot"/>
              </a:rPr>
              <a:t> </a:t>
            </a:r>
            <a:r>
              <a:rPr lang="en-US" sz="2600" dirty="0" smtClean="0">
                <a:latin typeface="Didot"/>
                <a:cs typeface="Didot"/>
              </a:rPr>
              <a:t>   rare gold, rather than the </a:t>
            </a:r>
          </a:p>
          <a:p>
            <a:pPr marL="0" indent="0">
              <a:buNone/>
            </a:pPr>
            <a:r>
              <a:rPr lang="en-US" sz="2600" dirty="0">
                <a:latin typeface="Didot"/>
                <a:cs typeface="Didot"/>
              </a:rPr>
              <a:t> </a:t>
            </a:r>
            <a:r>
              <a:rPr lang="en-US" sz="2600" dirty="0" smtClean="0">
                <a:latin typeface="Didot"/>
                <a:cs typeface="Didot"/>
              </a:rPr>
              <a:t>   more abundant silver, prices </a:t>
            </a:r>
          </a:p>
          <a:p>
            <a:pPr marL="0" indent="0">
              <a:buNone/>
            </a:pPr>
            <a:r>
              <a:rPr lang="en-US" sz="2600" dirty="0">
                <a:latin typeface="Didot"/>
                <a:cs typeface="Didot"/>
              </a:rPr>
              <a:t> </a:t>
            </a:r>
            <a:r>
              <a:rPr lang="en-US" sz="2600" dirty="0" smtClean="0">
                <a:latin typeface="Didot"/>
                <a:cs typeface="Didot"/>
              </a:rPr>
              <a:t>   were being kept artificially high.</a:t>
            </a:r>
            <a:endParaRPr lang="en-US" sz="2600" dirty="0">
              <a:latin typeface="Didot"/>
              <a:cs typeface="Dido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000" y="3133598"/>
            <a:ext cx="3937000" cy="3724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291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What’s Up With Silver?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>
            <a:normAutofit/>
          </a:bodyPr>
          <a:lstStyle/>
          <a:p>
            <a:r>
              <a:rPr lang="en-US" dirty="0">
                <a:latin typeface="Didot"/>
                <a:cs typeface="Didot"/>
              </a:rPr>
              <a:t>Indebted farmers believed that the addition of an immense amount of silver money, not paper money, would inflate the currency leading to higher prices and easier debt payment.  </a:t>
            </a:r>
            <a:endParaRPr lang="en-US" dirty="0" smtClean="0">
              <a:latin typeface="Didot"/>
              <a:cs typeface="Dido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3984822"/>
            <a:ext cx="4343400" cy="288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91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What’s Up </a:t>
            </a:r>
            <a:r>
              <a:rPr lang="en-US" dirty="0">
                <a:latin typeface="Didot"/>
                <a:cs typeface="Didot"/>
              </a:rPr>
              <a:t>W</a:t>
            </a:r>
            <a:r>
              <a:rPr lang="en-US" dirty="0" smtClean="0">
                <a:latin typeface="Didot"/>
                <a:cs typeface="Didot"/>
              </a:rPr>
              <a:t>ith Silver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800600" cy="50292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latin typeface="Didot"/>
                <a:cs typeface="Didot"/>
              </a:rPr>
              <a:t>Belief among the Populists, is that the government’s decision to withhold silver is a prominent example of the way in which the government sets fiscal policies that benefit urban capitalists.</a:t>
            </a:r>
          </a:p>
          <a:p>
            <a:r>
              <a:rPr lang="en-US" dirty="0" smtClean="0">
                <a:latin typeface="Didot"/>
                <a:cs typeface="Didot"/>
              </a:rPr>
              <a:t>Prices of goods and loans are being kept artificially high simply because the government is refusing to release this silver into circulation.</a:t>
            </a:r>
          </a:p>
          <a:p>
            <a:r>
              <a:rPr lang="en-US" dirty="0" smtClean="0">
                <a:latin typeface="Didot"/>
                <a:cs typeface="Didot"/>
              </a:rPr>
              <a:t>Big Business is winning and the common man is losing.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8226" y="2286000"/>
            <a:ext cx="386674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0211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Didot"/>
                <a:cs typeface="Didot"/>
              </a:rPr>
              <a:t>Populist Party and the Election of 1892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0200"/>
            <a:ext cx="9144000" cy="491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8092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Didot"/>
                <a:cs typeface="Didot"/>
              </a:rPr>
              <a:t>Populists Gain Support: Panic of 1893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5105400" cy="5029200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latin typeface="Didot"/>
                <a:cs typeface="Didot"/>
              </a:rPr>
              <a:t>W</a:t>
            </a:r>
            <a:r>
              <a:rPr lang="en-US" dirty="0" smtClean="0">
                <a:latin typeface="Didot"/>
                <a:cs typeface="Didot"/>
              </a:rPr>
              <a:t>ith </a:t>
            </a:r>
            <a:r>
              <a:rPr lang="en-US" dirty="0">
                <a:latin typeface="Didot"/>
                <a:cs typeface="Didot"/>
              </a:rPr>
              <a:t>the economic depression, different investors in US currency were cashing in their money for gold bars.  </a:t>
            </a:r>
            <a:endParaRPr lang="en-US" dirty="0" smtClean="0">
              <a:latin typeface="Didot"/>
              <a:cs typeface="Didot"/>
            </a:endParaRPr>
          </a:p>
          <a:p>
            <a:r>
              <a:rPr lang="en-US" dirty="0" smtClean="0">
                <a:latin typeface="Didot"/>
                <a:cs typeface="Didot"/>
              </a:rPr>
              <a:t>This </a:t>
            </a:r>
            <a:r>
              <a:rPr lang="en-US" dirty="0">
                <a:latin typeface="Didot"/>
                <a:cs typeface="Didot"/>
              </a:rPr>
              <a:t>threatened to completely wipe out the gold reserves the United States had.</a:t>
            </a:r>
          </a:p>
          <a:p>
            <a:r>
              <a:rPr lang="en-US" dirty="0">
                <a:latin typeface="Didot"/>
                <a:cs typeface="Didot"/>
              </a:rPr>
              <a:t>If the US ran out of gold, the nation’s remaining currency would be rendered valueless.  There would be nothing to back it up.</a:t>
            </a:r>
          </a:p>
          <a:p>
            <a:r>
              <a:rPr lang="en-US" dirty="0">
                <a:latin typeface="Didot"/>
                <a:cs typeface="Didot"/>
              </a:rPr>
              <a:t>To prevent this from happening, the government asked J.P. Morgan and his bank for a loan of $65 million in gold.  </a:t>
            </a:r>
            <a:endParaRPr lang="en-US" dirty="0" smtClean="0">
              <a:latin typeface="Didot"/>
              <a:cs typeface="Didot"/>
            </a:endParaRPr>
          </a:p>
          <a:p>
            <a:r>
              <a:rPr lang="en-US" dirty="0" smtClean="0">
                <a:latin typeface="Didot"/>
                <a:cs typeface="Didot"/>
              </a:rPr>
              <a:t>Panic of 1893, begins to call into question the gold standard.</a:t>
            </a:r>
            <a:endParaRPr lang="en-US" dirty="0">
              <a:latin typeface="Didot"/>
              <a:cs typeface="Didot"/>
            </a:endParaRPr>
          </a:p>
          <a:p>
            <a:pPr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4" name="Picture 2" descr="http://www.brownstoner.com/brownstoner/archives/Panic-Cartoon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62600" y="1371600"/>
            <a:ext cx="3581400" cy="50901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2292255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Election of 1896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4495800" cy="50292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dirty="0">
                <a:latin typeface="Didot"/>
                <a:cs typeface="Didot"/>
              </a:rPr>
              <a:t>In 1896 there is another political election and the big issue is the </a:t>
            </a:r>
            <a:r>
              <a:rPr lang="en-US" dirty="0" smtClean="0">
                <a:latin typeface="Didot"/>
                <a:cs typeface="Didot"/>
              </a:rPr>
              <a:t>gold/silver debate  </a:t>
            </a:r>
          </a:p>
          <a:p>
            <a:pPr lvl="0"/>
            <a:r>
              <a:rPr lang="en-US" dirty="0" smtClean="0">
                <a:latin typeface="Didot"/>
                <a:cs typeface="Didot"/>
              </a:rPr>
              <a:t>The </a:t>
            </a:r>
            <a:r>
              <a:rPr lang="en-US" dirty="0">
                <a:latin typeface="Didot"/>
                <a:cs typeface="Didot"/>
              </a:rPr>
              <a:t>Democrats reject Cleveland as their nominee even though he is the sitting president and put up a man named William Jennings Bryan.  </a:t>
            </a:r>
            <a:endParaRPr lang="en-US" dirty="0" smtClean="0">
              <a:latin typeface="Didot"/>
              <a:cs typeface="Didot"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9272" y="1371600"/>
            <a:ext cx="3978442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3368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8143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William Jennings Bryan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800600" cy="52578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>
                <a:latin typeface="Didot"/>
                <a:cs typeface="Didot"/>
              </a:rPr>
              <a:t>1860-1925</a:t>
            </a:r>
          </a:p>
          <a:p>
            <a:r>
              <a:rPr lang="en-US" dirty="0" smtClean="0">
                <a:latin typeface="Didot"/>
                <a:cs typeface="Didot"/>
              </a:rPr>
              <a:t>Ran for President 3 times (1896, 1900, 1908)</a:t>
            </a:r>
          </a:p>
          <a:p>
            <a:r>
              <a:rPr lang="en-US" dirty="0" smtClean="0">
                <a:latin typeface="Didot"/>
                <a:cs typeface="Didot"/>
              </a:rPr>
              <a:t>Was the U.S. Secretary of State under Wilson from 1913 to 1915.</a:t>
            </a:r>
          </a:p>
          <a:p>
            <a:r>
              <a:rPr lang="en-US" dirty="0" smtClean="0">
                <a:latin typeface="Didot"/>
                <a:cs typeface="Didot"/>
              </a:rPr>
              <a:t>Was a devout Christian, </a:t>
            </a:r>
            <a:r>
              <a:rPr lang="en-US" dirty="0" err="1" smtClean="0">
                <a:latin typeface="Didot"/>
                <a:cs typeface="Didot"/>
              </a:rPr>
              <a:t>silverite</a:t>
            </a:r>
            <a:r>
              <a:rPr lang="en-US" dirty="0" smtClean="0">
                <a:latin typeface="Didot"/>
                <a:cs typeface="Didot"/>
              </a:rPr>
              <a:t>, supporter of popular democracy, a peace advocate, a prohibition, and an opponent of Darwinism.</a:t>
            </a:r>
          </a:p>
          <a:p>
            <a:r>
              <a:rPr lang="en-US" dirty="0" smtClean="0">
                <a:latin typeface="Didot"/>
                <a:cs typeface="Didot"/>
              </a:rPr>
              <a:t>He was one of the best known orators an lecturers of time.</a:t>
            </a:r>
          </a:p>
          <a:p>
            <a:r>
              <a:rPr lang="en-US" dirty="0" smtClean="0">
                <a:latin typeface="Didot"/>
                <a:cs typeface="Didot"/>
              </a:rPr>
              <a:t>Called “The Great Commoner.” </a:t>
            </a:r>
          </a:p>
          <a:p>
            <a:r>
              <a:rPr lang="en-US" dirty="0" smtClean="0">
                <a:latin typeface="Didot"/>
                <a:cs typeface="Didot"/>
              </a:rPr>
              <a:t>Represented the State of Tennessee in the Scopes Monkey Trial in 1920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25602" name="Picture 2" descr="http://images.byrnerobotics.com/forum/uploads/SteveOgden/2007-05-05_150212_William_Jennings_Brya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27675" y="1143000"/>
            <a:ext cx="3590925" cy="541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Cross of Gold Speech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7848600" cy="5029200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n-US" dirty="0">
                <a:latin typeface="Didot"/>
                <a:cs typeface="Didot"/>
              </a:rPr>
              <a:t>At the democratic convention </a:t>
            </a:r>
            <a:endParaRPr lang="en-US" dirty="0" smtClean="0">
              <a:latin typeface="Didot"/>
              <a:cs typeface="Didot"/>
            </a:endParaRPr>
          </a:p>
          <a:p>
            <a:pPr marL="0" lvl="0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  Bryan </a:t>
            </a:r>
            <a:r>
              <a:rPr lang="en-US" dirty="0">
                <a:latin typeface="Didot"/>
                <a:cs typeface="Didot"/>
              </a:rPr>
              <a:t>made what is perhaps the </a:t>
            </a:r>
            <a:endParaRPr lang="en-US" dirty="0" smtClean="0">
              <a:latin typeface="Didot"/>
              <a:cs typeface="Didot"/>
            </a:endParaRPr>
          </a:p>
          <a:p>
            <a:pPr marL="0" lvl="0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  most </a:t>
            </a:r>
            <a:r>
              <a:rPr lang="en-US" dirty="0">
                <a:latin typeface="Didot"/>
                <a:cs typeface="Didot"/>
              </a:rPr>
              <a:t>famous Democratic </a:t>
            </a:r>
            <a:endParaRPr lang="en-US" dirty="0" smtClean="0">
              <a:latin typeface="Didot"/>
              <a:cs typeface="Didot"/>
            </a:endParaRPr>
          </a:p>
          <a:p>
            <a:pPr marL="0" lvl="0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  convention </a:t>
            </a:r>
            <a:r>
              <a:rPr lang="en-US" dirty="0">
                <a:latin typeface="Didot"/>
                <a:cs typeface="Didot"/>
              </a:rPr>
              <a:t>speech ever. </a:t>
            </a:r>
            <a:endParaRPr lang="en-US" dirty="0"/>
          </a:p>
          <a:p>
            <a:r>
              <a:rPr lang="en-US" dirty="0" smtClean="0">
                <a:latin typeface="Didot"/>
                <a:cs typeface="Didot"/>
              </a:rPr>
              <a:t>“If </a:t>
            </a:r>
            <a:r>
              <a:rPr lang="en-US" dirty="0">
                <a:latin typeface="Didot"/>
                <a:cs typeface="Didot"/>
              </a:rPr>
              <a:t>they dare to come out in the </a:t>
            </a:r>
            <a:endParaRPr lang="en-US" dirty="0" smtClean="0">
              <a:latin typeface="Didot"/>
              <a:cs typeface="Didot"/>
            </a:endParaRPr>
          </a:p>
          <a:p>
            <a:pPr marL="0" indent="0">
              <a:buNone/>
            </a:pPr>
            <a:r>
              <a:rPr lang="en-US" dirty="0" smtClean="0">
                <a:latin typeface="Didot"/>
                <a:cs typeface="Didot"/>
              </a:rPr>
              <a:t>    open </a:t>
            </a:r>
            <a:r>
              <a:rPr lang="en-US" dirty="0">
                <a:latin typeface="Didot"/>
                <a:cs typeface="Didot"/>
              </a:rPr>
              <a:t>field and defend the gold </a:t>
            </a:r>
            <a:endParaRPr lang="en-US" dirty="0" smtClean="0">
              <a:latin typeface="Didot"/>
              <a:cs typeface="Didot"/>
            </a:endParaRPr>
          </a:p>
          <a:p>
            <a:pPr marL="0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 standard </a:t>
            </a:r>
            <a:r>
              <a:rPr lang="en-US" dirty="0">
                <a:latin typeface="Didot"/>
                <a:cs typeface="Didot"/>
              </a:rPr>
              <a:t>as a good thing, we shall </a:t>
            </a:r>
            <a:endParaRPr lang="en-US" dirty="0" smtClean="0">
              <a:latin typeface="Didot"/>
              <a:cs typeface="Didot"/>
            </a:endParaRPr>
          </a:p>
          <a:p>
            <a:pPr marL="0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 fight </a:t>
            </a:r>
            <a:r>
              <a:rPr lang="en-US" dirty="0">
                <a:latin typeface="Didot"/>
                <a:cs typeface="Didot"/>
              </a:rPr>
              <a:t>them to the uttermost, having </a:t>
            </a:r>
            <a:endParaRPr lang="en-US" dirty="0" smtClean="0">
              <a:latin typeface="Didot"/>
              <a:cs typeface="Didot"/>
            </a:endParaRPr>
          </a:p>
          <a:p>
            <a:pPr marL="0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 behind </a:t>
            </a:r>
            <a:r>
              <a:rPr lang="en-US" dirty="0">
                <a:latin typeface="Didot"/>
                <a:cs typeface="Didot"/>
              </a:rPr>
              <a:t>us the producing masses of the </a:t>
            </a:r>
            <a:endParaRPr lang="en-US" dirty="0" smtClean="0">
              <a:latin typeface="Didot"/>
              <a:cs typeface="Didot"/>
            </a:endParaRPr>
          </a:p>
          <a:p>
            <a:pPr marL="0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 nation </a:t>
            </a:r>
            <a:r>
              <a:rPr lang="en-US" dirty="0">
                <a:latin typeface="Didot"/>
                <a:cs typeface="Didot"/>
              </a:rPr>
              <a:t>and the world. Having behind </a:t>
            </a:r>
            <a:endParaRPr lang="en-US" dirty="0" smtClean="0">
              <a:latin typeface="Didot"/>
              <a:cs typeface="Didot"/>
            </a:endParaRPr>
          </a:p>
          <a:p>
            <a:pPr marL="287338" indent="-287338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 us </a:t>
            </a:r>
            <a:r>
              <a:rPr lang="en-US" dirty="0">
                <a:latin typeface="Didot"/>
                <a:cs typeface="Didot"/>
              </a:rPr>
              <a:t>the </a:t>
            </a:r>
            <a:r>
              <a:rPr lang="en-US" dirty="0" smtClean="0">
                <a:latin typeface="Didot"/>
                <a:cs typeface="Didot"/>
              </a:rPr>
              <a:t>commercial interests </a:t>
            </a:r>
            <a:r>
              <a:rPr lang="en-US" dirty="0">
                <a:latin typeface="Didot"/>
                <a:cs typeface="Didot"/>
              </a:rPr>
              <a:t>and the laboring interests and all the toiling masses, </a:t>
            </a:r>
            <a:r>
              <a:rPr lang="en-US" dirty="0" smtClean="0">
                <a:latin typeface="Didot"/>
                <a:cs typeface="Didot"/>
              </a:rPr>
              <a:t>we    shall </a:t>
            </a:r>
            <a:r>
              <a:rPr lang="en-US" dirty="0">
                <a:latin typeface="Didot"/>
                <a:cs typeface="Didot"/>
              </a:rPr>
              <a:t>answer their demands for a gold standard by saying to them, you shall not press down upon the brow of labor this crown of thorns. You shall not crucify mankind upon a cross of gold</a:t>
            </a:r>
            <a:r>
              <a:rPr lang="en-US" dirty="0" smtClean="0">
                <a:latin typeface="Didot"/>
                <a:cs typeface="Didot"/>
              </a:rPr>
              <a:t>.”</a:t>
            </a:r>
          </a:p>
          <a:p>
            <a:r>
              <a:rPr lang="en-US" dirty="0" smtClean="0">
                <a:latin typeface="Didot"/>
                <a:cs typeface="Didot"/>
              </a:rPr>
              <a:t>Audio </a:t>
            </a:r>
            <a:r>
              <a:rPr lang="en-US" dirty="0">
                <a:latin typeface="Didot"/>
                <a:cs typeface="Didot"/>
              </a:rPr>
              <a:t>Rerecording: http://</a:t>
            </a:r>
            <a:r>
              <a:rPr lang="en-US" dirty="0" err="1">
                <a:latin typeface="Didot"/>
                <a:cs typeface="Didot"/>
              </a:rPr>
              <a:t>historymatters.gmu.edu</a:t>
            </a:r>
            <a:r>
              <a:rPr lang="en-US" dirty="0">
                <a:latin typeface="Didot"/>
                <a:cs typeface="Didot"/>
              </a:rPr>
              <a:t>/d/5354/</a:t>
            </a:r>
          </a:p>
          <a:p>
            <a:endParaRPr lang="en-US" dirty="0"/>
          </a:p>
        </p:txBody>
      </p:sp>
      <p:pic>
        <p:nvPicPr>
          <p:cNvPr id="6" name="Picture 3" descr="WilliamJenningsBryan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0"/>
          <a:stretch>
            <a:fillRect/>
          </a:stretch>
        </p:blipFill>
        <p:spPr bwMode="auto">
          <a:xfrm>
            <a:off x="5181600" y="1371600"/>
            <a:ext cx="3811036" cy="2968625"/>
          </a:xfrm>
          <a:prstGeom prst="rect">
            <a:avLst/>
          </a:prstGeom>
          <a:noFill/>
          <a:ln w="9525">
            <a:solidFill>
              <a:srgbClr val="78787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Cross of Gold Speech 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229600" cy="4525963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What is the </a:t>
            </a:r>
          </a:p>
          <a:p>
            <a:pPr marL="0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significance of this </a:t>
            </a:r>
          </a:p>
          <a:p>
            <a:pPr marL="0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speech?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4" name="Picture 2" descr="http://upload.wikimedia.org/wikipedia/en/thumb/1/1d/Cross_cartoon.jpg/200px-Cross_cartoon.jpg">
            <a:hlinkClick r:id="rId2" tooltip="A Republican satire on Bryan's &quot;Cross of Gold&quot; speech.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1246" y="1295399"/>
            <a:ext cx="4422754" cy="55505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084432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Populists Put Up Bryan Too!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5029200" cy="5486400"/>
          </a:xfrm>
        </p:spPr>
        <p:txBody>
          <a:bodyPr>
            <a:normAutofit lnSpcReduction="10000"/>
          </a:bodyPr>
          <a:lstStyle/>
          <a:p>
            <a:pPr lvl="0"/>
            <a:r>
              <a:rPr lang="en-US" dirty="0">
                <a:latin typeface="Didot"/>
                <a:cs typeface="Didot"/>
              </a:rPr>
              <a:t>The populists are so impressed with Bryan and the fact that he is endorsing silver, that they also nominate Bryan for president.  </a:t>
            </a:r>
          </a:p>
          <a:p>
            <a:pPr lvl="0"/>
            <a:r>
              <a:rPr lang="en-US" dirty="0">
                <a:latin typeface="Didot"/>
                <a:cs typeface="Didot"/>
              </a:rPr>
              <a:t>The populists saw Bryan and his belief that money should be backed by silver as their ticket out of debt. 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1905000"/>
            <a:ext cx="3683000" cy="2909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5470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Guiding Questions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latin typeface="Didot"/>
                <a:cs typeface="Didot"/>
              </a:rPr>
              <a:t>What was the Populist Movement?</a:t>
            </a:r>
          </a:p>
          <a:p>
            <a:r>
              <a:rPr lang="en-US" dirty="0" smtClean="0">
                <a:latin typeface="Didot"/>
                <a:cs typeface="Didot"/>
              </a:rPr>
              <a:t>Who did it appeal to and why?</a:t>
            </a:r>
          </a:p>
          <a:p>
            <a:r>
              <a:rPr lang="en-US" dirty="0" smtClean="0">
                <a:latin typeface="Didot"/>
                <a:cs typeface="Didot"/>
              </a:rPr>
              <a:t>How was it a response to the Gilded Age?</a:t>
            </a:r>
          </a:p>
          <a:p>
            <a:r>
              <a:rPr lang="en-US" dirty="0" smtClean="0">
                <a:latin typeface="Didot"/>
                <a:cs typeface="Didot"/>
              </a:rPr>
              <a:t>Why wasn’t it successful?</a:t>
            </a:r>
          </a:p>
          <a:p>
            <a:r>
              <a:rPr lang="en-US" dirty="0" smtClean="0">
                <a:latin typeface="Didot"/>
                <a:cs typeface="Didot"/>
              </a:rPr>
              <a:t>What was its legacy on </a:t>
            </a:r>
          </a:p>
          <a:p>
            <a:pPr marL="0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 shifting size and scope </a:t>
            </a:r>
          </a:p>
          <a:p>
            <a:pPr marL="0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 of the national </a:t>
            </a:r>
          </a:p>
          <a:p>
            <a:pPr marL="0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 government?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5988" y="4038600"/>
            <a:ext cx="3641725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Election of 1896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 descr="Election 1896 Result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19200"/>
            <a:ext cx="8693150" cy="563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ol_cartoon-Gold Triumphs over Silver - Puck - 1900"/>
          <p:cNvPicPr>
            <a:picLocks noChangeAspect="1" noChangeArrowheads="1"/>
          </p:cNvPicPr>
          <p:nvPr/>
        </p:nvPicPr>
        <p:blipFill>
          <a:blip r:embed="rId3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447800"/>
            <a:ext cx="4270375" cy="4724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Election of 1896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Why did Bryan lose?</a:t>
            </a:r>
          </a:p>
          <a:p>
            <a:r>
              <a:rPr lang="en-US" dirty="0" smtClean="0">
                <a:latin typeface="Didot"/>
                <a:cs typeface="Didot"/>
              </a:rPr>
              <a:t>Some argue that the election of 1896 is the most significant election since Lincoln’s in 1864.  What is the significance of this election?</a:t>
            </a:r>
            <a:endParaRPr lang="en-US" dirty="0">
              <a:latin typeface="Didot"/>
              <a:cs typeface="Didot"/>
            </a:endParaRPr>
          </a:p>
        </p:txBody>
      </p:sp>
    </p:spTree>
    <p:extLst>
      <p:ext uri="{BB962C8B-B14F-4D97-AF65-F5344CB8AC3E}">
        <p14:creationId xmlns:p14="http://schemas.microsoft.com/office/powerpoint/2010/main" val="28177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Election of 1896: Significance</a:t>
            </a:r>
            <a:endParaRPr lang="en-US" dirty="0">
              <a:latin typeface="Didot"/>
              <a:cs typeface="Didot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413644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028110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Significance of Populism?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r>
              <a:rPr lang="en-US" dirty="0">
                <a:latin typeface="Didot"/>
                <a:cs typeface="Didot"/>
              </a:rPr>
              <a:t>Why wasn’t it successful?</a:t>
            </a:r>
          </a:p>
          <a:p>
            <a:r>
              <a:rPr lang="en-US" dirty="0">
                <a:latin typeface="Didot"/>
                <a:cs typeface="Didot"/>
              </a:rPr>
              <a:t>What was its legacy on </a:t>
            </a:r>
            <a:r>
              <a:rPr lang="en-US" dirty="0" smtClean="0">
                <a:latin typeface="Didot"/>
                <a:cs typeface="Didot"/>
              </a:rPr>
              <a:t>shifting </a:t>
            </a:r>
            <a:r>
              <a:rPr lang="en-US" dirty="0">
                <a:latin typeface="Didot"/>
                <a:cs typeface="Didot"/>
              </a:rPr>
              <a:t>size and scope </a:t>
            </a:r>
            <a:r>
              <a:rPr lang="en-US" dirty="0" smtClean="0">
                <a:latin typeface="Didot"/>
                <a:cs typeface="Didot"/>
              </a:rPr>
              <a:t>of </a:t>
            </a:r>
            <a:r>
              <a:rPr lang="en-US" dirty="0">
                <a:latin typeface="Didot"/>
                <a:cs typeface="Didot"/>
              </a:rPr>
              <a:t>the national </a:t>
            </a:r>
            <a:r>
              <a:rPr lang="en-US" dirty="0" smtClean="0">
                <a:latin typeface="Didot"/>
                <a:cs typeface="Didot"/>
              </a:rPr>
              <a:t>government</a:t>
            </a:r>
            <a:r>
              <a:rPr lang="en-US" dirty="0">
                <a:latin typeface="Didot"/>
                <a:cs typeface="Didot"/>
              </a:rPr>
              <a:t>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3200400"/>
            <a:ext cx="45974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9398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Didot"/>
                <a:cs typeface="Didot"/>
              </a:rPr>
              <a:t>What Do Agrarianism, Populism, and Bimetallism Have to Do with </a:t>
            </a:r>
            <a:r>
              <a:rPr lang="en-US" i="1" dirty="0" smtClean="0">
                <a:latin typeface="Didot"/>
                <a:cs typeface="Didot"/>
              </a:rPr>
              <a:t>The Wizard of Oz</a:t>
            </a:r>
            <a:r>
              <a:rPr lang="en-US" dirty="0" smtClean="0">
                <a:latin typeface="Didot"/>
                <a:cs typeface="Didot"/>
              </a:rPr>
              <a:t>?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rcRect t="13360" b="13360"/>
          <a:stretch>
            <a:fillRect/>
          </a:stretch>
        </p:blipFill>
        <p:spPr>
          <a:xfrm>
            <a:off x="457200" y="1905000"/>
            <a:ext cx="8229600" cy="4525963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Yellow Brick Road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Represents the gold standard: a road that looks hopeful, but leads nowhere</a:t>
            </a:r>
          </a:p>
          <a:p>
            <a:r>
              <a:rPr lang="en-US" dirty="0" smtClean="0">
                <a:latin typeface="Didot"/>
                <a:cs typeface="Didot"/>
              </a:rPr>
              <a:t>Oz represents “oz” or the abbreviation for ounce, the standard measure for gold.  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39938" name="Picture 2" descr="http://www.mediabistro.com/fishbowlny/original/Yellow_Brick_Roa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600200"/>
            <a:ext cx="3328659" cy="4846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Scarecrow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latin typeface="Didot"/>
                <a:cs typeface="Didot"/>
              </a:rPr>
              <a:t>Represents the struggling farmer at the turn of the century.</a:t>
            </a:r>
          </a:p>
          <a:p>
            <a:r>
              <a:rPr lang="en-US" dirty="0" smtClean="0">
                <a:latin typeface="Didot"/>
                <a:cs typeface="Didot"/>
              </a:rPr>
              <a:t>In Baum’s version, the Scarecrow rules Emerald City after Oz is dethroned.</a:t>
            </a:r>
          </a:p>
          <a:p>
            <a:r>
              <a:rPr lang="en-US" dirty="0" smtClean="0">
                <a:latin typeface="Didot"/>
                <a:cs typeface="Didot"/>
              </a:rPr>
              <a:t>Baum is predicting that farmers would gain political power</a:t>
            </a:r>
          </a:p>
        </p:txBody>
      </p:sp>
      <p:pic>
        <p:nvPicPr>
          <p:cNvPr id="60418" name="Picture 2" descr="http://winecamp.squarespace.com/storage/scarecro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295400"/>
            <a:ext cx="4169664" cy="5212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Tin Man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13392" r="13392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1600200"/>
            <a:ext cx="35052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Didot"/>
                <a:cs typeface="Didot"/>
              </a:rPr>
              <a:t>Represents the urban industrial worker who was enslaved to heartless industries.</a:t>
            </a:r>
          </a:p>
          <a:p>
            <a:r>
              <a:rPr lang="en-US" dirty="0" smtClean="0">
                <a:latin typeface="Didot"/>
                <a:cs typeface="Didot"/>
              </a:rPr>
              <a:t>In the book, the Tin Man rules the west.  Baum is predicting that industry would move west, shutting out farmers.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Cowardly Lion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800600"/>
          </a:xfrm>
        </p:spPr>
        <p:txBody>
          <a:bodyPr>
            <a:noAutofit/>
          </a:bodyPr>
          <a:lstStyle/>
          <a:p>
            <a:r>
              <a:rPr lang="en-US" sz="2200" dirty="0" smtClean="0">
                <a:latin typeface="Didot"/>
                <a:cs typeface="Didot"/>
              </a:rPr>
              <a:t>Represented William Jennings Bryan</a:t>
            </a:r>
          </a:p>
          <a:p>
            <a:r>
              <a:rPr lang="en-US" sz="2200" dirty="0" smtClean="0">
                <a:latin typeface="Didot"/>
                <a:cs typeface="Didot"/>
              </a:rPr>
              <a:t>Described as having a loud roar but little else (recall Bryan lost to McKinley despite his powerful Cross of Gold Speech)</a:t>
            </a:r>
          </a:p>
          <a:p>
            <a:r>
              <a:rPr lang="en-US" sz="2200" dirty="0" smtClean="0">
                <a:latin typeface="Didot"/>
                <a:cs typeface="Didot"/>
              </a:rPr>
              <a:t>In having the Lion protect smaller beasts in a “small old forest,” Baum predicted that Bryan would return to Congress</a:t>
            </a:r>
            <a:endParaRPr lang="en-US" sz="2200" dirty="0">
              <a:latin typeface="Didot"/>
              <a:cs typeface="Didot"/>
            </a:endParaRPr>
          </a:p>
        </p:txBody>
      </p:sp>
      <p:pic>
        <p:nvPicPr>
          <p:cNvPr id="64518" name="Picture 6" descr="http://adorkablegrrl.files.wordpress.com/2007/10/the-cowardly-li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524000"/>
            <a:ext cx="4038600" cy="44195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The Wizard of Oz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Represents President McKinley</a:t>
            </a:r>
          </a:p>
          <a:p>
            <a:r>
              <a:rPr lang="en-US" dirty="0" smtClean="0">
                <a:latin typeface="Didot"/>
                <a:cs typeface="Didot"/>
              </a:rPr>
              <a:t>Baum viewed McKinley as not being as powerful or wise as the façade he put forth.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66562" name="Picture 2" descr="http://www.virginmedia.com/microsites/movies/slideshow/top-ten-movie-wizards/img_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371600"/>
            <a:ext cx="4396153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i="1" dirty="0" smtClean="0">
                <a:latin typeface="Didot"/>
                <a:cs typeface="Didot"/>
              </a:rPr>
              <a:t>Story of Populism begins with Story of Agriculture after the Civil War….</a:t>
            </a:r>
            <a:endParaRPr lang="en-US" i="1" dirty="0">
              <a:latin typeface="Didot"/>
              <a:cs typeface="Didot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3419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The Silver Slippers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1000" cy="4525963"/>
          </a:xfrm>
        </p:spPr>
        <p:txBody>
          <a:bodyPr>
            <a:noAutofit/>
          </a:bodyPr>
          <a:lstStyle/>
          <a:p>
            <a:r>
              <a:rPr lang="en-US" sz="2000" dirty="0" smtClean="0">
                <a:latin typeface="Didot"/>
                <a:cs typeface="Didot"/>
              </a:rPr>
              <a:t>In the book Dorothy’s slippers are silver</a:t>
            </a:r>
          </a:p>
          <a:p>
            <a:r>
              <a:rPr lang="en-US" sz="2000" dirty="0" smtClean="0">
                <a:latin typeface="Didot"/>
                <a:cs typeface="Didot"/>
              </a:rPr>
              <a:t>When Dorothy walks on the Yellow Brick road it represents gold and silver coming together to increase America’s money supply (bimetallism)</a:t>
            </a:r>
          </a:p>
          <a:p>
            <a:r>
              <a:rPr lang="en-US" sz="2000" dirty="0" smtClean="0">
                <a:latin typeface="Didot"/>
                <a:cs typeface="Didot"/>
              </a:rPr>
              <a:t>In the book, her silver slippers are lost, representing the sliver issue losing</a:t>
            </a:r>
          </a:p>
          <a:p>
            <a:r>
              <a:rPr lang="en-US" sz="2000" dirty="0" smtClean="0">
                <a:latin typeface="Didot"/>
                <a:cs typeface="Didot"/>
              </a:rPr>
              <a:t>FYI: In the movie Dorothy’s slippers are ruby to showcase Technicolor</a:t>
            </a:r>
          </a:p>
        </p:txBody>
      </p:sp>
      <p:pic>
        <p:nvPicPr>
          <p:cNvPr id="68614" name="Picture 6" descr="http://www.costumesofnashua.com/CNWebSite105/Active905/Pages/Boots/PicBoot/BootsPLDor1Sv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1" y="1676400"/>
            <a:ext cx="3962400" cy="426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The Munchkins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The “little people” in America whose power had been taken away by big business and industry</a:t>
            </a:r>
          </a:p>
          <a:p>
            <a:r>
              <a:rPr lang="en-US" dirty="0" smtClean="0">
                <a:latin typeface="Didot"/>
                <a:cs typeface="Didot"/>
              </a:rPr>
              <a:t>Baum saw these people as “slaves” to the eastern banking and industrial interests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70658" name="Picture 2" descr="http://www.achildgrowsinbrooklyn.com/a_child_grows_in_brooklyn/images/2008/07/15/munchkins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1" y="1371600"/>
            <a:ext cx="4244391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The Wicked Witch of the West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67400" y="1600200"/>
            <a:ext cx="2819400" cy="4525963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Symbolizes large industrial corporations that Baum thought oppressed “the little guy”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72706" name="Picture 2" descr="http://walterwoods.files.wordpress.com/2008/08/witc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524000"/>
            <a:ext cx="5238750" cy="3848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Dorothy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600200"/>
            <a:ext cx="2743200" cy="4525963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Is thought to represent Americans, who Baum viewed as good-natured but naive</a:t>
            </a:r>
          </a:p>
          <a:p>
            <a:endParaRPr lang="en-US" dirty="0"/>
          </a:p>
        </p:txBody>
      </p:sp>
      <p:pic>
        <p:nvPicPr>
          <p:cNvPr id="74754" name="Picture 2" descr="http://www.openmyeyeslord.net/ALookBackInHistory_files/Wizard_of_Oz_Doroth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371600"/>
            <a:ext cx="5410200" cy="4124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Toto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Represents the Prohibitionist Party who were pro-Populist</a:t>
            </a:r>
          </a:p>
          <a:p>
            <a:r>
              <a:rPr lang="en-US" dirty="0" smtClean="0">
                <a:latin typeface="Didot"/>
                <a:cs typeface="Didot"/>
              </a:rPr>
              <a:t>Toto is a play on the term “</a:t>
            </a:r>
            <a:r>
              <a:rPr lang="en-US" dirty="0" err="1" smtClean="0">
                <a:latin typeface="Didot"/>
                <a:cs typeface="Didot"/>
              </a:rPr>
              <a:t>teetotaller</a:t>
            </a:r>
            <a:r>
              <a:rPr lang="en-US" dirty="0" smtClean="0">
                <a:latin typeface="Didot"/>
                <a:cs typeface="Didot"/>
              </a:rPr>
              <a:t>”—people who did not drink alcohol 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76804" name="Picture 4" descr="http://www.virginmedia.com/microsites/movies/slideshow/animal-movie-stars/img_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676400"/>
            <a:ext cx="4105275" cy="411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Emerald City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371600"/>
            <a:ext cx="4038600" cy="4525963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Thought to represent Washington, D.C. and the color of the dollar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78850" name="Picture 2" descr="TheEmeraldCity.jpg The Emerald City picture by ArielGraphic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143000"/>
            <a:ext cx="4457700" cy="545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94382"/>
            <a:ext cx="4038600" cy="10772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Didot"/>
                <a:cs typeface="Didot"/>
              </a:rPr>
              <a:t>Problems Facing Farmers 1865-1900</a:t>
            </a:r>
            <a:endParaRPr lang="en-US" sz="3200" b="1" dirty="0">
              <a:latin typeface="Didot"/>
              <a:cs typeface="Didot"/>
            </a:endParaRPr>
          </a:p>
        </p:txBody>
      </p:sp>
      <p:pic>
        <p:nvPicPr>
          <p:cNvPr id="44034" name="Picture 2" descr="http://staffwww.fullcoll.edu/tmorris/elements_of_ecology/images/drought_cor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2200" y="0"/>
            <a:ext cx="2635785" cy="2743200"/>
          </a:xfrm>
          <a:prstGeom prst="rect">
            <a:avLst/>
          </a:prstGeom>
          <a:noFill/>
        </p:spPr>
      </p:pic>
      <p:pic>
        <p:nvPicPr>
          <p:cNvPr id="44036" name="Picture 4" descr="http://z.about.com/d/history1900s/1/0/b/gd19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6200" y="3108960"/>
            <a:ext cx="3702177" cy="3749040"/>
          </a:xfrm>
          <a:prstGeom prst="rect">
            <a:avLst/>
          </a:prstGeom>
          <a:noFill/>
        </p:spPr>
      </p:pic>
      <p:pic>
        <p:nvPicPr>
          <p:cNvPr id="44038" name="Picture 6" descr="http://projects.vassar.edu/1896/tariff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000" y="2286000"/>
            <a:ext cx="3092821" cy="420624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219200" y="1828800"/>
            <a:ext cx="2590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Didot"/>
                <a:cs typeface="Didot"/>
              </a:rPr>
              <a:t>High</a:t>
            </a:r>
            <a:r>
              <a:rPr lang="en-US" b="1" dirty="0" smtClean="0">
                <a:latin typeface="Didot"/>
                <a:cs typeface="Didot"/>
              </a:rPr>
              <a:t> </a:t>
            </a:r>
            <a:r>
              <a:rPr lang="en-US" sz="2200" b="1" dirty="0" smtClean="0">
                <a:latin typeface="Didot"/>
                <a:cs typeface="Didot"/>
              </a:rPr>
              <a:t>Tariff</a:t>
            </a:r>
            <a:endParaRPr lang="en-US" sz="2200" b="1" dirty="0">
              <a:latin typeface="Didot"/>
              <a:cs typeface="Dido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76800" y="304800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Didot"/>
                <a:cs typeface="Didot"/>
              </a:rPr>
              <a:t>Drought</a:t>
            </a:r>
            <a:endParaRPr lang="en-US" sz="2000" b="1" dirty="0">
              <a:latin typeface="Didot"/>
              <a:cs typeface="Dido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67600" y="4038600"/>
            <a:ext cx="167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Didot"/>
                <a:cs typeface="Didot"/>
              </a:rPr>
              <a:t>Debt</a:t>
            </a:r>
            <a:r>
              <a:rPr lang="en-US" sz="2000" dirty="0" smtClean="0">
                <a:latin typeface="Didot"/>
                <a:cs typeface="Didot"/>
              </a:rPr>
              <a:t> </a:t>
            </a:r>
            <a:r>
              <a:rPr lang="en-US" sz="2000" b="1" dirty="0" smtClean="0">
                <a:latin typeface="Didot"/>
                <a:cs typeface="Didot"/>
              </a:rPr>
              <a:t>and</a:t>
            </a:r>
            <a:r>
              <a:rPr lang="en-US" sz="2000" dirty="0" smtClean="0">
                <a:latin typeface="Didot"/>
                <a:cs typeface="Didot"/>
              </a:rPr>
              <a:t> </a:t>
            </a:r>
            <a:r>
              <a:rPr lang="en-US" sz="2000" b="1" dirty="0" smtClean="0">
                <a:latin typeface="Didot"/>
                <a:cs typeface="Didot"/>
              </a:rPr>
              <a:t>Foreclosure</a:t>
            </a:r>
            <a:endParaRPr lang="en-US" sz="2000" b="1" dirty="0">
              <a:latin typeface="Didot"/>
              <a:cs typeface="Dido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Didot"/>
                <a:cs typeface="Didot"/>
              </a:rPr>
              <a:t>What are Farmer’s Complaints?  What is Their World-View?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POl_cartoon-Here Lies Prosperity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 l="1047" t="4248" r="2618"/>
          <a:stretch>
            <a:fillRect/>
          </a:stretch>
        </p:blipFill>
        <p:spPr bwMode="auto">
          <a:xfrm>
            <a:off x="1219200" y="1683658"/>
            <a:ext cx="7059489" cy="5188856"/>
          </a:xfrm>
          <a:prstGeom prst="rect">
            <a:avLst/>
          </a:prstGeom>
          <a:noFill/>
          <a:ln w="9525">
            <a:solidFill>
              <a:srgbClr val="787878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165154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Farmers Begin to Organize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4800" y="1066800"/>
            <a:ext cx="3962400" cy="5791200"/>
          </a:xfrm>
        </p:spPr>
        <p:txBody>
          <a:bodyPr>
            <a:noAutofit/>
          </a:bodyPr>
          <a:lstStyle/>
          <a:p>
            <a:r>
              <a:rPr lang="en-US" sz="2100" dirty="0" smtClean="0">
                <a:latin typeface="Didot"/>
                <a:cs typeface="Didot"/>
              </a:rPr>
              <a:t>Many farmers, subscribe to the agrarian myth</a:t>
            </a:r>
          </a:p>
          <a:p>
            <a:r>
              <a:rPr lang="en-US" sz="2100" dirty="0" smtClean="0">
                <a:latin typeface="Didot"/>
                <a:cs typeface="Didot"/>
              </a:rPr>
              <a:t>Try to form organizations with the goal of bringing back this lifestyle to America</a:t>
            </a:r>
          </a:p>
          <a:p>
            <a:r>
              <a:rPr lang="en-US" sz="2100" dirty="0" smtClean="0">
                <a:latin typeface="Didot"/>
                <a:cs typeface="Didot"/>
              </a:rPr>
              <a:t>See businesses “organized” in the form of trusts, workers organized in the form of unions, and decide that they too will organize.</a:t>
            </a:r>
          </a:p>
          <a:p>
            <a:r>
              <a:rPr lang="en-US" sz="2100" dirty="0" smtClean="0">
                <a:latin typeface="Didot"/>
                <a:cs typeface="Didot"/>
              </a:rPr>
              <a:t>Important to note: Farmers view themselves as indispensible, “we feed you all,” yet by the 1880s are only 3% of the working population</a:t>
            </a:r>
            <a:r>
              <a:rPr lang="en-US" sz="2100" dirty="0" smtClean="0"/>
              <a:t>.</a:t>
            </a:r>
            <a:endParaRPr lang="en-US" sz="2100" dirty="0"/>
          </a:p>
        </p:txBody>
      </p:sp>
      <p:pic>
        <p:nvPicPr>
          <p:cNvPr id="4" name="Picture 17" descr="Grange%20Post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557228" y="990600"/>
            <a:ext cx="2623058" cy="3048000"/>
          </a:xfrm>
          <a:prstGeom prst="rect">
            <a:avLst/>
          </a:prstGeom>
          <a:noFill/>
          <a:ln/>
        </p:spPr>
      </p:pic>
      <p:pic>
        <p:nvPicPr>
          <p:cNvPr id="7" name="Picture 1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030662"/>
            <a:ext cx="3687652" cy="28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Farmers Alliance Movement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876800" cy="4953000"/>
          </a:xfrm>
        </p:spPr>
        <p:txBody>
          <a:bodyPr>
            <a:normAutofit fontScale="77500" lnSpcReduction="20000"/>
          </a:bodyPr>
          <a:lstStyle/>
          <a:p>
            <a:r>
              <a:rPr lang="en-US" dirty="0">
                <a:latin typeface="Didot"/>
                <a:cs typeface="Didot"/>
              </a:rPr>
              <a:t>Throughout the United States farmers were organizing together into small farmers’ clubs </a:t>
            </a:r>
            <a:r>
              <a:rPr lang="en-US" dirty="0" smtClean="0">
                <a:latin typeface="Didot"/>
                <a:cs typeface="Didot"/>
              </a:rPr>
              <a:t>These </a:t>
            </a:r>
            <a:r>
              <a:rPr lang="en-US" dirty="0">
                <a:latin typeface="Didot"/>
                <a:cs typeface="Didot"/>
              </a:rPr>
              <a:t>groups were called alliances and they usually were based on region and race.  </a:t>
            </a:r>
            <a:endParaRPr lang="en-US" dirty="0" smtClean="0">
              <a:latin typeface="Didot"/>
              <a:cs typeface="Didot"/>
            </a:endParaRPr>
          </a:p>
          <a:p>
            <a:pPr lvl="1"/>
            <a:r>
              <a:rPr lang="en-US" dirty="0">
                <a:latin typeface="Didot"/>
                <a:cs typeface="Didot"/>
              </a:rPr>
              <a:t>Y</a:t>
            </a:r>
            <a:r>
              <a:rPr lang="en-US" dirty="0" smtClean="0">
                <a:latin typeface="Didot"/>
                <a:cs typeface="Didot"/>
              </a:rPr>
              <a:t>ou </a:t>
            </a:r>
            <a:r>
              <a:rPr lang="en-US" dirty="0">
                <a:latin typeface="Didot"/>
                <a:cs typeface="Didot"/>
              </a:rPr>
              <a:t>might have the Northwest Farmers’ Alliance or the Colored Farmers National Alliance. </a:t>
            </a:r>
          </a:p>
          <a:p>
            <a:r>
              <a:rPr lang="en-US" dirty="0" smtClean="0">
                <a:latin typeface="Didot"/>
                <a:cs typeface="Didot"/>
              </a:rPr>
              <a:t>In </a:t>
            </a:r>
            <a:r>
              <a:rPr lang="en-US" dirty="0">
                <a:latin typeface="Didot"/>
                <a:cs typeface="Didot"/>
              </a:rPr>
              <a:t>1890, farmers’ alliance members helped get 5 US senators, 6 governors, and 46 congressmen elected.  </a:t>
            </a:r>
          </a:p>
          <a:p>
            <a:endParaRPr lang="en-US" dirty="0"/>
          </a:p>
        </p:txBody>
      </p:sp>
      <p:pic>
        <p:nvPicPr>
          <p:cNvPr id="50178" name="Picture 2" descr="http://www.irwinator.com/126/w284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6721" y="2286000"/>
            <a:ext cx="3796393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Populist Party 1892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dirty="0">
                <a:latin typeface="Didot"/>
                <a:cs typeface="Didot"/>
              </a:rPr>
              <a:t>Encouraged by this electoral success, farmers again set their sights on a national coalition.  </a:t>
            </a:r>
          </a:p>
          <a:p>
            <a:pPr lvl="0"/>
            <a:r>
              <a:rPr lang="en-US" dirty="0">
                <a:latin typeface="Didot"/>
                <a:cs typeface="Didot"/>
              </a:rPr>
              <a:t>The three major farmers’ alliance held a convention in Omaha, Nebraska in 1892 and drew up a platform for a national political party, The Populist Party (The People’s Party).</a:t>
            </a:r>
          </a:p>
          <a:p>
            <a:endParaRPr lang="en-US" dirty="0"/>
          </a:p>
        </p:txBody>
      </p:sp>
      <p:pic>
        <p:nvPicPr>
          <p:cNvPr id="52226" name="Picture 2" descr="http://www.nebraskastudies.org/0600/media/0601_03000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2057400"/>
            <a:ext cx="4372138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Didot"/>
                <a:cs typeface="Didot"/>
              </a:rPr>
              <a:t>What Did the Populists Believe?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>
                <a:latin typeface="Didot"/>
                <a:cs typeface="Didot"/>
              </a:rPr>
              <a:t>Platform: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Graduated </a:t>
            </a:r>
            <a:r>
              <a:rPr lang="en-US" dirty="0">
                <a:latin typeface="Didot"/>
                <a:cs typeface="Didot"/>
              </a:rPr>
              <a:t>i</a:t>
            </a:r>
            <a:r>
              <a:rPr lang="en-US" dirty="0" smtClean="0">
                <a:latin typeface="Didot"/>
                <a:cs typeface="Didot"/>
              </a:rPr>
              <a:t>ncome tax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Direct election of senators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8 hour work day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Nationalization of railroads, telegraphs, and telephones 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Free coinage of silver</a:t>
            </a:r>
          </a:p>
          <a:p>
            <a:r>
              <a:rPr lang="en-US" dirty="0" smtClean="0">
                <a:latin typeface="Didot"/>
                <a:cs typeface="Didot"/>
              </a:rPr>
              <a:t>Based on this platform, what did the Populist party believe?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932</TotalTime>
  <Words>1611</Words>
  <Application>Microsoft Macintosh PowerPoint</Application>
  <PresentationFormat>On-screen Show (4:3)</PresentationFormat>
  <Paragraphs>181</Paragraphs>
  <Slides>35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PowerPoint Presentation</vt:lpstr>
      <vt:lpstr>Guiding Questions</vt:lpstr>
      <vt:lpstr>Story of Populism begins with Story of Agriculture after the Civil War….</vt:lpstr>
      <vt:lpstr>PowerPoint Presentation</vt:lpstr>
      <vt:lpstr>What are Farmer’s Complaints?  What is Their World-View?</vt:lpstr>
      <vt:lpstr>Farmers Begin to Organize</vt:lpstr>
      <vt:lpstr>Farmers Alliance Movement</vt:lpstr>
      <vt:lpstr>Populist Party 1892</vt:lpstr>
      <vt:lpstr>What Did the Populists Believe?</vt:lpstr>
      <vt:lpstr>What’s Up With Silver?</vt:lpstr>
      <vt:lpstr>What’s Up With Silver?</vt:lpstr>
      <vt:lpstr>What’s Up With Silver</vt:lpstr>
      <vt:lpstr>Populist Party and the Election of 1892</vt:lpstr>
      <vt:lpstr>Populists Gain Support: Panic of 1893</vt:lpstr>
      <vt:lpstr>Election of 1896</vt:lpstr>
      <vt:lpstr>William Jennings Bryan</vt:lpstr>
      <vt:lpstr>Cross of Gold Speech</vt:lpstr>
      <vt:lpstr>Cross of Gold Speech </vt:lpstr>
      <vt:lpstr>Populists Put Up Bryan Too!</vt:lpstr>
      <vt:lpstr>Election of 1896</vt:lpstr>
      <vt:lpstr>Election of 1896</vt:lpstr>
      <vt:lpstr>Election of 1896: Significance</vt:lpstr>
      <vt:lpstr>Significance of Populism?</vt:lpstr>
      <vt:lpstr>What Do Agrarianism, Populism, and Bimetallism Have to Do with The Wizard of Oz?</vt:lpstr>
      <vt:lpstr>Yellow Brick Road</vt:lpstr>
      <vt:lpstr>Scarecrow</vt:lpstr>
      <vt:lpstr>Tin Man</vt:lpstr>
      <vt:lpstr>Cowardly Lion</vt:lpstr>
      <vt:lpstr>The Wizard of Oz</vt:lpstr>
      <vt:lpstr>The Silver Slippers</vt:lpstr>
      <vt:lpstr>The Munchkins</vt:lpstr>
      <vt:lpstr>The Wicked Witch of the West</vt:lpstr>
      <vt:lpstr>Dorothy</vt:lpstr>
      <vt:lpstr>Toto</vt:lpstr>
      <vt:lpstr>Emerald City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 </dc:creator>
  <cp:lastModifiedBy>WPS</cp:lastModifiedBy>
  <cp:revision>59</cp:revision>
  <dcterms:created xsi:type="dcterms:W3CDTF">2009-02-18T21:32:02Z</dcterms:created>
  <dcterms:modified xsi:type="dcterms:W3CDTF">2014-02-06T02:38:58Z</dcterms:modified>
</cp:coreProperties>
</file>