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8"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9" d="100"/>
          <a:sy n="59" d="100"/>
        </p:scale>
        <p:origin x="-140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notesMaster" Target="notesMasters/notes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1F9A67-B691-8F44-AD96-26C00891ECBD}" type="datetimeFigureOut">
              <a:rPr lang="en-US" smtClean="0"/>
              <a:t>2/4/14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4C32C2-7C19-8046-8C6D-8A2E21D19817}" type="slidenum">
              <a:rPr lang="en-US" smtClean="0"/>
              <a:t>‹#›</a:t>
            </a:fld>
            <a:endParaRPr lang="en-US"/>
          </a:p>
        </p:txBody>
      </p:sp>
    </p:spTree>
    <p:extLst>
      <p:ext uri="{BB962C8B-B14F-4D97-AF65-F5344CB8AC3E}">
        <p14:creationId xmlns:p14="http://schemas.microsoft.com/office/powerpoint/2010/main" val="33329609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78DE77-B6CC-B344-AC78-E0DB6305B283}" type="slidenum">
              <a:rPr lang="en-US" smtClean="0"/>
              <a:t>1</a:t>
            </a:fld>
            <a:endParaRPr lang="en-US"/>
          </a:p>
        </p:txBody>
      </p:sp>
    </p:spTree>
    <p:extLst>
      <p:ext uri="{BB962C8B-B14F-4D97-AF65-F5344CB8AC3E}">
        <p14:creationId xmlns:p14="http://schemas.microsoft.com/office/powerpoint/2010/main" val="916479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0BC5C9-2383-1941-A80E-594FA7B5954B}" type="datetimeFigureOut">
              <a:rPr lang="en-US" smtClean="0"/>
              <a:t>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485E3-EC38-6E44-A858-02754191893D}" type="slidenum">
              <a:rPr lang="en-US" smtClean="0"/>
              <a:t>‹#›</a:t>
            </a:fld>
            <a:endParaRPr lang="en-US"/>
          </a:p>
        </p:txBody>
      </p:sp>
    </p:spTree>
    <p:extLst>
      <p:ext uri="{BB962C8B-B14F-4D97-AF65-F5344CB8AC3E}">
        <p14:creationId xmlns:p14="http://schemas.microsoft.com/office/powerpoint/2010/main" val="1537069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0BC5C9-2383-1941-A80E-594FA7B5954B}" type="datetimeFigureOut">
              <a:rPr lang="en-US" smtClean="0"/>
              <a:t>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485E3-EC38-6E44-A858-02754191893D}" type="slidenum">
              <a:rPr lang="en-US" smtClean="0"/>
              <a:t>‹#›</a:t>
            </a:fld>
            <a:endParaRPr lang="en-US"/>
          </a:p>
        </p:txBody>
      </p:sp>
    </p:spTree>
    <p:extLst>
      <p:ext uri="{BB962C8B-B14F-4D97-AF65-F5344CB8AC3E}">
        <p14:creationId xmlns:p14="http://schemas.microsoft.com/office/powerpoint/2010/main" val="407661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0BC5C9-2383-1941-A80E-594FA7B5954B}" type="datetimeFigureOut">
              <a:rPr lang="en-US" smtClean="0"/>
              <a:t>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485E3-EC38-6E44-A858-02754191893D}" type="slidenum">
              <a:rPr lang="en-US" smtClean="0"/>
              <a:t>‹#›</a:t>
            </a:fld>
            <a:endParaRPr lang="en-US"/>
          </a:p>
        </p:txBody>
      </p:sp>
    </p:spTree>
    <p:extLst>
      <p:ext uri="{BB962C8B-B14F-4D97-AF65-F5344CB8AC3E}">
        <p14:creationId xmlns:p14="http://schemas.microsoft.com/office/powerpoint/2010/main" val="3008806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0BC5C9-2383-1941-A80E-594FA7B5954B}" type="datetimeFigureOut">
              <a:rPr lang="en-US" smtClean="0"/>
              <a:t>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485E3-EC38-6E44-A858-02754191893D}" type="slidenum">
              <a:rPr lang="en-US" smtClean="0"/>
              <a:t>‹#›</a:t>
            </a:fld>
            <a:endParaRPr lang="en-US"/>
          </a:p>
        </p:txBody>
      </p:sp>
    </p:spTree>
    <p:extLst>
      <p:ext uri="{BB962C8B-B14F-4D97-AF65-F5344CB8AC3E}">
        <p14:creationId xmlns:p14="http://schemas.microsoft.com/office/powerpoint/2010/main" val="1532655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0BC5C9-2383-1941-A80E-594FA7B5954B}" type="datetimeFigureOut">
              <a:rPr lang="en-US" smtClean="0"/>
              <a:t>2/4/14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A485E3-EC38-6E44-A858-02754191893D}" type="slidenum">
              <a:rPr lang="en-US" smtClean="0"/>
              <a:t>‹#›</a:t>
            </a:fld>
            <a:endParaRPr lang="en-US"/>
          </a:p>
        </p:txBody>
      </p:sp>
    </p:spTree>
    <p:extLst>
      <p:ext uri="{BB962C8B-B14F-4D97-AF65-F5344CB8AC3E}">
        <p14:creationId xmlns:p14="http://schemas.microsoft.com/office/powerpoint/2010/main" val="1469536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0BC5C9-2383-1941-A80E-594FA7B5954B}" type="datetimeFigureOut">
              <a:rPr lang="en-US" smtClean="0"/>
              <a:t>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485E3-EC38-6E44-A858-02754191893D}" type="slidenum">
              <a:rPr lang="en-US" smtClean="0"/>
              <a:t>‹#›</a:t>
            </a:fld>
            <a:endParaRPr lang="en-US"/>
          </a:p>
        </p:txBody>
      </p:sp>
    </p:spTree>
    <p:extLst>
      <p:ext uri="{BB962C8B-B14F-4D97-AF65-F5344CB8AC3E}">
        <p14:creationId xmlns:p14="http://schemas.microsoft.com/office/powerpoint/2010/main" val="224588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0BC5C9-2383-1941-A80E-594FA7B5954B}" type="datetimeFigureOut">
              <a:rPr lang="en-US" smtClean="0"/>
              <a:t>2/4/14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A485E3-EC38-6E44-A858-02754191893D}" type="slidenum">
              <a:rPr lang="en-US" smtClean="0"/>
              <a:t>‹#›</a:t>
            </a:fld>
            <a:endParaRPr lang="en-US"/>
          </a:p>
        </p:txBody>
      </p:sp>
    </p:spTree>
    <p:extLst>
      <p:ext uri="{BB962C8B-B14F-4D97-AF65-F5344CB8AC3E}">
        <p14:creationId xmlns:p14="http://schemas.microsoft.com/office/powerpoint/2010/main" val="961790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0BC5C9-2383-1941-A80E-594FA7B5954B}" type="datetimeFigureOut">
              <a:rPr lang="en-US" smtClean="0"/>
              <a:t>2/4/14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A485E3-EC38-6E44-A858-02754191893D}" type="slidenum">
              <a:rPr lang="en-US" smtClean="0"/>
              <a:t>‹#›</a:t>
            </a:fld>
            <a:endParaRPr lang="en-US"/>
          </a:p>
        </p:txBody>
      </p:sp>
    </p:spTree>
    <p:extLst>
      <p:ext uri="{BB962C8B-B14F-4D97-AF65-F5344CB8AC3E}">
        <p14:creationId xmlns:p14="http://schemas.microsoft.com/office/powerpoint/2010/main" val="2114883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0BC5C9-2383-1941-A80E-594FA7B5954B}" type="datetimeFigureOut">
              <a:rPr lang="en-US" smtClean="0"/>
              <a:t>2/4/14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A485E3-EC38-6E44-A858-02754191893D}" type="slidenum">
              <a:rPr lang="en-US" smtClean="0"/>
              <a:t>‹#›</a:t>
            </a:fld>
            <a:endParaRPr lang="en-US"/>
          </a:p>
        </p:txBody>
      </p:sp>
    </p:spTree>
    <p:extLst>
      <p:ext uri="{BB962C8B-B14F-4D97-AF65-F5344CB8AC3E}">
        <p14:creationId xmlns:p14="http://schemas.microsoft.com/office/powerpoint/2010/main" val="9546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0BC5C9-2383-1941-A80E-594FA7B5954B}" type="datetimeFigureOut">
              <a:rPr lang="en-US" smtClean="0"/>
              <a:t>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485E3-EC38-6E44-A858-02754191893D}" type="slidenum">
              <a:rPr lang="en-US" smtClean="0"/>
              <a:t>‹#›</a:t>
            </a:fld>
            <a:endParaRPr lang="en-US"/>
          </a:p>
        </p:txBody>
      </p:sp>
    </p:spTree>
    <p:extLst>
      <p:ext uri="{BB962C8B-B14F-4D97-AF65-F5344CB8AC3E}">
        <p14:creationId xmlns:p14="http://schemas.microsoft.com/office/powerpoint/2010/main" val="2052985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0BC5C9-2383-1941-A80E-594FA7B5954B}" type="datetimeFigureOut">
              <a:rPr lang="en-US" smtClean="0"/>
              <a:t>2/4/14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A485E3-EC38-6E44-A858-02754191893D}" type="slidenum">
              <a:rPr lang="en-US" smtClean="0"/>
              <a:t>‹#›</a:t>
            </a:fld>
            <a:endParaRPr lang="en-US"/>
          </a:p>
        </p:txBody>
      </p:sp>
    </p:spTree>
    <p:extLst>
      <p:ext uri="{BB962C8B-B14F-4D97-AF65-F5344CB8AC3E}">
        <p14:creationId xmlns:p14="http://schemas.microsoft.com/office/powerpoint/2010/main" val="180887924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BC5C9-2383-1941-A80E-594FA7B5954B}" type="datetimeFigureOut">
              <a:rPr lang="en-US" smtClean="0"/>
              <a:t>2/4/14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485E3-EC38-6E44-A858-02754191893D}" type="slidenum">
              <a:rPr lang="en-US" smtClean="0"/>
              <a:t>‹#›</a:t>
            </a:fld>
            <a:endParaRPr lang="en-US"/>
          </a:p>
        </p:txBody>
      </p:sp>
    </p:spTree>
    <p:extLst>
      <p:ext uri="{BB962C8B-B14F-4D97-AF65-F5344CB8AC3E}">
        <p14:creationId xmlns:p14="http://schemas.microsoft.com/office/powerpoint/2010/main" val="14453870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p:cNvPicPr>
          <p:nvPr/>
        </p:nvPicPr>
        <p:blipFill>
          <a:blip r:embed="rId3">
            <a:alphaModFix amt="36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alpha val="3600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0" name="Title 1"/>
          <p:cNvSpPr>
            <a:spLocks/>
          </p:cNvSpPr>
          <p:nvPr/>
        </p:nvSpPr>
        <p:spPr bwMode="auto">
          <a:xfrm>
            <a:off x="90488" y="0"/>
            <a:ext cx="91440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p>
            <a:pPr algn="ctr"/>
            <a:r>
              <a:rPr lang="en-US" sz="2800" i="1" dirty="0" smtClean="0">
                <a:latin typeface="Didot" charset="0"/>
                <a:cs typeface="Didot" charset="0"/>
              </a:rPr>
              <a:t>L7: Taking Stock of the Size and Scope of the U.S. Government In the Gilded Age: Formative Discussion</a:t>
            </a:r>
            <a:endParaRPr lang="en-US" sz="2800" i="1" u="sng" dirty="0">
              <a:latin typeface="Didot" charset="0"/>
              <a:cs typeface="Didot" charset="0"/>
            </a:endParaRPr>
          </a:p>
        </p:txBody>
      </p:sp>
      <p:sp>
        <p:nvSpPr>
          <p:cNvPr id="8" name="Rectangle 12"/>
          <p:cNvSpPr>
            <a:spLocks noChangeArrowheads="1"/>
          </p:cNvSpPr>
          <p:nvPr/>
        </p:nvSpPr>
        <p:spPr bwMode="auto">
          <a:xfrm>
            <a:off x="304801" y="1143000"/>
            <a:ext cx="4092991" cy="54641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txBody>
          <a:bodyPr/>
          <a:lstStyle/>
          <a:p>
            <a:pPr marL="609600" indent="-609600" algn="ctr" eaLnBrk="1" hangingPunct="1">
              <a:spcBef>
                <a:spcPct val="20000"/>
              </a:spcBef>
              <a:defRPr/>
            </a:pPr>
            <a:r>
              <a:rPr lang="en-US" sz="2200" b="1" u="sng" dirty="0">
                <a:latin typeface="Didot"/>
                <a:cs typeface="Didot"/>
              </a:rPr>
              <a:t>Agenda</a:t>
            </a:r>
          </a:p>
          <a:p>
            <a:pPr marL="609600" indent="-609600" eaLnBrk="1" hangingPunct="1">
              <a:spcBef>
                <a:spcPct val="20000"/>
              </a:spcBef>
              <a:defRPr/>
            </a:pPr>
            <a:r>
              <a:rPr lang="en-US" sz="2200" b="1" u="sng" dirty="0">
                <a:latin typeface="Didot"/>
                <a:cs typeface="Didot"/>
              </a:rPr>
              <a:t>Objective</a:t>
            </a:r>
            <a:r>
              <a:rPr lang="en-US" sz="2200" b="1" dirty="0" smtClean="0">
                <a:latin typeface="Didot"/>
                <a:cs typeface="Didot"/>
              </a:rPr>
              <a:t>:</a:t>
            </a:r>
          </a:p>
          <a:p>
            <a:pPr marL="228600" indent="-228600" eaLnBrk="1" hangingPunct="1">
              <a:spcBef>
                <a:spcPct val="20000"/>
              </a:spcBef>
              <a:buAutoNum type="arabicPeriod"/>
              <a:defRPr/>
            </a:pPr>
            <a:r>
              <a:rPr lang="en-US" sz="2200" b="1" dirty="0" smtClean="0">
                <a:latin typeface="Didot"/>
                <a:cs typeface="Didot"/>
              </a:rPr>
              <a:t>To assess and evaluate the Gilded Age in light of our unit </a:t>
            </a:r>
            <a:r>
              <a:rPr lang="en-US" sz="2200" b="1" smtClean="0">
                <a:latin typeface="Didot"/>
                <a:cs typeface="Didot"/>
              </a:rPr>
              <a:t>focus.</a:t>
            </a:r>
          </a:p>
          <a:p>
            <a:pPr eaLnBrk="1" hangingPunct="1">
              <a:spcBef>
                <a:spcPct val="20000"/>
              </a:spcBef>
              <a:defRPr/>
            </a:pPr>
            <a:endParaRPr lang="en-US" sz="2200" b="1" dirty="0" smtClean="0">
              <a:latin typeface="Didot"/>
              <a:cs typeface="Didot"/>
            </a:endParaRPr>
          </a:p>
          <a:p>
            <a:pPr>
              <a:spcBef>
                <a:spcPct val="20000"/>
              </a:spcBef>
              <a:defRPr/>
            </a:pPr>
            <a:endParaRPr lang="en-US" sz="2200" b="1" dirty="0">
              <a:latin typeface="Didot"/>
              <a:cs typeface="Didot"/>
            </a:endParaRPr>
          </a:p>
          <a:p>
            <a:pPr marL="609600" indent="-609600" eaLnBrk="1" hangingPunct="1">
              <a:spcBef>
                <a:spcPct val="20000"/>
              </a:spcBef>
              <a:defRPr/>
            </a:pPr>
            <a:r>
              <a:rPr lang="en-US" sz="2200" b="1" u="sng" dirty="0">
                <a:latin typeface="Didot"/>
                <a:cs typeface="Didot"/>
              </a:rPr>
              <a:t>Schedule</a:t>
            </a:r>
            <a:r>
              <a:rPr lang="en-US" sz="2200" b="1" dirty="0">
                <a:latin typeface="Didot"/>
                <a:cs typeface="Didot"/>
              </a:rPr>
              <a:t>: </a:t>
            </a:r>
            <a:endParaRPr lang="en-US" sz="2200" b="1" dirty="0" smtClean="0">
              <a:latin typeface="Didot"/>
              <a:cs typeface="Didot"/>
            </a:endParaRPr>
          </a:p>
          <a:p>
            <a:pPr marL="342900" indent="-342900" eaLnBrk="1" hangingPunct="1">
              <a:spcBef>
                <a:spcPct val="20000"/>
              </a:spcBef>
              <a:buAutoNum type="arabicPeriod"/>
              <a:defRPr/>
            </a:pPr>
            <a:r>
              <a:rPr lang="en-US" sz="2200" b="1" dirty="0" smtClean="0">
                <a:latin typeface="Didot"/>
                <a:cs typeface="Didot"/>
              </a:rPr>
              <a:t>Formative Discussions!</a:t>
            </a:r>
          </a:p>
          <a:p>
            <a:pPr eaLnBrk="1" hangingPunct="1">
              <a:spcBef>
                <a:spcPct val="20000"/>
              </a:spcBef>
              <a:defRPr/>
            </a:pPr>
            <a:endParaRPr lang="en-US" sz="2200" b="1" dirty="0">
              <a:latin typeface="Didot"/>
              <a:cs typeface="Didot"/>
            </a:endParaRPr>
          </a:p>
        </p:txBody>
      </p:sp>
      <p:sp>
        <p:nvSpPr>
          <p:cNvPr id="17412" name="Rectangle 12"/>
          <p:cNvSpPr txBox="1">
            <a:spLocks noChangeArrowheads="1"/>
          </p:cNvSpPr>
          <p:nvPr/>
        </p:nvSpPr>
        <p:spPr bwMode="auto">
          <a:xfrm>
            <a:off x="4707496" y="1143000"/>
            <a:ext cx="4153930" cy="54641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457200" indent="-457200">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eaLnBrk="1" hangingPunct="1">
              <a:spcBef>
                <a:spcPct val="20000"/>
              </a:spcBef>
              <a:buClr>
                <a:schemeClr val="tx1"/>
              </a:buClr>
              <a:defRPr/>
            </a:pPr>
            <a:r>
              <a:rPr lang="en-US" sz="2000" b="1" u="sng" dirty="0" smtClean="0">
                <a:latin typeface="Didot" charset="0"/>
              </a:rPr>
              <a:t>Homework</a:t>
            </a:r>
          </a:p>
          <a:p>
            <a:pPr marL="0" indent="0" eaLnBrk="1" hangingPunct="1">
              <a:spcBef>
                <a:spcPct val="20000"/>
              </a:spcBef>
              <a:buClr>
                <a:schemeClr val="tx1"/>
              </a:buClr>
              <a:defRPr/>
            </a:pPr>
            <a:r>
              <a:rPr lang="en-US" sz="2000" b="1" u="sng" dirty="0" smtClean="0">
                <a:latin typeface="Didot" charset="0"/>
              </a:rPr>
              <a:t>Unit Work:</a:t>
            </a:r>
          </a:p>
          <a:p>
            <a:pPr eaLnBrk="1" hangingPunct="1">
              <a:spcBef>
                <a:spcPct val="20000"/>
              </a:spcBef>
              <a:buClr>
                <a:schemeClr val="tx1"/>
              </a:buClr>
              <a:buAutoNum type="arabicPeriod"/>
              <a:defRPr/>
            </a:pPr>
            <a:r>
              <a:rPr lang="en-US" sz="2000" b="1" dirty="0" smtClean="0">
                <a:latin typeface="Didot" charset="0"/>
              </a:rPr>
              <a:t>Nothing for now…</a:t>
            </a:r>
          </a:p>
          <a:p>
            <a:pPr marL="0" indent="0" eaLnBrk="1" hangingPunct="1">
              <a:spcBef>
                <a:spcPct val="20000"/>
              </a:spcBef>
              <a:buClr>
                <a:schemeClr val="tx1"/>
              </a:buClr>
              <a:defRPr/>
            </a:pPr>
            <a:endParaRPr lang="en-US" sz="2000" b="1" dirty="0">
              <a:latin typeface="Didot" charset="0"/>
            </a:endParaRPr>
          </a:p>
          <a:p>
            <a:pPr marL="0" indent="0" eaLnBrk="1" hangingPunct="1">
              <a:spcBef>
                <a:spcPct val="20000"/>
              </a:spcBef>
              <a:buClr>
                <a:schemeClr val="tx1"/>
              </a:buClr>
              <a:defRPr/>
            </a:pPr>
            <a:r>
              <a:rPr lang="en-US" sz="2000" b="1" u="sng" dirty="0" smtClean="0">
                <a:latin typeface="Didot" charset="0"/>
              </a:rPr>
              <a:t>Thesis Work:</a:t>
            </a:r>
          </a:p>
          <a:p>
            <a:pPr eaLnBrk="1" hangingPunct="1">
              <a:spcBef>
                <a:spcPct val="20000"/>
              </a:spcBef>
              <a:buClr>
                <a:schemeClr val="tx1"/>
              </a:buClr>
              <a:buAutoNum type="arabicPeriod"/>
              <a:defRPr/>
            </a:pPr>
            <a:r>
              <a:rPr lang="en-US" sz="2000" b="1" dirty="0" smtClean="0">
                <a:latin typeface="Didot" charset="0"/>
              </a:rPr>
              <a:t>Final Draft Due Friday 2/14 by 2:30 pm sharp!</a:t>
            </a:r>
          </a:p>
          <a:p>
            <a:pPr marL="457200" lvl="1" indent="0">
              <a:spcBef>
                <a:spcPct val="20000"/>
              </a:spcBef>
              <a:buClr>
                <a:schemeClr val="tx1"/>
              </a:buClr>
              <a:defRPr/>
            </a:pPr>
            <a:r>
              <a:rPr lang="en-US" sz="2000" b="1" dirty="0" smtClean="0">
                <a:latin typeface="Didot" charset="0"/>
              </a:rPr>
              <a:t>See </a:t>
            </a:r>
            <a:r>
              <a:rPr lang="en-US" sz="2000" b="1" dirty="0">
                <a:latin typeface="Didot" charset="0"/>
              </a:rPr>
              <a:t>Reader for all required components!</a:t>
            </a:r>
            <a:r>
              <a:rPr lang="en-US" sz="2000" b="1" dirty="0" smtClean="0">
                <a:latin typeface="Didot" charset="0"/>
              </a:rPr>
              <a:t>!</a:t>
            </a:r>
          </a:p>
          <a:p>
            <a:pPr marL="457200" lvl="1" indent="0">
              <a:spcBef>
                <a:spcPct val="20000"/>
              </a:spcBef>
              <a:buClr>
                <a:schemeClr val="tx1"/>
              </a:buClr>
              <a:defRPr/>
            </a:pPr>
            <a:r>
              <a:rPr lang="en-US" sz="2000" b="1" dirty="0" smtClean="0">
                <a:latin typeface="Didot" charset="0"/>
              </a:rPr>
              <a:t>Green block: Bring work for the half day! </a:t>
            </a:r>
          </a:p>
          <a:p>
            <a:pPr eaLnBrk="1" hangingPunct="1">
              <a:spcBef>
                <a:spcPct val="20000"/>
              </a:spcBef>
              <a:buClr>
                <a:schemeClr val="tx1"/>
              </a:buClr>
              <a:buAutoNum type="arabicPeriod"/>
              <a:defRPr/>
            </a:pPr>
            <a:endParaRPr lang="en-US" sz="2200" b="1" dirty="0">
              <a:latin typeface="Didot" charset="0"/>
            </a:endParaRPr>
          </a:p>
        </p:txBody>
      </p:sp>
    </p:spTree>
    <p:extLst>
      <p:ext uri="{BB962C8B-B14F-4D97-AF65-F5344CB8AC3E}">
        <p14:creationId xmlns:p14="http://schemas.microsoft.com/office/powerpoint/2010/main" val="2871504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Didot"/>
                <a:cs typeface="Didot"/>
              </a:rPr>
              <a:t>Discussion Questions</a:t>
            </a:r>
            <a:endParaRPr lang="en-US" dirty="0">
              <a:latin typeface="Didot"/>
              <a:cs typeface="Didot"/>
            </a:endParaRPr>
          </a:p>
        </p:txBody>
      </p:sp>
      <p:sp>
        <p:nvSpPr>
          <p:cNvPr id="3" name="Content Placeholder 2"/>
          <p:cNvSpPr>
            <a:spLocks noGrp="1"/>
          </p:cNvSpPr>
          <p:nvPr>
            <p:ph idx="1"/>
          </p:nvPr>
        </p:nvSpPr>
        <p:spPr>
          <a:xfrm>
            <a:off x="457200" y="1224569"/>
            <a:ext cx="8229600" cy="5374573"/>
          </a:xfrm>
        </p:spPr>
        <p:txBody>
          <a:bodyPr>
            <a:normAutofit fontScale="62500" lnSpcReduction="20000"/>
          </a:bodyPr>
          <a:lstStyle/>
          <a:p>
            <a:r>
              <a:rPr lang="en-US" dirty="0" smtClean="0">
                <a:latin typeface="Didot"/>
                <a:cs typeface="Didot"/>
              </a:rPr>
              <a:t>Business leaders of the late nineteenth century have been characterized as both greedy and unscrupulous “robber barons” and as great “captains of industry” whose entrepreneurial skills and business acumen produced economic growth.  Which view is more persuasive and why?</a:t>
            </a:r>
          </a:p>
          <a:p>
            <a:pPr marL="0" indent="0">
              <a:buNone/>
            </a:pPr>
            <a:endParaRPr lang="en-US" dirty="0" smtClean="0">
              <a:latin typeface="Didot"/>
              <a:cs typeface="Didot"/>
            </a:endParaRPr>
          </a:p>
          <a:p>
            <a:r>
              <a:rPr lang="en-US" dirty="0">
                <a:latin typeface="Didot"/>
                <a:cs typeface="Didot"/>
              </a:rPr>
              <a:t>T</a:t>
            </a:r>
            <a:r>
              <a:rPr lang="en-US" dirty="0" smtClean="0">
                <a:latin typeface="Didot"/>
                <a:cs typeface="Didot"/>
              </a:rPr>
              <a:t>o </a:t>
            </a:r>
            <a:r>
              <a:rPr lang="en-US" dirty="0" smtClean="0">
                <a:latin typeface="Didot"/>
                <a:cs typeface="Didot"/>
              </a:rPr>
              <a:t>what degree can the philanthropy of the Gilded Age be described as a form of Conspicuous Consumption?</a:t>
            </a:r>
          </a:p>
          <a:p>
            <a:endParaRPr lang="en-US" dirty="0" smtClean="0">
              <a:latin typeface="Didot"/>
              <a:cs typeface="Didot"/>
            </a:endParaRPr>
          </a:p>
          <a:p>
            <a:r>
              <a:rPr lang="en-US" dirty="0" smtClean="0">
                <a:latin typeface="Didot"/>
                <a:cs typeface="Didot"/>
              </a:rPr>
              <a:t>Were labor unions or corporations more representative of American values during the Gilded Age?  You will need to choose and define a specific value and then evaluate whether unions or corporations were more likely represent that value.</a:t>
            </a:r>
          </a:p>
          <a:p>
            <a:endParaRPr lang="en-US" dirty="0" smtClean="0">
              <a:latin typeface="Didot"/>
              <a:cs typeface="Didot"/>
            </a:endParaRPr>
          </a:p>
          <a:p>
            <a:r>
              <a:rPr lang="en-US" dirty="0" smtClean="0">
                <a:latin typeface="Didot"/>
                <a:cs typeface="Didot"/>
              </a:rPr>
              <a:t>We have identified the Gilded Age as a time in which the relationship between the people and the government was altered by the presence of monopolistic corporations.  Make an argument for the nature of the relationship between the government and the people during the Gilded </a:t>
            </a:r>
            <a:r>
              <a:rPr lang="en-US" dirty="0" smtClean="0">
                <a:latin typeface="Didot"/>
                <a:cs typeface="Didot"/>
              </a:rPr>
              <a:t>Age.</a:t>
            </a:r>
            <a:endParaRPr lang="en-US" dirty="0">
              <a:latin typeface="Didot"/>
              <a:cs typeface="Didot"/>
            </a:endParaRPr>
          </a:p>
        </p:txBody>
      </p:sp>
    </p:spTree>
    <p:extLst>
      <p:ext uri="{BB962C8B-B14F-4D97-AF65-F5344CB8AC3E}">
        <p14:creationId xmlns:p14="http://schemas.microsoft.com/office/powerpoint/2010/main" val="26338835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161</TotalTime>
  <Words>240</Words>
  <Application>Microsoft Macintosh PowerPoint</Application>
  <PresentationFormat>On-screen Show (4:3)</PresentationFormat>
  <Paragraphs>25</Paragraphs>
  <Slides>2</Slides>
  <Notes>1</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Discussion Questions</vt:lpstr>
    </vt:vector>
  </TitlesOfParts>
  <Company>Wellesley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WPS</dc:creator>
  <cp:lastModifiedBy>WPS</cp:lastModifiedBy>
  <cp:revision>5</cp:revision>
  <dcterms:created xsi:type="dcterms:W3CDTF">2014-02-04T17:18:51Z</dcterms:created>
  <dcterms:modified xsi:type="dcterms:W3CDTF">2014-02-05T02:16:03Z</dcterms:modified>
</cp:coreProperties>
</file>