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6"/>
  </p:notesMasterIdLst>
  <p:sldIdLst>
    <p:sldId id="272" r:id="rId2"/>
    <p:sldId id="262" r:id="rId3"/>
    <p:sldId id="257" r:id="rId4"/>
    <p:sldId id="263" r:id="rId5"/>
    <p:sldId id="264" r:id="rId6"/>
    <p:sldId id="265" r:id="rId7"/>
    <p:sldId id="258" r:id="rId8"/>
    <p:sldId id="266" r:id="rId9"/>
    <p:sldId id="267" r:id="rId10"/>
    <p:sldId id="268" r:id="rId11"/>
    <p:sldId id="269" r:id="rId12"/>
    <p:sldId id="261" r:id="rId13"/>
    <p:sldId id="270" r:id="rId14"/>
    <p:sldId id="271"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43" d="100"/>
          <a:sy n="43" d="100"/>
        </p:scale>
        <p:origin x="-1632"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notesMaster" Target="notesMasters/notesMaster1.xml"/><Relationship Id="rId17" Type="http://schemas.openxmlformats.org/officeDocument/2006/relationships/printerSettings" Target="printerSettings/printerSettings1.bin"/><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F521BAD-DAEB-A34B-B875-0B9C208818C0}" type="datetimeFigureOut">
              <a:rPr lang="en-US" smtClean="0"/>
              <a:t>1/30/14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578DE77-B6CC-B344-AC78-E0DB6305B283}" type="slidenum">
              <a:rPr lang="en-US" smtClean="0"/>
              <a:t>‹#›</a:t>
            </a:fld>
            <a:endParaRPr lang="en-US"/>
          </a:p>
        </p:txBody>
      </p:sp>
    </p:spTree>
    <p:extLst>
      <p:ext uri="{BB962C8B-B14F-4D97-AF65-F5344CB8AC3E}">
        <p14:creationId xmlns:p14="http://schemas.microsoft.com/office/powerpoint/2010/main" val="251030903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578DE77-B6CC-B344-AC78-E0DB6305B283}" type="slidenum">
              <a:rPr lang="en-US" smtClean="0"/>
              <a:t>1</a:t>
            </a:fld>
            <a:endParaRPr lang="en-US"/>
          </a:p>
        </p:txBody>
      </p:sp>
    </p:spTree>
    <p:extLst>
      <p:ext uri="{BB962C8B-B14F-4D97-AF65-F5344CB8AC3E}">
        <p14:creationId xmlns:p14="http://schemas.microsoft.com/office/powerpoint/2010/main" val="9164796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578DE77-B6CC-B344-AC78-E0DB6305B283}" type="slidenum">
              <a:rPr lang="en-US" smtClean="0"/>
              <a:t>8</a:t>
            </a:fld>
            <a:endParaRPr lang="en-US"/>
          </a:p>
        </p:txBody>
      </p:sp>
    </p:spTree>
    <p:extLst>
      <p:ext uri="{BB962C8B-B14F-4D97-AF65-F5344CB8AC3E}">
        <p14:creationId xmlns:p14="http://schemas.microsoft.com/office/powerpoint/2010/main" val="1275682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578DE77-B6CC-B344-AC78-E0DB6305B283}" type="slidenum">
              <a:rPr lang="en-US" smtClean="0"/>
              <a:t>12</a:t>
            </a:fld>
            <a:endParaRPr lang="en-US"/>
          </a:p>
        </p:txBody>
      </p:sp>
    </p:spTree>
    <p:extLst>
      <p:ext uri="{BB962C8B-B14F-4D97-AF65-F5344CB8AC3E}">
        <p14:creationId xmlns:p14="http://schemas.microsoft.com/office/powerpoint/2010/main" val="37485319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67F1C35-3572-3E4F-BE8C-0307AB2837FA}" type="datetimeFigureOut">
              <a:rPr lang="en-US" smtClean="0"/>
              <a:t>1/30/14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7B786C-0A7D-F249-B121-43ECCC429164}" type="slidenum">
              <a:rPr lang="en-US" smtClean="0"/>
              <a:t>‹#›</a:t>
            </a:fld>
            <a:endParaRPr lang="en-US"/>
          </a:p>
        </p:txBody>
      </p:sp>
    </p:spTree>
    <p:extLst>
      <p:ext uri="{BB962C8B-B14F-4D97-AF65-F5344CB8AC3E}">
        <p14:creationId xmlns:p14="http://schemas.microsoft.com/office/powerpoint/2010/main" val="24871573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67F1C35-3572-3E4F-BE8C-0307AB2837FA}" type="datetimeFigureOut">
              <a:rPr lang="en-US" smtClean="0"/>
              <a:t>1/30/14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7B786C-0A7D-F249-B121-43ECCC429164}" type="slidenum">
              <a:rPr lang="en-US" smtClean="0"/>
              <a:t>‹#›</a:t>
            </a:fld>
            <a:endParaRPr lang="en-US"/>
          </a:p>
        </p:txBody>
      </p:sp>
    </p:spTree>
    <p:extLst>
      <p:ext uri="{BB962C8B-B14F-4D97-AF65-F5344CB8AC3E}">
        <p14:creationId xmlns:p14="http://schemas.microsoft.com/office/powerpoint/2010/main" val="18563838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67F1C35-3572-3E4F-BE8C-0307AB2837FA}" type="datetimeFigureOut">
              <a:rPr lang="en-US" smtClean="0"/>
              <a:t>1/30/14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7B786C-0A7D-F249-B121-43ECCC429164}" type="slidenum">
              <a:rPr lang="en-US" smtClean="0"/>
              <a:t>‹#›</a:t>
            </a:fld>
            <a:endParaRPr lang="en-US"/>
          </a:p>
        </p:txBody>
      </p:sp>
    </p:spTree>
    <p:extLst>
      <p:ext uri="{BB962C8B-B14F-4D97-AF65-F5344CB8AC3E}">
        <p14:creationId xmlns:p14="http://schemas.microsoft.com/office/powerpoint/2010/main" val="8310497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51575"/>
            <a:ext cx="2133600" cy="476250"/>
          </a:xfrm>
        </p:spPr>
        <p:txBody>
          <a:bodyPr/>
          <a:lstStyle>
            <a:lvl1pPr>
              <a:defRPr/>
            </a:lvl1pPr>
          </a:lstStyle>
          <a:p>
            <a:endParaRPr lang="en-US"/>
          </a:p>
        </p:txBody>
      </p:sp>
      <p:sp>
        <p:nvSpPr>
          <p:cNvPr id="6" name="Slide Number Placeholder 5"/>
          <p:cNvSpPr>
            <a:spLocks noGrp="1"/>
          </p:cNvSpPr>
          <p:nvPr>
            <p:ph type="sldNum" sz="quarter" idx="11"/>
          </p:nvPr>
        </p:nvSpPr>
        <p:spPr>
          <a:xfrm>
            <a:off x="6553200" y="6248400"/>
            <a:ext cx="2133600" cy="476250"/>
          </a:xfrm>
        </p:spPr>
        <p:txBody>
          <a:bodyPr/>
          <a:lstStyle>
            <a:lvl1pPr>
              <a:defRPr/>
            </a:lvl1pPr>
          </a:lstStyle>
          <a:p>
            <a:fld id="{AFB5FCB0-3C0D-9046-A509-BD08CFC887B7}" type="slidenum">
              <a:rPr lang="en-US"/>
              <a:pPr/>
              <a:t>‹#›</a:t>
            </a:fld>
            <a:endParaRPr lang="en-US"/>
          </a:p>
        </p:txBody>
      </p:sp>
      <p:sp>
        <p:nvSpPr>
          <p:cNvPr id="7" name="Footer Placeholder 6"/>
          <p:cNvSpPr>
            <a:spLocks noGrp="1"/>
          </p:cNvSpPr>
          <p:nvPr>
            <p:ph type="ftr" sz="quarter" idx="12"/>
          </p:nvPr>
        </p:nvSpPr>
        <p:spPr>
          <a:xfrm>
            <a:off x="3124200" y="6248400"/>
            <a:ext cx="2895600" cy="476250"/>
          </a:xfrm>
        </p:spPr>
        <p:txBody>
          <a:bodyPr/>
          <a:lstStyle>
            <a:lvl1pPr>
              <a:defRPr/>
            </a:lvl1pPr>
          </a:lstStyle>
          <a:p>
            <a:endParaRPr lang="en-US"/>
          </a:p>
        </p:txBody>
      </p:sp>
    </p:spTree>
    <p:extLst>
      <p:ext uri="{BB962C8B-B14F-4D97-AF65-F5344CB8AC3E}">
        <p14:creationId xmlns:p14="http://schemas.microsoft.com/office/powerpoint/2010/main" val="22243138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67F1C35-3572-3E4F-BE8C-0307AB2837FA}" type="datetimeFigureOut">
              <a:rPr lang="en-US" smtClean="0"/>
              <a:t>1/30/14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7B786C-0A7D-F249-B121-43ECCC429164}" type="slidenum">
              <a:rPr lang="en-US" smtClean="0"/>
              <a:t>‹#›</a:t>
            </a:fld>
            <a:endParaRPr lang="en-US"/>
          </a:p>
        </p:txBody>
      </p:sp>
    </p:spTree>
    <p:extLst>
      <p:ext uri="{BB962C8B-B14F-4D97-AF65-F5344CB8AC3E}">
        <p14:creationId xmlns:p14="http://schemas.microsoft.com/office/powerpoint/2010/main" val="9096425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67F1C35-3572-3E4F-BE8C-0307AB2837FA}" type="datetimeFigureOut">
              <a:rPr lang="en-US" smtClean="0"/>
              <a:t>1/30/14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7B786C-0A7D-F249-B121-43ECCC429164}" type="slidenum">
              <a:rPr lang="en-US" smtClean="0"/>
              <a:t>‹#›</a:t>
            </a:fld>
            <a:endParaRPr lang="en-US"/>
          </a:p>
        </p:txBody>
      </p:sp>
    </p:spTree>
    <p:extLst>
      <p:ext uri="{BB962C8B-B14F-4D97-AF65-F5344CB8AC3E}">
        <p14:creationId xmlns:p14="http://schemas.microsoft.com/office/powerpoint/2010/main" val="8066882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67F1C35-3572-3E4F-BE8C-0307AB2837FA}" type="datetimeFigureOut">
              <a:rPr lang="en-US" smtClean="0"/>
              <a:t>1/30/14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7B786C-0A7D-F249-B121-43ECCC429164}" type="slidenum">
              <a:rPr lang="en-US" smtClean="0"/>
              <a:t>‹#›</a:t>
            </a:fld>
            <a:endParaRPr lang="en-US"/>
          </a:p>
        </p:txBody>
      </p:sp>
    </p:spTree>
    <p:extLst>
      <p:ext uri="{BB962C8B-B14F-4D97-AF65-F5344CB8AC3E}">
        <p14:creationId xmlns:p14="http://schemas.microsoft.com/office/powerpoint/2010/main" val="33210516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67F1C35-3572-3E4F-BE8C-0307AB2837FA}" type="datetimeFigureOut">
              <a:rPr lang="en-US" smtClean="0"/>
              <a:t>1/30/14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57B786C-0A7D-F249-B121-43ECCC429164}" type="slidenum">
              <a:rPr lang="en-US" smtClean="0"/>
              <a:t>‹#›</a:t>
            </a:fld>
            <a:endParaRPr lang="en-US"/>
          </a:p>
        </p:txBody>
      </p:sp>
    </p:spTree>
    <p:extLst>
      <p:ext uri="{BB962C8B-B14F-4D97-AF65-F5344CB8AC3E}">
        <p14:creationId xmlns:p14="http://schemas.microsoft.com/office/powerpoint/2010/main" val="36274088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67F1C35-3572-3E4F-BE8C-0307AB2837FA}" type="datetimeFigureOut">
              <a:rPr lang="en-US" smtClean="0"/>
              <a:t>1/30/14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57B786C-0A7D-F249-B121-43ECCC429164}" type="slidenum">
              <a:rPr lang="en-US" smtClean="0"/>
              <a:t>‹#›</a:t>
            </a:fld>
            <a:endParaRPr lang="en-US"/>
          </a:p>
        </p:txBody>
      </p:sp>
    </p:spTree>
    <p:extLst>
      <p:ext uri="{BB962C8B-B14F-4D97-AF65-F5344CB8AC3E}">
        <p14:creationId xmlns:p14="http://schemas.microsoft.com/office/powerpoint/2010/main" val="11154960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7F1C35-3572-3E4F-BE8C-0307AB2837FA}" type="datetimeFigureOut">
              <a:rPr lang="en-US" smtClean="0"/>
              <a:t>1/30/14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57B786C-0A7D-F249-B121-43ECCC429164}" type="slidenum">
              <a:rPr lang="en-US" smtClean="0"/>
              <a:t>‹#›</a:t>
            </a:fld>
            <a:endParaRPr lang="en-US"/>
          </a:p>
        </p:txBody>
      </p:sp>
    </p:spTree>
    <p:extLst>
      <p:ext uri="{BB962C8B-B14F-4D97-AF65-F5344CB8AC3E}">
        <p14:creationId xmlns:p14="http://schemas.microsoft.com/office/powerpoint/2010/main" val="14279617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7F1C35-3572-3E4F-BE8C-0307AB2837FA}" type="datetimeFigureOut">
              <a:rPr lang="en-US" smtClean="0"/>
              <a:t>1/30/14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7B786C-0A7D-F249-B121-43ECCC429164}" type="slidenum">
              <a:rPr lang="en-US" smtClean="0"/>
              <a:t>‹#›</a:t>
            </a:fld>
            <a:endParaRPr lang="en-US"/>
          </a:p>
        </p:txBody>
      </p:sp>
    </p:spTree>
    <p:extLst>
      <p:ext uri="{BB962C8B-B14F-4D97-AF65-F5344CB8AC3E}">
        <p14:creationId xmlns:p14="http://schemas.microsoft.com/office/powerpoint/2010/main" val="9885056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7F1C35-3572-3E4F-BE8C-0307AB2837FA}" type="datetimeFigureOut">
              <a:rPr lang="en-US" smtClean="0"/>
              <a:t>1/30/14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7B786C-0A7D-F249-B121-43ECCC429164}" type="slidenum">
              <a:rPr lang="en-US" smtClean="0"/>
              <a:t>‹#›</a:t>
            </a:fld>
            <a:endParaRPr lang="en-US"/>
          </a:p>
        </p:txBody>
      </p:sp>
    </p:spTree>
    <p:extLst>
      <p:ext uri="{BB962C8B-B14F-4D97-AF65-F5344CB8AC3E}">
        <p14:creationId xmlns:p14="http://schemas.microsoft.com/office/powerpoint/2010/main" val="9947117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7F1C35-3572-3E4F-BE8C-0307AB2837FA}" type="datetimeFigureOut">
              <a:rPr lang="en-US" smtClean="0"/>
              <a:t>1/30/14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57B786C-0A7D-F249-B121-43ECCC429164}" type="slidenum">
              <a:rPr lang="en-US" smtClean="0"/>
              <a:t>‹#›</a:t>
            </a:fld>
            <a:endParaRPr lang="en-US"/>
          </a:p>
        </p:txBody>
      </p:sp>
    </p:spTree>
    <p:extLst>
      <p:ext uri="{BB962C8B-B14F-4D97-AF65-F5344CB8AC3E}">
        <p14:creationId xmlns:p14="http://schemas.microsoft.com/office/powerpoint/2010/main" val="8497056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eg"/><Relationship Id="rId3" Type="http://schemas.openxmlformats.org/officeDocument/2006/relationships/image" Target="../media/image6.gi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gif"/><Relationship Id="rId3" Type="http://schemas.openxmlformats.org/officeDocument/2006/relationships/image" Target="../media/image6.gi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7.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9" name="Picture 1"/>
          <p:cNvPicPr>
            <a:picLocks noChangeAspect="1"/>
          </p:cNvPicPr>
          <p:nvPr/>
        </p:nvPicPr>
        <p:blipFill>
          <a:blip r:embed="rId3">
            <a:alphaModFix amt="36000"/>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alpha val="36000"/>
                  </a:srgbClr>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0" name="Title 1"/>
          <p:cNvSpPr>
            <a:spLocks/>
          </p:cNvSpPr>
          <p:nvPr/>
        </p:nvSpPr>
        <p:spPr bwMode="auto">
          <a:xfrm>
            <a:off x="90488" y="0"/>
            <a:ext cx="9144000" cy="114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ctr"/>
          <a:lstStyle/>
          <a:p>
            <a:pPr algn="ctr"/>
            <a:r>
              <a:rPr lang="en-US" sz="2800" i="1" dirty="0" smtClean="0">
                <a:latin typeface="Didot" charset="0"/>
                <a:cs typeface="Didot" charset="0"/>
              </a:rPr>
              <a:t>L5: Workers, Labor, and Labor Unions in the Gilded Age</a:t>
            </a:r>
            <a:endParaRPr lang="en-US" sz="2800" i="1" u="sng" dirty="0">
              <a:latin typeface="Didot" charset="0"/>
              <a:cs typeface="Didot" charset="0"/>
            </a:endParaRPr>
          </a:p>
        </p:txBody>
      </p:sp>
      <p:sp>
        <p:nvSpPr>
          <p:cNvPr id="8" name="Rectangle 12"/>
          <p:cNvSpPr>
            <a:spLocks noChangeArrowheads="1"/>
          </p:cNvSpPr>
          <p:nvPr/>
        </p:nvSpPr>
        <p:spPr bwMode="auto">
          <a:xfrm>
            <a:off x="304801" y="1143000"/>
            <a:ext cx="4521200" cy="5464175"/>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txBody>
          <a:bodyPr/>
          <a:lstStyle/>
          <a:p>
            <a:pPr marL="609600" indent="-609600" algn="ctr" eaLnBrk="1" hangingPunct="1">
              <a:spcBef>
                <a:spcPct val="20000"/>
              </a:spcBef>
              <a:defRPr/>
            </a:pPr>
            <a:r>
              <a:rPr lang="en-US" b="1" u="sng" dirty="0">
                <a:latin typeface="Didot"/>
                <a:cs typeface="Didot"/>
              </a:rPr>
              <a:t>Agenda</a:t>
            </a:r>
          </a:p>
          <a:p>
            <a:pPr marL="609600" indent="-609600" eaLnBrk="1" hangingPunct="1">
              <a:spcBef>
                <a:spcPct val="20000"/>
              </a:spcBef>
              <a:defRPr/>
            </a:pPr>
            <a:r>
              <a:rPr lang="en-US" b="1" u="sng" dirty="0">
                <a:latin typeface="Didot"/>
                <a:cs typeface="Didot"/>
              </a:rPr>
              <a:t>Objective</a:t>
            </a:r>
            <a:r>
              <a:rPr lang="en-US" b="1" dirty="0" smtClean="0">
                <a:latin typeface="Didot"/>
                <a:cs typeface="Didot"/>
              </a:rPr>
              <a:t>:</a:t>
            </a:r>
          </a:p>
          <a:p>
            <a:pPr marL="228600" indent="-228600" eaLnBrk="1" hangingPunct="1">
              <a:spcBef>
                <a:spcPct val="20000"/>
              </a:spcBef>
              <a:buAutoNum type="arabicPeriod"/>
              <a:defRPr/>
            </a:pPr>
            <a:r>
              <a:rPr lang="en-US" b="1" dirty="0" smtClean="0">
                <a:latin typeface="Didot"/>
                <a:cs typeface="Didot"/>
              </a:rPr>
              <a:t>To </a:t>
            </a:r>
            <a:r>
              <a:rPr lang="en-US" b="1" dirty="0">
                <a:latin typeface="Didot"/>
                <a:cs typeface="Didot"/>
              </a:rPr>
              <a:t>u</a:t>
            </a:r>
            <a:r>
              <a:rPr lang="en-US" b="1" dirty="0" smtClean="0">
                <a:latin typeface="Didot"/>
                <a:cs typeface="Didot"/>
              </a:rPr>
              <a:t>nderstand the main beliefs and ideas of the Knights of Labor and the American Federation of Labor.</a:t>
            </a:r>
          </a:p>
          <a:p>
            <a:pPr marL="228600" indent="-228600" eaLnBrk="1" hangingPunct="1">
              <a:spcBef>
                <a:spcPct val="20000"/>
              </a:spcBef>
              <a:buAutoNum type="arabicPeriod"/>
              <a:defRPr/>
            </a:pPr>
            <a:r>
              <a:rPr lang="en-US" b="1" dirty="0" smtClean="0">
                <a:latin typeface="Didot"/>
                <a:cs typeface="Didot"/>
              </a:rPr>
              <a:t>To analyze what accounts for their different visions of how to best improve the working conditions of Gilded Age workers.</a:t>
            </a:r>
          </a:p>
          <a:p>
            <a:pPr marL="228600" indent="-228600" eaLnBrk="1" hangingPunct="1">
              <a:spcBef>
                <a:spcPct val="20000"/>
              </a:spcBef>
              <a:buAutoNum type="arabicPeriod"/>
              <a:defRPr/>
            </a:pPr>
            <a:r>
              <a:rPr lang="en-US" b="1" dirty="0" smtClean="0">
                <a:latin typeface="Didot"/>
                <a:cs typeface="Didot"/>
              </a:rPr>
              <a:t>Evaluate why the American Federation of Labor was ultimately more successful than the Knights of Labor and what was gained and lost for workers as a result.</a:t>
            </a:r>
          </a:p>
          <a:p>
            <a:pPr>
              <a:spcBef>
                <a:spcPct val="20000"/>
              </a:spcBef>
              <a:defRPr/>
            </a:pPr>
            <a:endParaRPr lang="en-US" b="1" dirty="0">
              <a:latin typeface="Didot"/>
              <a:cs typeface="Didot"/>
            </a:endParaRPr>
          </a:p>
          <a:p>
            <a:pPr marL="609600" indent="-609600" eaLnBrk="1" hangingPunct="1">
              <a:spcBef>
                <a:spcPct val="20000"/>
              </a:spcBef>
              <a:defRPr/>
            </a:pPr>
            <a:r>
              <a:rPr lang="en-US" b="1" u="sng" dirty="0">
                <a:latin typeface="Didot"/>
                <a:cs typeface="Didot"/>
              </a:rPr>
              <a:t>Schedule</a:t>
            </a:r>
            <a:r>
              <a:rPr lang="en-US" b="1" dirty="0">
                <a:latin typeface="Didot"/>
                <a:cs typeface="Didot"/>
              </a:rPr>
              <a:t>: </a:t>
            </a:r>
            <a:endParaRPr lang="en-US" b="1" dirty="0" smtClean="0">
              <a:latin typeface="Didot"/>
              <a:cs typeface="Didot"/>
            </a:endParaRPr>
          </a:p>
          <a:p>
            <a:pPr marL="171450" indent="-171450" eaLnBrk="1" hangingPunct="1">
              <a:spcBef>
                <a:spcPct val="20000"/>
              </a:spcBef>
              <a:defRPr/>
            </a:pPr>
            <a:r>
              <a:rPr lang="en-US" b="1" dirty="0" smtClean="0">
                <a:latin typeface="Didot"/>
                <a:cs typeface="Didot"/>
              </a:rPr>
              <a:t>1. Whole Class Source Analysis and Discussion</a:t>
            </a:r>
            <a:endParaRPr lang="en-US" b="1" dirty="0">
              <a:latin typeface="Didot"/>
              <a:cs typeface="Didot"/>
            </a:endParaRPr>
          </a:p>
        </p:txBody>
      </p:sp>
      <p:sp>
        <p:nvSpPr>
          <p:cNvPr id="17412" name="Rectangle 12"/>
          <p:cNvSpPr txBox="1">
            <a:spLocks noChangeArrowheads="1"/>
          </p:cNvSpPr>
          <p:nvPr/>
        </p:nvSpPr>
        <p:spPr bwMode="auto">
          <a:xfrm>
            <a:off x="5029200" y="1143000"/>
            <a:ext cx="3832225" cy="546417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lvl1pPr marL="457200" indent="-457200">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algn="ctr" eaLnBrk="1" hangingPunct="1">
              <a:spcBef>
                <a:spcPct val="20000"/>
              </a:spcBef>
              <a:buClr>
                <a:schemeClr val="tx1"/>
              </a:buClr>
              <a:defRPr/>
            </a:pPr>
            <a:r>
              <a:rPr lang="en-US" b="1" u="sng" smtClean="0">
                <a:latin typeface="Didot" charset="0"/>
              </a:rPr>
              <a:t>Homework</a:t>
            </a:r>
            <a:endParaRPr lang="en-US" b="1" dirty="0">
              <a:latin typeface="Didot" charset="0"/>
            </a:endParaRPr>
          </a:p>
          <a:p>
            <a:pPr eaLnBrk="1" hangingPunct="1">
              <a:spcBef>
                <a:spcPct val="20000"/>
              </a:spcBef>
              <a:buClr>
                <a:schemeClr val="tx1"/>
              </a:buClr>
              <a:defRPr/>
            </a:pPr>
            <a:endParaRPr lang="en-US" b="1" u="sng" dirty="0" smtClean="0">
              <a:latin typeface="Didot" charset="0"/>
            </a:endParaRPr>
          </a:p>
          <a:p>
            <a:pPr marL="0" indent="0" eaLnBrk="1" hangingPunct="1">
              <a:spcBef>
                <a:spcPct val="20000"/>
              </a:spcBef>
              <a:buClr>
                <a:schemeClr val="tx1"/>
              </a:buClr>
              <a:defRPr/>
            </a:pPr>
            <a:r>
              <a:rPr lang="en-US" b="1" u="sng" dirty="0" smtClean="0">
                <a:latin typeface="Didot" charset="0"/>
              </a:rPr>
              <a:t>Unit Work:</a:t>
            </a:r>
          </a:p>
          <a:p>
            <a:pPr marL="0" indent="0" eaLnBrk="1" hangingPunct="1">
              <a:spcBef>
                <a:spcPct val="20000"/>
              </a:spcBef>
              <a:buClr>
                <a:schemeClr val="tx1"/>
              </a:buClr>
              <a:defRPr/>
            </a:pPr>
            <a:r>
              <a:rPr lang="en-US" b="1" dirty="0" smtClean="0">
                <a:latin typeface="Didot" charset="0"/>
              </a:rPr>
              <a:t>1.  Government and the Gilded Age Reading Packet Due L6 (G: Mon 2/3; Y: Tues 2/4)</a:t>
            </a:r>
          </a:p>
          <a:p>
            <a:pPr marL="0" indent="0" eaLnBrk="1" hangingPunct="1">
              <a:spcBef>
                <a:spcPct val="20000"/>
              </a:spcBef>
              <a:buClr>
                <a:schemeClr val="tx1"/>
              </a:buClr>
              <a:defRPr/>
            </a:pPr>
            <a:endParaRPr lang="en-US" b="1" dirty="0">
              <a:latin typeface="Didot" charset="0"/>
            </a:endParaRPr>
          </a:p>
          <a:p>
            <a:pPr marL="0" indent="0" eaLnBrk="1" hangingPunct="1">
              <a:spcBef>
                <a:spcPct val="20000"/>
              </a:spcBef>
              <a:buClr>
                <a:schemeClr val="tx1"/>
              </a:buClr>
              <a:defRPr/>
            </a:pPr>
            <a:r>
              <a:rPr lang="en-US" b="1" u="sng" dirty="0" smtClean="0">
                <a:latin typeface="Didot" charset="0"/>
              </a:rPr>
              <a:t>Thesis Work:</a:t>
            </a:r>
          </a:p>
          <a:p>
            <a:pPr eaLnBrk="1" hangingPunct="1">
              <a:spcBef>
                <a:spcPct val="20000"/>
              </a:spcBef>
              <a:buClr>
                <a:schemeClr val="tx1"/>
              </a:buClr>
              <a:buAutoNum type="arabicPeriod"/>
              <a:defRPr/>
            </a:pPr>
            <a:r>
              <a:rPr lang="en-US" sz="2200" b="1" dirty="0" smtClean="0">
                <a:latin typeface="Didot" charset="0"/>
              </a:rPr>
              <a:t>Final Draft Due Friday 2/14 by 2:30 pm sharp!</a:t>
            </a:r>
          </a:p>
          <a:p>
            <a:pPr marL="457200" lvl="1" indent="0">
              <a:spcBef>
                <a:spcPct val="20000"/>
              </a:spcBef>
              <a:buClr>
                <a:schemeClr val="tx1"/>
              </a:buClr>
              <a:defRPr/>
            </a:pPr>
            <a:r>
              <a:rPr lang="en-US" sz="2200" b="1" dirty="0" smtClean="0">
                <a:latin typeface="Didot" charset="0"/>
              </a:rPr>
              <a:t>See </a:t>
            </a:r>
            <a:r>
              <a:rPr lang="en-US" sz="2200" b="1" dirty="0">
                <a:latin typeface="Didot" charset="0"/>
              </a:rPr>
              <a:t>Reader for all required components!</a:t>
            </a:r>
            <a:r>
              <a:rPr lang="en-US" sz="2200" b="1" dirty="0" smtClean="0">
                <a:latin typeface="Didot" charset="0"/>
              </a:rPr>
              <a:t>! </a:t>
            </a:r>
          </a:p>
          <a:p>
            <a:pPr eaLnBrk="1" hangingPunct="1">
              <a:spcBef>
                <a:spcPct val="20000"/>
              </a:spcBef>
              <a:buClr>
                <a:schemeClr val="tx1"/>
              </a:buClr>
              <a:buAutoNum type="arabicPeriod"/>
              <a:defRPr/>
            </a:pPr>
            <a:endParaRPr lang="en-US" sz="2200" b="1" dirty="0">
              <a:latin typeface="Didot" charset="0"/>
            </a:endParaRPr>
          </a:p>
        </p:txBody>
      </p:sp>
    </p:spTree>
    <p:extLst>
      <p:ext uri="{BB962C8B-B14F-4D97-AF65-F5344CB8AC3E}">
        <p14:creationId xmlns:p14="http://schemas.microsoft.com/office/powerpoint/2010/main" val="2647395925"/>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latin typeface="Didot"/>
                <a:cs typeface="Didot"/>
              </a:rPr>
              <a:t>The Knights of Labor</a:t>
            </a:r>
            <a:endParaRPr lang="en-US" dirty="0">
              <a:latin typeface="Didot"/>
              <a:cs typeface="Didot"/>
            </a:endParaRPr>
          </a:p>
        </p:txBody>
      </p:sp>
      <p:sp>
        <p:nvSpPr>
          <p:cNvPr id="3" name="Content Placeholder 2"/>
          <p:cNvSpPr>
            <a:spLocks noGrp="1"/>
          </p:cNvSpPr>
          <p:nvPr>
            <p:ph idx="1"/>
          </p:nvPr>
        </p:nvSpPr>
        <p:spPr>
          <a:xfrm>
            <a:off x="457200" y="1143000"/>
            <a:ext cx="3632233" cy="5479690"/>
          </a:xfrm>
        </p:spPr>
        <p:txBody>
          <a:bodyPr>
            <a:normAutofit fontScale="70000" lnSpcReduction="20000"/>
          </a:bodyPr>
          <a:lstStyle/>
          <a:p>
            <a:r>
              <a:rPr lang="en-US" dirty="0" smtClean="0">
                <a:latin typeface="Didot"/>
                <a:cs typeface="Didot"/>
              </a:rPr>
              <a:t>Membership </a:t>
            </a:r>
            <a:r>
              <a:rPr lang="en-US" dirty="0">
                <a:latin typeface="Didot"/>
                <a:cs typeface="Didot"/>
              </a:rPr>
              <a:t>in the Knights of Labor reached its peak around 1886 when the organization had about 700,000 members.</a:t>
            </a:r>
          </a:p>
          <a:p>
            <a:r>
              <a:rPr lang="en-US" dirty="0">
                <a:latin typeface="Didot"/>
                <a:cs typeface="Didot"/>
              </a:rPr>
              <a:t>But their inclusion of skilled and unskilled workers was a handicap to the organization.  Why might this be?</a:t>
            </a:r>
          </a:p>
          <a:p>
            <a:r>
              <a:rPr lang="en-US" dirty="0">
                <a:latin typeface="Didot"/>
                <a:cs typeface="Didot"/>
              </a:rPr>
              <a:t>H</a:t>
            </a:r>
            <a:r>
              <a:rPr lang="en-US" dirty="0" smtClean="0">
                <a:latin typeface="Didot"/>
                <a:cs typeface="Didot"/>
              </a:rPr>
              <a:t>igh</a:t>
            </a:r>
            <a:r>
              <a:rPr lang="en-US" dirty="0">
                <a:latin typeface="Didot"/>
                <a:cs typeface="Didot"/>
              </a:rPr>
              <a:t>-skilled workers soon began leaving the Knights of Labor and joining with a new exclusively skilled craft union – the American Federation of Labor.</a:t>
            </a:r>
          </a:p>
          <a:p>
            <a:endParaRPr lang="en-US" dirty="0"/>
          </a:p>
        </p:txBody>
      </p:sp>
      <p:pic>
        <p:nvPicPr>
          <p:cNvPr id="4" name="Picture 4" descr="http://www.library.gsu.edu/spcoll/spcollimages/labor/19clabor/Labor%20Prints/86-19_1.jpg"/>
          <p:cNvPicPr>
            <a:picLocks noChangeAspect="1" noChangeArrowheads="1"/>
          </p:cNvPicPr>
          <p:nvPr/>
        </p:nvPicPr>
        <p:blipFill>
          <a:blip r:embed="rId2"/>
          <a:srcRect/>
          <a:stretch>
            <a:fillRect/>
          </a:stretch>
        </p:blipFill>
        <p:spPr bwMode="auto">
          <a:xfrm>
            <a:off x="4089433" y="1746394"/>
            <a:ext cx="5054567" cy="3680942"/>
          </a:xfrm>
          <a:prstGeom prst="rect">
            <a:avLst/>
          </a:prstGeom>
          <a:noFill/>
        </p:spPr>
      </p:pic>
    </p:spTree>
    <p:extLst>
      <p:ext uri="{BB962C8B-B14F-4D97-AF65-F5344CB8AC3E}">
        <p14:creationId xmlns:p14="http://schemas.microsoft.com/office/powerpoint/2010/main" val="31571181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Didot"/>
                <a:cs typeface="Didot"/>
              </a:rPr>
              <a:t>The American Federation of Labor</a:t>
            </a:r>
            <a:endParaRPr lang="en-US" dirty="0">
              <a:latin typeface="Didot"/>
              <a:cs typeface="Didot"/>
            </a:endParaRPr>
          </a:p>
        </p:txBody>
      </p:sp>
      <p:sp>
        <p:nvSpPr>
          <p:cNvPr id="3" name="Content Placeholder 2"/>
          <p:cNvSpPr>
            <a:spLocks noGrp="1"/>
          </p:cNvSpPr>
          <p:nvPr>
            <p:ph idx="1"/>
          </p:nvPr>
        </p:nvSpPr>
        <p:spPr>
          <a:xfrm>
            <a:off x="457200" y="1417638"/>
            <a:ext cx="4645891" cy="5026891"/>
          </a:xfrm>
        </p:spPr>
        <p:txBody>
          <a:bodyPr>
            <a:normAutofit fontScale="40000" lnSpcReduction="20000"/>
          </a:bodyPr>
          <a:lstStyle/>
          <a:p>
            <a:r>
              <a:rPr lang="en-US" sz="4300" dirty="0" smtClean="0">
                <a:latin typeface="Didot"/>
                <a:cs typeface="Didot"/>
              </a:rPr>
              <a:t>The American Federation of Labor was founded in 1886 by Samuel Gompers as an alliance of craft unions comprised of mostly skilled workers. </a:t>
            </a:r>
          </a:p>
          <a:p>
            <a:r>
              <a:rPr lang="en-US" sz="4300" dirty="0" smtClean="0">
                <a:latin typeface="Didot"/>
                <a:cs typeface="Didot"/>
              </a:rPr>
              <a:t>Gompers became synonymous with the union, serving as its President every single year (except one) between 1886 and 1924.</a:t>
            </a:r>
          </a:p>
          <a:p>
            <a:r>
              <a:rPr lang="en-US" sz="4300" dirty="0">
                <a:latin typeface="Didot"/>
                <a:cs typeface="Didot"/>
              </a:rPr>
              <a:t>American Federation of Labor consisted of an association of self-governing national unions, each of which kept its independence, with the </a:t>
            </a:r>
            <a:r>
              <a:rPr lang="en-US" sz="4300" dirty="0" smtClean="0">
                <a:latin typeface="Didot"/>
                <a:cs typeface="Didot"/>
              </a:rPr>
              <a:t>AFL </a:t>
            </a:r>
            <a:r>
              <a:rPr lang="en-US" sz="4300" dirty="0">
                <a:latin typeface="Didot"/>
                <a:cs typeface="Didot"/>
              </a:rPr>
              <a:t>creating a unified overall strategy.  </a:t>
            </a:r>
          </a:p>
          <a:p>
            <a:r>
              <a:rPr lang="en-US" sz="4300" dirty="0">
                <a:latin typeface="Didot"/>
                <a:cs typeface="Didot"/>
              </a:rPr>
              <a:t>Unlike the Knights of Labor, the AFL was open to skilled, white men only</a:t>
            </a:r>
            <a:r>
              <a:rPr lang="en-US" sz="4300" dirty="0" smtClean="0">
                <a:latin typeface="Didot"/>
                <a:cs typeface="Didot"/>
              </a:rPr>
              <a:t>.</a:t>
            </a:r>
          </a:p>
          <a:p>
            <a:r>
              <a:rPr lang="en-US" sz="4300" dirty="0" smtClean="0">
                <a:latin typeface="Didot"/>
                <a:cs typeface="Didot"/>
              </a:rPr>
              <a:t>By 1904 the AFL had a membership of 1.7nmillion and by World War One it had 2 million members</a:t>
            </a:r>
          </a:p>
          <a:p>
            <a:r>
              <a:rPr lang="en-US" sz="4300" dirty="0" smtClean="0">
                <a:latin typeface="Didot"/>
                <a:cs typeface="Didot"/>
              </a:rPr>
              <a:t>Merged with the Congress of Industrial Organizations in 1955</a:t>
            </a:r>
          </a:p>
          <a:p>
            <a:r>
              <a:rPr lang="en-US" sz="4300" dirty="0" smtClean="0">
                <a:latin typeface="Didot"/>
                <a:cs typeface="Didot"/>
              </a:rPr>
              <a:t>Today is the largest federation of unions in the United States with more than 11 million members</a:t>
            </a:r>
            <a:endParaRPr lang="en-US" sz="4300" dirty="0">
              <a:latin typeface="Didot"/>
              <a:cs typeface="Didot"/>
            </a:endParaRPr>
          </a:p>
          <a:p>
            <a:endParaRPr lang="en-US" dirty="0"/>
          </a:p>
        </p:txBody>
      </p:sp>
      <p:pic>
        <p:nvPicPr>
          <p:cNvPr id="5" name="Picture 2" descr="http://history.sandiego.edu/gen/soc/images2/union02.jpg"/>
          <p:cNvPicPr>
            <a:picLocks noChangeAspect="1" noChangeArrowheads="1"/>
          </p:cNvPicPr>
          <p:nvPr/>
        </p:nvPicPr>
        <p:blipFill>
          <a:blip r:embed="rId2"/>
          <a:srcRect/>
          <a:stretch>
            <a:fillRect/>
          </a:stretch>
        </p:blipFill>
        <p:spPr bwMode="auto">
          <a:xfrm>
            <a:off x="5351479" y="1417638"/>
            <a:ext cx="2988149" cy="3954903"/>
          </a:xfrm>
          <a:prstGeom prst="rect">
            <a:avLst/>
          </a:prstGeom>
          <a:noFill/>
        </p:spPr>
      </p:pic>
      <p:pic>
        <p:nvPicPr>
          <p:cNvPr id="4" name="Picture 2" descr="http://www.historyteacher.net/USProjects/DBQs2000/Images/AFLSymbol.gif"/>
          <p:cNvPicPr>
            <a:picLocks noChangeAspect="1" noChangeArrowheads="1"/>
          </p:cNvPicPr>
          <p:nvPr/>
        </p:nvPicPr>
        <p:blipFill>
          <a:blip r:embed="rId3"/>
          <a:srcRect/>
          <a:stretch>
            <a:fillRect/>
          </a:stretch>
        </p:blipFill>
        <p:spPr bwMode="auto">
          <a:xfrm>
            <a:off x="6605671" y="4740213"/>
            <a:ext cx="2819385" cy="2117787"/>
          </a:xfrm>
          <a:prstGeom prst="rect">
            <a:avLst/>
          </a:prstGeom>
          <a:noFill/>
        </p:spPr>
      </p:pic>
    </p:spTree>
    <p:extLst>
      <p:ext uri="{BB962C8B-B14F-4D97-AF65-F5344CB8AC3E}">
        <p14:creationId xmlns:p14="http://schemas.microsoft.com/office/powerpoint/2010/main" val="23663593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Rot="1" noChangeArrowheads="1"/>
          </p:cNvSpPr>
          <p:nvPr>
            <p:ph type="title"/>
          </p:nvPr>
        </p:nvSpPr>
        <p:spPr>
          <a:xfrm>
            <a:off x="0" y="274638"/>
            <a:ext cx="9144000" cy="1143000"/>
          </a:xfrm>
        </p:spPr>
        <p:txBody>
          <a:bodyPr>
            <a:noAutofit/>
          </a:bodyPr>
          <a:lstStyle/>
          <a:p>
            <a:r>
              <a:rPr lang="en-US" sz="3200" dirty="0" smtClean="0">
                <a:latin typeface="Didot"/>
                <a:cs typeface="Didot"/>
              </a:rPr>
              <a:t>What Did the AFL believe? </a:t>
            </a:r>
            <a:br>
              <a:rPr lang="en-US" sz="3200" dirty="0" smtClean="0">
                <a:latin typeface="Didot"/>
                <a:cs typeface="Didot"/>
              </a:rPr>
            </a:br>
            <a:r>
              <a:rPr lang="en-US" sz="3200" dirty="0" smtClean="0">
                <a:latin typeface="Didot"/>
                <a:cs typeface="Didot"/>
              </a:rPr>
              <a:t>Consider the following quotes from Gompers…</a:t>
            </a:r>
            <a:endParaRPr lang="en-US" sz="3200" dirty="0">
              <a:latin typeface="Didot"/>
              <a:cs typeface="Didot"/>
            </a:endParaRPr>
          </a:p>
        </p:txBody>
      </p:sp>
      <p:sp>
        <p:nvSpPr>
          <p:cNvPr id="60419" name="Rectangle 3"/>
          <p:cNvSpPr>
            <a:spLocks noGrp="1" noChangeArrowheads="1"/>
          </p:cNvSpPr>
          <p:nvPr>
            <p:ph type="body" idx="1"/>
          </p:nvPr>
        </p:nvSpPr>
        <p:spPr>
          <a:xfrm>
            <a:off x="457200" y="1600200"/>
            <a:ext cx="8229600" cy="5257800"/>
          </a:xfrm>
        </p:spPr>
        <p:txBody>
          <a:bodyPr>
            <a:normAutofit/>
          </a:bodyPr>
          <a:lstStyle/>
          <a:p>
            <a:r>
              <a:rPr lang="en-US" sz="1800" dirty="0" smtClean="0">
                <a:latin typeface="Didot"/>
                <a:cs typeface="Didot"/>
              </a:rPr>
              <a:t>“</a:t>
            </a:r>
            <a:r>
              <a:rPr lang="en-US" sz="1800" dirty="0">
                <a:latin typeface="Didot"/>
                <a:cs typeface="Didot"/>
              </a:rPr>
              <a:t>[I]f you wish to improve the condition of the people, you must improve their habits and customs.  The reduction of the hours of labor reaches the very root of society.  It gives the workingman better conditions and better opportunities and makes of him what has been too long neglected -- a consumer instead of a mere producer. . . .  A man who goes to his work before the dawn of day requires no clean shirt to go to work in, but is content to go in any old overall . . . but a man who goes to work at 8 o'clock in the morning wants a clean shirt; he is afraid his friends will see him, so he does not want to be dirty.  He also requires a newspaper; while a man who goes to work early in the morning and stays late at night does not need a newspaper, for he has no time to read it, requiring all the time he has to recuperate his strength sufficiently to get ready for his next day's work.” </a:t>
            </a:r>
          </a:p>
          <a:p>
            <a:r>
              <a:rPr lang="en-US" sz="1800" dirty="0" smtClean="0">
                <a:latin typeface="Didot"/>
                <a:cs typeface="Didot"/>
              </a:rPr>
              <a:t>“The Trade Unions…regard the workman as the producer of the wealth of the world and demands that wages, shall be sufficient to enable him to support his family in a manner consistent with existing civilization and all that is required for maintaining and improving physical and mental health and the self respect of human beings.”</a:t>
            </a:r>
            <a:endParaRPr lang="en-US" sz="1800" dirty="0">
              <a:latin typeface="Didot"/>
              <a:cs typeface="Didot"/>
            </a:endParaRPr>
          </a:p>
          <a:p>
            <a:endParaRPr lang="en-US" altLang="ja-JP" sz="1800" dirty="0" smtClean="0">
              <a:latin typeface="Arial"/>
            </a:endParaRPr>
          </a:p>
          <a:p>
            <a:endParaRPr lang="en-US" altLang="ja-JP" sz="1800" dirty="0">
              <a:latin typeface="Arial"/>
            </a:endParaRPr>
          </a:p>
        </p:txBody>
      </p:sp>
    </p:spTree>
    <p:extLst>
      <p:ext uri="{BB962C8B-B14F-4D97-AF65-F5344CB8AC3E}">
        <p14:creationId xmlns:p14="http://schemas.microsoft.com/office/powerpoint/2010/main" val="16284572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Didot"/>
                <a:cs typeface="Didot"/>
              </a:rPr>
              <a:t>What did the AFL believe?</a:t>
            </a:r>
            <a:endParaRPr lang="en-US" dirty="0">
              <a:latin typeface="Didot"/>
              <a:cs typeface="Didot"/>
            </a:endParaRPr>
          </a:p>
        </p:txBody>
      </p:sp>
      <p:sp>
        <p:nvSpPr>
          <p:cNvPr id="3" name="Content Placeholder 2"/>
          <p:cNvSpPr>
            <a:spLocks noGrp="1"/>
          </p:cNvSpPr>
          <p:nvPr>
            <p:ph idx="1"/>
          </p:nvPr>
        </p:nvSpPr>
        <p:spPr>
          <a:xfrm>
            <a:off x="457200" y="1600200"/>
            <a:ext cx="5084618" cy="4525963"/>
          </a:xfrm>
        </p:spPr>
        <p:txBody>
          <a:bodyPr>
            <a:normAutofit fontScale="92500" lnSpcReduction="10000"/>
          </a:bodyPr>
          <a:lstStyle/>
          <a:p>
            <a:r>
              <a:rPr lang="en-US" dirty="0" smtClean="0">
                <a:latin typeface="Didot"/>
                <a:cs typeface="Didot"/>
              </a:rPr>
              <a:t>Consider the quotes by Gompers along with the motto of the AFL (“hard work conquers all”)</a:t>
            </a:r>
          </a:p>
          <a:p>
            <a:pPr lvl="1"/>
            <a:r>
              <a:rPr lang="en-US" dirty="0" smtClean="0">
                <a:latin typeface="Didot"/>
                <a:cs typeface="Didot"/>
              </a:rPr>
              <a:t>What is the view of labor held by the AFL?</a:t>
            </a:r>
          </a:p>
          <a:p>
            <a:pPr lvl="1"/>
            <a:r>
              <a:rPr lang="en-US" dirty="0" smtClean="0">
                <a:latin typeface="Didot"/>
                <a:cs typeface="Didot"/>
              </a:rPr>
              <a:t>What is the view of the relationship between labor and industrial society?</a:t>
            </a:r>
          </a:p>
          <a:p>
            <a:pPr lvl="1"/>
            <a:r>
              <a:rPr lang="en-US" dirty="0" smtClean="0">
                <a:latin typeface="Didot"/>
                <a:cs typeface="Didot"/>
              </a:rPr>
              <a:t>How does this contrast with the Knights of Labor?</a:t>
            </a:r>
          </a:p>
        </p:txBody>
      </p:sp>
      <p:pic>
        <p:nvPicPr>
          <p:cNvPr id="4" name="Picture 3"/>
          <p:cNvPicPr>
            <a:picLocks noChangeAspect="1"/>
          </p:cNvPicPr>
          <p:nvPr/>
        </p:nvPicPr>
        <p:blipFill>
          <a:blip r:embed="rId2"/>
          <a:stretch>
            <a:fillRect/>
          </a:stretch>
        </p:blipFill>
        <p:spPr>
          <a:xfrm>
            <a:off x="5541818" y="1177636"/>
            <a:ext cx="3504254" cy="5680364"/>
          </a:xfrm>
          <a:prstGeom prst="rect">
            <a:avLst/>
          </a:prstGeom>
        </p:spPr>
      </p:pic>
    </p:spTree>
    <p:extLst>
      <p:ext uri="{BB962C8B-B14F-4D97-AF65-F5344CB8AC3E}">
        <p14:creationId xmlns:p14="http://schemas.microsoft.com/office/powerpoint/2010/main" val="32257955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Didot"/>
                <a:cs typeface="Didot"/>
              </a:rPr>
              <a:t>Conclusion</a:t>
            </a:r>
            <a:endParaRPr lang="en-US" dirty="0">
              <a:latin typeface="Didot"/>
              <a:cs typeface="Didot"/>
            </a:endParaRPr>
          </a:p>
        </p:txBody>
      </p:sp>
      <p:sp>
        <p:nvSpPr>
          <p:cNvPr id="3" name="Content Placeholder 2"/>
          <p:cNvSpPr>
            <a:spLocks noGrp="1"/>
          </p:cNvSpPr>
          <p:nvPr>
            <p:ph idx="1"/>
          </p:nvPr>
        </p:nvSpPr>
        <p:spPr>
          <a:xfrm>
            <a:off x="457200" y="1417638"/>
            <a:ext cx="8229600" cy="4708525"/>
          </a:xfrm>
        </p:spPr>
        <p:txBody>
          <a:bodyPr>
            <a:normAutofit fontScale="92500"/>
          </a:bodyPr>
          <a:lstStyle/>
          <a:p>
            <a:r>
              <a:rPr lang="en-US" dirty="0" smtClean="0">
                <a:latin typeface="Didot"/>
                <a:cs typeface="Didot"/>
              </a:rPr>
              <a:t>Ultimately the AFL was far more successful than the Knights of Labor.  While the Knights of Labor was largely defunct by the 1880s, the AFL is still around.  </a:t>
            </a:r>
          </a:p>
          <a:p>
            <a:r>
              <a:rPr lang="en-US" dirty="0" smtClean="0">
                <a:latin typeface="Didot"/>
                <a:cs typeface="Didot"/>
              </a:rPr>
              <a:t>Why do you think this is?</a:t>
            </a:r>
          </a:p>
          <a:p>
            <a:r>
              <a:rPr lang="en-US" dirty="0" smtClean="0">
                <a:latin typeface="Didot"/>
                <a:cs typeface="Didot"/>
              </a:rPr>
              <a:t>What did workers gain and lose as a result of the success of the AFL?</a:t>
            </a:r>
          </a:p>
          <a:p>
            <a:r>
              <a:rPr lang="en-US" dirty="0" smtClean="0">
                <a:latin typeface="Didot"/>
                <a:cs typeface="Didot"/>
              </a:rPr>
              <a:t>What is the relationship between the Gilded Age and </a:t>
            </a:r>
            <a:r>
              <a:rPr lang="en-US" dirty="0">
                <a:latin typeface="Didot"/>
                <a:cs typeface="Didot"/>
              </a:rPr>
              <a:t>l</a:t>
            </a:r>
            <a:r>
              <a:rPr lang="en-US" dirty="0" smtClean="0">
                <a:latin typeface="Didot"/>
                <a:cs typeface="Didot"/>
              </a:rPr>
              <a:t>abor </a:t>
            </a:r>
            <a:r>
              <a:rPr lang="en-US" dirty="0">
                <a:latin typeface="Didot"/>
                <a:cs typeface="Didot"/>
              </a:rPr>
              <a:t>u</a:t>
            </a:r>
            <a:r>
              <a:rPr lang="en-US" dirty="0" smtClean="0">
                <a:latin typeface="Didot"/>
                <a:cs typeface="Didot"/>
              </a:rPr>
              <a:t>nions?</a:t>
            </a:r>
            <a:endParaRPr lang="en-US" dirty="0">
              <a:latin typeface="Didot"/>
              <a:cs typeface="Didot"/>
            </a:endParaRPr>
          </a:p>
        </p:txBody>
      </p:sp>
    </p:spTree>
    <p:extLst>
      <p:ext uri="{BB962C8B-B14F-4D97-AF65-F5344CB8AC3E}">
        <p14:creationId xmlns:p14="http://schemas.microsoft.com/office/powerpoint/2010/main" val="5498935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Didot"/>
                <a:cs typeface="Didot"/>
              </a:rPr>
              <a:t>Workers During the Gilded Age</a:t>
            </a:r>
            <a:endParaRPr lang="en-US" dirty="0">
              <a:latin typeface="Didot"/>
              <a:cs typeface="Didot"/>
            </a:endParaRPr>
          </a:p>
        </p:txBody>
      </p:sp>
      <p:sp>
        <p:nvSpPr>
          <p:cNvPr id="3" name="Content Placeholder 2"/>
          <p:cNvSpPr>
            <a:spLocks noGrp="1"/>
          </p:cNvSpPr>
          <p:nvPr>
            <p:ph idx="1"/>
          </p:nvPr>
        </p:nvSpPr>
        <p:spPr/>
        <p:txBody>
          <a:bodyPr/>
          <a:lstStyle/>
          <a:p>
            <a:r>
              <a:rPr lang="en-US" dirty="0" smtClean="0">
                <a:latin typeface="Didot"/>
                <a:cs typeface="Didot"/>
              </a:rPr>
              <a:t>What do we know about workers during the Gilded Age?</a:t>
            </a:r>
            <a:endParaRPr lang="en-US" dirty="0">
              <a:latin typeface="Didot"/>
              <a:cs typeface="Didot"/>
            </a:endParaRPr>
          </a:p>
        </p:txBody>
      </p:sp>
      <p:pic>
        <p:nvPicPr>
          <p:cNvPr id="4" name="Picture 3"/>
          <p:cNvPicPr>
            <a:picLocks noChangeAspect="1"/>
          </p:cNvPicPr>
          <p:nvPr/>
        </p:nvPicPr>
        <p:blipFill>
          <a:blip r:embed="rId2"/>
          <a:stretch>
            <a:fillRect/>
          </a:stretch>
        </p:blipFill>
        <p:spPr>
          <a:xfrm>
            <a:off x="3017109" y="2905704"/>
            <a:ext cx="5873190" cy="3775622"/>
          </a:xfrm>
          <a:prstGeom prst="rect">
            <a:avLst/>
          </a:prstGeom>
        </p:spPr>
      </p:pic>
    </p:spTree>
    <p:extLst>
      <p:ext uri="{BB962C8B-B14F-4D97-AF65-F5344CB8AC3E}">
        <p14:creationId xmlns:p14="http://schemas.microsoft.com/office/powerpoint/2010/main" val="15089510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a:p>
        </p:txBody>
      </p:sp>
      <p:sp>
        <p:nvSpPr>
          <p:cNvPr id="4" name="Rectangle 4"/>
          <p:cNvSpPr txBox="1">
            <a:spLocks noRot="1" noChangeArrowheads="1"/>
          </p:cNvSpPr>
          <p:nvPr/>
        </p:nvSpPr>
        <p:spPr>
          <a:xfrm>
            <a:off x="0" y="182157"/>
            <a:ext cx="9144000" cy="1338358"/>
          </a:xfrm>
          <a:prstGeom prst="rect">
            <a:avLst/>
          </a:prstGeom>
        </p:spPr>
        <p:txBody>
          <a:bodyPr vert="horz" lIns="91440" tIns="45720" rIns="91440" bIns="45720" rtlCol="0" anchor="ctr">
            <a:normAutofit fontScale="775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smtClean="0">
                <a:latin typeface="Didot"/>
                <a:cs typeface="Didot"/>
              </a:rPr>
              <a:t>What does this Cartoon Suggest about how Workers Felt About These Experiences?</a:t>
            </a:r>
            <a:endParaRPr lang="en-US" dirty="0">
              <a:latin typeface="Didot"/>
              <a:cs typeface="Didot"/>
            </a:endParaRPr>
          </a:p>
        </p:txBody>
      </p:sp>
      <p:pic>
        <p:nvPicPr>
          <p:cNvPr id="6" name="Picture 7" descr="monopoly stak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a:xfrm>
            <a:off x="1877094" y="1520515"/>
            <a:ext cx="5561067" cy="5337486"/>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8"/>
                    </a:srgbClr>
                  </a:outerShdw>
                </a:effectLst>
              </a14:hiddenEffects>
            </a:ext>
          </a:extLst>
        </p:spPr>
      </p:pic>
    </p:spTree>
    <p:extLst>
      <p:ext uri="{BB962C8B-B14F-4D97-AF65-F5344CB8AC3E}">
        <p14:creationId xmlns:p14="http://schemas.microsoft.com/office/powerpoint/2010/main" val="6640307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Didot"/>
                <a:cs typeface="Didot"/>
              </a:rPr>
              <a:t>Labor Unions Form</a:t>
            </a:r>
            <a:endParaRPr lang="en-US" dirty="0">
              <a:latin typeface="Didot"/>
              <a:cs typeface="Didot"/>
            </a:endParaRPr>
          </a:p>
        </p:txBody>
      </p:sp>
      <p:sp>
        <p:nvSpPr>
          <p:cNvPr id="3" name="Content Placeholder 2"/>
          <p:cNvSpPr>
            <a:spLocks noGrp="1"/>
          </p:cNvSpPr>
          <p:nvPr>
            <p:ph idx="1"/>
          </p:nvPr>
        </p:nvSpPr>
        <p:spPr>
          <a:xfrm>
            <a:off x="457200" y="1600200"/>
            <a:ext cx="4235895" cy="4525963"/>
          </a:xfrm>
        </p:spPr>
        <p:txBody>
          <a:bodyPr>
            <a:normAutofit fontScale="85000" lnSpcReduction="10000"/>
          </a:bodyPr>
          <a:lstStyle/>
          <a:p>
            <a:r>
              <a:rPr lang="en-US" dirty="0" smtClean="0">
                <a:latin typeface="Didot"/>
                <a:cs typeface="Didot"/>
              </a:rPr>
              <a:t>In response to these experiences and feelings, labor unions form.</a:t>
            </a:r>
          </a:p>
          <a:p>
            <a:r>
              <a:rPr lang="en-US" dirty="0" smtClean="0">
                <a:latin typeface="Didot"/>
                <a:cs typeface="Didot"/>
              </a:rPr>
              <a:t>What is a labor union?</a:t>
            </a:r>
          </a:p>
          <a:p>
            <a:r>
              <a:rPr lang="en-US" dirty="0" smtClean="0">
                <a:latin typeface="Didot"/>
                <a:cs typeface="Didot"/>
              </a:rPr>
              <a:t>What advantages does it confer to workers?</a:t>
            </a:r>
          </a:p>
          <a:p>
            <a:r>
              <a:rPr lang="en-US" dirty="0" smtClean="0">
                <a:latin typeface="Didot"/>
                <a:cs typeface="Didot"/>
              </a:rPr>
              <a:t>How might management feel about labor unions?</a:t>
            </a:r>
            <a:endParaRPr lang="en-US" dirty="0">
              <a:latin typeface="Didot"/>
              <a:cs typeface="Didot"/>
            </a:endParaRPr>
          </a:p>
        </p:txBody>
      </p:sp>
      <p:pic>
        <p:nvPicPr>
          <p:cNvPr id="4" name="Picture 2" descr="http://www.wchsmuseum.org/wp-content/uploads/040508-025.jpg"/>
          <p:cNvPicPr>
            <a:picLocks noChangeAspect="1" noChangeArrowheads="1"/>
          </p:cNvPicPr>
          <p:nvPr/>
        </p:nvPicPr>
        <p:blipFill>
          <a:blip r:embed="rId2"/>
          <a:srcRect/>
          <a:stretch>
            <a:fillRect/>
          </a:stretch>
        </p:blipFill>
        <p:spPr bwMode="auto">
          <a:xfrm>
            <a:off x="4693095" y="1769023"/>
            <a:ext cx="4261154" cy="2634619"/>
          </a:xfrm>
          <a:prstGeom prst="rect">
            <a:avLst/>
          </a:prstGeom>
          <a:noFill/>
        </p:spPr>
      </p:pic>
    </p:spTree>
    <p:extLst>
      <p:ext uri="{BB962C8B-B14F-4D97-AF65-F5344CB8AC3E}">
        <p14:creationId xmlns:p14="http://schemas.microsoft.com/office/powerpoint/2010/main" val="27579854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normAutofit fontScale="90000"/>
          </a:bodyPr>
          <a:lstStyle/>
          <a:p>
            <a:r>
              <a:rPr lang="en-US" dirty="0" smtClean="0">
                <a:latin typeface="Didot"/>
                <a:cs typeface="Didot"/>
              </a:rPr>
              <a:t>Labor Unions During the Gilded Age</a:t>
            </a:r>
            <a:endParaRPr lang="en-US" dirty="0">
              <a:latin typeface="Didot"/>
              <a:cs typeface="Didot"/>
            </a:endParaRPr>
          </a:p>
        </p:txBody>
      </p:sp>
      <p:sp>
        <p:nvSpPr>
          <p:cNvPr id="3" name="Content Placeholder 2"/>
          <p:cNvSpPr>
            <a:spLocks noGrp="1"/>
          </p:cNvSpPr>
          <p:nvPr>
            <p:ph idx="1"/>
          </p:nvPr>
        </p:nvSpPr>
        <p:spPr>
          <a:xfrm>
            <a:off x="457200" y="1178249"/>
            <a:ext cx="4350061" cy="5308359"/>
          </a:xfrm>
        </p:spPr>
        <p:txBody>
          <a:bodyPr>
            <a:normAutofit fontScale="92500" lnSpcReduction="20000"/>
          </a:bodyPr>
          <a:lstStyle/>
          <a:p>
            <a:r>
              <a:rPr lang="en-US" dirty="0" smtClean="0">
                <a:latin typeface="Didot"/>
                <a:cs typeface="Didot"/>
              </a:rPr>
              <a:t>Two Labor Unions dominated the Gilded Age:</a:t>
            </a:r>
          </a:p>
          <a:p>
            <a:pPr lvl="1"/>
            <a:r>
              <a:rPr lang="en-US" dirty="0" smtClean="0">
                <a:latin typeface="Didot"/>
                <a:cs typeface="Didot"/>
              </a:rPr>
              <a:t>The Knights of Labor</a:t>
            </a:r>
          </a:p>
          <a:p>
            <a:pPr lvl="1"/>
            <a:r>
              <a:rPr lang="en-US" dirty="0" smtClean="0">
                <a:latin typeface="Didot"/>
                <a:cs typeface="Didot"/>
              </a:rPr>
              <a:t>The American Federation of Labor</a:t>
            </a:r>
          </a:p>
          <a:p>
            <a:r>
              <a:rPr lang="en-US" dirty="0" smtClean="0">
                <a:latin typeface="Didot"/>
                <a:cs typeface="Didot"/>
              </a:rPr>
              <a:t>Each union sought to improve the living and working conditions of workers, however each had very different views on how to do so.</a:t>
            </a:r>
            <a:endParaRPr lang="en-US" dirty="0">
              <a:latin typeface="Didot"/>
              <a:cs typeface="Didot"/>
            </a:endParaRPr>
          </a:p>
        </p:txBody>
      </p:sp>
      <p:pic>
        <p:nvPicPr>
          <p:cNvPr id="4" name="Picture 4" descr="http://upload.wikimedia.org/wikipedia/commons/3/3f/Knights_of_Labor_Logo.gif"/>
          <p:cNvPicPr>
            <a:picLocks noChangeAspect="1" noChangeArrowheads="1"/>
          </p:cNvPicPr>
          <p:nvPr/>
        </p:nvPicPr>
        <p:blipFill>
          <a:blip r:embed="rId2"/>
          <a:srcRect/>
          <a:stretch>
            <a:fillRect/>
          </a:stretch>
        </p:blipFill>
        <p:spPr bwMode="auto">
          <a:xfrm>
            <a:off x="4807261" y="1178249"/>
            <a:ext cx="3620491" cy="3527106"/>
          </a:xfrm>
          <a:prstGeom prst="rect">
            <a:avLst/>
          </a:prstGeom>
          <a:noFill/>
        </p:spPr>
      </p:pic>
      <p:pic>
        <p:nvPicPr>
          <p:cNvPr id="5" name="Picture 2" descr="http://www.historyteacher.net/USProjects/DBQs2000/Images/AFLSymbol.gif"/>
          <p:cNvPicPr>
            <a:picLocks noChangeAspect="1" noChangeArrowheads="1"/>
          </p:cNvPicPr>
          <p:nvPr/>
        </p:nvPicPr>
        <p:blipFill>
          <a:blip r:embed="rId3"/>
          <a:srcRect/>
          <a:stretch>
            <a:fillRect/>
          </a:stretch>
        </p:blipFill>
        <p:spPr bwMode="auto">
          <a:xfrm>
            <a:off x="5759643" y="4093436"/>
            <a:ext cx="3680431" cy="2764564"/>
          </a:xfrm>
          <a:prstGeom prst="rect">
            <a:avLst/>
          </a:prstGeom>
          <a:noFill/>
        </p:spPr>
      </p:pic>
    </p:spTree>
    <p:extLst>
      <p:ext uri="{BB962C8B-B14F-4D97-AF65-F5344CB8AC3E}">
        <p14:creationId xmlns:p14="http://schemas.microsoft.com/office/powerpoint/2010/main" val="12250182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latin typeface="Didot"/>
                <a:cs typeface="Didot"/>
              </a:rPr>
              <a:t>Goals for Today</a:t>
            </a:r>
            <a:endParaRPr lang="en-US" dirty="0">
              <a:latin typeface="Didot"/>
              <a:cs typeface="Didot"/>
            </a:endParaRPr>
          </a:p>
        </p:txBody>
      </p:sp>
      <p:sp>
        <p:nvSpPr>
          <p:cNvPr id="3" name="Content Placeholder 2"/>
          <p:cNvSpPr>
            <a:spLocks noGrp="1"/>
          </p:cNvSpPr>
          <p:nvPr>
            <p:ph idx="1"/>
          </p:nvPr>
        </p:nvSpPr>
        <p:spPr>
          <a:xfrm>
            <a:off x="457200" y="1200930"/>
            <a:ext cx="8229600" cy="4525963"/>
          </a:xfrm>
        </p:spPr>
        <p:txBody>
          <a:bodyPr>
            <a:normAutofit fontScale="92500" lnSpcReduction="10000"/>
          </a:bodyPr>
          <a:lstStyle/>
          <a:p>
            <a:pPr marL="514350" indent="-514350">
              <a:buFont typeface="+mj-lt"/>
              <a:buAutoNum type="arabicPeriod"/>
            </a:pPr>
            <a:r>
              <a:rPr lang="en-US" dirty="0" smtClean="0">
                <a:latin typeface="Didot"/>
                <a:cs typeface="Didot"/>
              </a:rPr>
              <a:t>Understand the main beliefs and ideas of the Knights of Labor and the American Federation of Labor.</a:t>
            </a:r>
          </a:p>
          <a:p>
            <a:pPr marL="514350" indent="-514350">
              <a:buFont typeface="+mj-lt"/>
              <a:buAutoNum type="arabicPeriod"/>
            </a:pPr>
            <a:r>
              <a:rPr lang="en-US" dirty="0" smtClean="0">
                <a:latin typeface="Didot"/>
                <a:cs typeface="Didot"/>
              </a:rPr>
              <a:t>Analyze what accounts for their different visions of how to best improve the working conditions of Gilded Age workers.</a:t>
            </a:r>
          </a:p>
          <a:p>
            <a:pPr marL="514350" indent="-514350">
              <a:buFont typeface="+mj-lt"/>
              <a:buAutoNum type="arabicPeriod"/>
            </a:pPr>
            <a:r>
              <a:rPr lang="en-US" dirty="0" smtClean="0">
                <a:latin typeface="Didot"/>
                <a:cs typeface="Didot"/>
              </a:rPr>
              <a:t>Evaluate why the American Federation of Labor was ultimately more successful than the Knights of Labor and what was gained and lost for workers as a result.</a:t>
            </a:r>
            <a:endParaRPr lang="en-US" dirty="0">
              <a:latin typeface="Didot"/>
              <a:cs typeface="Didot"/>
            </a:endParaRPr>
          </a:p>
        </p:txBody>
      </p:sp>
    </p:spTree>
    <p:extLst>
      <p:ext uri="{BB962C8B-B14F-4D97-AF65-F5344CB8AC3E}">
        <p14:creationId xmlns:p14="http://schemas.microsoft.com/office/powerpoint/2010/main" val="22193280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Rot="1" noChangeArrowheads="1"/>
          </p:cNvSpPr>
          <p:nvPr>
            <p:ph type="title"/>
          </p:nvPr>
        </p:nvSpPr>
        <p:spPr/>
        <p:txBody>
          <a:bodyPr/>
          <a:lstStyle/>
          <a:p>
            <a:r>
              <a:rPr lang="en-US" dirty="0">
                <a:latin typeface="Didot"/>
                <a:cs typeface="Didot"/>
              </a:rPr>
              <a:t>The Knights of Labor</a:t>
            </a:r>
          </a:p>
        </p:txBody>
      </p:sp>
      <p:sp>
        <p:nvSpPr>
          <p:cNvPr id="49157" name="Rectangle 5"/>
          <p:cNvSpPr>
            <a:spLocks noGrp="1" noChangeArrowheads="1"/>
          </p:cNvSpPr>
          <p:nvPr>
            <p:ph type="body" sz="half" idx="2"/>
          </p:nvPr>
        </p:nvSpPr>
        <p:spPr>
          <a:xfrm>
            <a:off x="4648200" y="1600200"/>
            <a:ext cx="4038600" cy="4999810"/>
          </a:xfrm>
        </p:spPr>
        <p:txBody>
          <a:bodyPr>
            <a:normAutofit lnSpcReduction="10000"/>
          </a:bodyPr>
          <a:lstStyle/>
          <a:p>
            <a:pPr>
              <a:lnSpc>
                <a:spcPct val="80000"/>
              </a:lnSpc>
            </a:pPr>
            <a:r>
              <a:rPr lang="en-US" sz="2400" dirty="0" smtClean="0">
                <a:latin typeface="Didot"/>
                <a:cs typeface="Didot"/>
              </a:rPr>
              <a:t>Founded in 1869 by a group of garment workers.</a:t>
            </a:r>
          </a:p>
          <a:p>
            <a:pPr>
              <a:lnSpc>
                <a:spcPct val="80000"/>
              </a:lnSpc>
            </a:pPr>
            <a:r>
              <a:rPr lang="en-US" sz="2400" dirty="0" smtClean="0">
                <a:latin typeface="Didot"/>
                <a:cs typeface="Didot"/>
              </a:rPr>
              <a:t>Sought to include all workers in one big union.</a:t>
            </a:r>
          </a:p>
          <a:p>
            <a:pPr>
              <a:lnSpc>
                <a:spcPct val="80000"/>
              </a:lnSpc>
            </a:pPr>
            <a:r>
              <a:rPr lang="en-US" sz="2400" dirty="0" smtClean="0">
                <a:latin typeface="Didot"/>
                <a:cs typeface="Didot"/>
              </a:rPr>
              <a:t>Skilled and unskilled, men and women, whites and blacks, were all allowed to join</a:t>
            </a:r>
          </a:p>
          <a:p>
            <a:pPr>
              <a:lnSpc>
                <a:spcPct val="80000"/>
              </a:lnSpc>
            </a:pPr>
            <a:r>
              <a:rPr lang="en-US" sz="2400" dirty="0">
                <a:latin typeface="Didot"/>
                <a:cs typeface="Didot"/>
              </a:rPr>
              <a:t>Hundreds of thousands of workers in the 1880s were “baptized” in a Knights of Labor initiation ceremony that required the following promises. </a:t>
            </a:r>
            <a:endParaRPr lang="en-US" sz="2400" dirty="0" smtClean="0">
              <a:latin typeface="Didot"/>
              <a:cs typeface="Didot"/>
            </a:endParaRPr>
          </a:p>
          <a:p>
            <a:pPr>
              <a:lnSpc>
                <a:spcPct val="80000"/>
              </a:lnSpc>
            </a:pPr>
            <a:endParaRPr lang="en-US" sz="2400" dirty="0">
              <a:latin typeface="Didot"/>
              <a:cs typeface="Didot"/>
            </a:endParaRPr>
          </a:p>
          <a:p>
            <a:pPr>
              <a:lnSpc>
                <a:spcPct val="80000"/>
              </a:lnSpc>
            </a:pPr>
            <a:endParaRPr lang="en-US" sz="1400" dirty="0" smtClean="0"/>
          </a:p>
          <a:p>
            <a:pPr lvl="1">
              <a:lnSpc>
                <a:spcPct val="80000"/>
              </a:lnSpc>
            </a:pPr>
            <a:endParaRPr lang="en-US" sz="1400" dirty="0"/>
          </a:p>
        </p:txBody>
      </p:sp>
      <p:pic>
        <p:nvPicPr>
          <p:cNvPr id="49158" name="Picture 6" descr="KLseal"/>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304800" y="1676400"/>
            <a:ext cx="4343400" cy="43053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8"/>
                    </a:srgbClr>
                  </a:outerShdw>
                </a:effectLst>
              </a14:hiddenEffects>
            </a:ext>
          </a:extLst>
        </p:spPr>
      </p:pic>
    </p:spTree>
    <p:extLst>
      <p:ext uri="{BB962C8B-B14F-4D97-AF65-F5344CB8AC3E}">
        <p14:creationId xmlns:p14="http://schemas.microsoft.com/office/powerpoint/2010/main" val="270215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p:txBody>
          <a:bodyPr/>
          <a:lstStyle/>
          <a:p>
            <a:endParaRPr lang="en-US"/>
          </a:p>
        </p:txBody>
      </p:sp>
      <p:sp>
        <p:nvSpPr>
          <p:cNvPr id="4" name="Text Placeholder 3"/>
          <p:cNvSpPr>
            <a:spLocks noGrp="1"/>
          </p:cNvSpPr>
          <p:nvPr>
            <p:ph type="body" sz="half" idx="2"/>
          </p:nvPr>
        </p:nvSpPr>
        <p:spPr/>
        <p:txBody>
          <a:bodyPr/>
          <a:lstStyle/>
          <a:p>
            <a:endParaRPr lang="en-US"/>
          </a:p>
        </p:txBody>
      </p:sp>
      <p:sp>
        <p:nvSpPr>
          <p:cNvPr id="5" name="Title 4"/>
          <p:cNvSpPr txBox="1">
            <a:spLocks/>
          </p:cNvSpPr>
          <p:nvPr/>
        </p:nvSpPr>
        <p:spPr>
          <a:xfrm>
            <a:off x="381000" y="457200"/>
            <a:ext cx="8229600" cy="762000"/>
          </a:xfrm>
          <a:prstGeom prst="rect">
            <a:avLst/>
          </a:prstGeom>
        </p:spPr>
        <p:txBody>
          <a:bodyPr vert="horz" lIns="91440" tIns="45720" rIns="91440" bIns="45720" rtlCol="0" anchor="ctr">
            <a:normAutofit fontScale="250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3600" b="1" dirty="0" smtClean="0"/>
              <a:t/>
            </a:r>
            <a:br>
              <a:rPr lang="en-US" sz="3600" b="1" dirty="0" smtClean="0"/>
            </a:br>
            <a:r>
              <a:rPr lang="en-US" sz="8700" b="1" dirty="0" smtClean="0"/>
              <a:t>“In the Beginning . . .” </a:t>
            </a:r>
            <a:br>
              <a:rPr lang="en-US" sz="8700" b="1" dirty="0" smtClean="0"/>
            </a:br>
            <a:r>
              <a:rPr lang="en-US" sz="8700" b="1" dirty="0" smtClean="0"/>
              <a:t>A Knight’s Sacred Oath</a:t>
            </a:r>
            <a:br>
              <a:rPr lang="en-US" sz="8700" b="1" dirty="0" smtClean="0"/>
            </a:br>
            <a:r>
              <a:rPr lang="en-US" sz="8700" dirty="0" smtClean="0"/>
              <a:t> </a:t>
            </a:r>
            <a:br>
              <a:rPr lang="en-US" sz="8700" dirty="0" smtClean="0"/>
            </a:br>
            <a:endParaRPr lang="en-US" sz="8700" dirty="0"/>
          </a:p>
        </p:txBody>
      </p:sp>
      <p:sp>
        <p:nvSpPr>
          <p:cNvPr id="6" name="Rectangle 3"/>
          <p:cNvSpPr txBox="1">
            <a:spLocks noChangeArrowheads="1"/>
          </p:cNvSpPr>
          <p:nvPr/>
        </p:nvSpPr>
        <p:spPr bwMode="auto">
          <a:xfrm>
            <a:off x="228600" y="838200"/>
            <a:ext cx="8644380" cy="5632311"/>
          </a:xfrm>
          <a:prstGeom prst="rect">
            <a:avLst/>
          </a:prstGeom>
          <a:noFill/>
          <a:ln w="9525">
            <a:noFill/>
            <a:miter lim="800000"/>
            <a:headEnd/>
            <a:tailEnd/>
          </a:ln>
          <a:effectLst/>
        </p:spPr>
        <p:txBody>
          <a:bodyPr vert="horz" wrap="square" lIns="91440" tIns="45720" rIns="91440" bIns="45720" numCol="1" rtlCol="0" anchor="ctr" anchorCtr="0" compatLnSpc="1">
            <a:prstTxWarp prst="textNoShape">
              <a:avLst/>
            </a:prstTxWarp>
            <a:sp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defTabSz="914400" fontAlgn="base">
              <a:spcBef>
                <a:spcPct val="0"/>
              </a:spcBef>
              <a:spcAft>
                <a:spcPct val="0"/>
              </a:spcAft>
              <a:buFontTx/>
              <a:buNone/>
            </a:pPr>
            <a:endParaRPr lang="en-US" sz="2000" dirty="0" smtClean="0">
              <a:latin typeface="Times New Roman" pitchFamily="18" charset="0"/>
              <a:ea typeface="Times New Roman" pitchFamily="18" charset="0"/>
              <a:cs typeface="Times New Roman" pitchFamily="18" charset="0"/>
            </a:endParaRPr>
          </a:p>
          <a:p>
            <a:pPr marL="0" indent="0" algn="ctr" defTabSz="914400" fontAlgn="base">
              <a:spcBef>
                <a:spcPct val="0"/>
              </a:spcBef>
              <a:spcAft>
                <a:spcPct val="0"/>
              </a:spcAft>
              <a:buFontTx/>
              <a:buNone/>
            </a:pPr>
            <a:r>
              <a:rPr lang="en-US" sz="2000" dirty="0" smtClean="0">
                <a:latin typeface="Times New Roman" pitchFamily="18" charset="0"/>
                <a:ea typeface="Times New Roman" pitchFamily="18" charset="0"/>
                <a:cs typeface="Times New Roman" pitchFamily="18" charset="0"/>
              </a:rPr>
              <a:t>In the beginning, God ordained that man should labor, not as a curse, but as a blessing; not as a punishment, but as means of  development, physically, mentally, morally, and has set thereunto his seal of approval in the rich increase and reward. </a:t>
            </a:r>
          </a:p>
          <a:p>
            <a:pPr marL="0" indent="0" algn="ctr" defTabSz="914400" fontAlgn="base">
              <a:spcBef>
                <a:spcPct val="0"/>
              </a:spcBef>
              <a:spcAft>
                <a:spcPct val="0"/>
              </a:spcAft>
              <a:buFontTx/>
              <a:buNone/>
            </a:pPr>
            <a:endParaRPr lang="en-US" sz="2000" dirty="0" smtClean="0">
              <a:latin typeface="Times New Roman" pitchFamily="18" charset="0"/>
              <a:ea typeface="Times New Roman" pitchFamily="18" charset="0"/>
              <a:cs typeface="Times New Roman" pitchFamily="18" charset="0"/>
            </a:endParaRPr>
          </a:p>
          <a:p>
            <a:pPr marL="0" indent="0" algn="ctr" defTabSz="914400" fontAlgn="base">
              <a:spcBef>
                <a:spcPct val="0"/>
              </a:spcBef>
              <a:spcAft>
                <a:spcPct val="0"/>
              </a:spcAft>
              <a:buFontTx/>
              <a:buNone/>
            </a:pPr>
            <a:r>
              <a:rPr lang="en-US" sz="2000" dirty="0" smtClean="0">
                <a:latin typeface="Times New Roman" pitchFamily="18" charset="0"/>
                <a:ea typeface="Times New Roman" pitchFamily="18" charset="0"/>
                <a:cs typeface="Times New Roman" pitchFamily="18" charset="0"/>
              </a:rPr>
              <a:t>By labor is  brought forward the kindly fruits of the earth in rich abundance for our sustenance and comfort; by labor (not exhaustive) is promoted  health of the body and strength of mind, labor garners the priceless stores of wisdom and knowledge. </a:t>
            </a:r>
          </a:p>
          <a:p>
            <a:pPr marL="0" indent="0" algn="ctr" defTabSz="914400" fontAlgn="base">
              <a:spcBef>
                <a:spcPct val="0"/>
              </a:spcBef>
              <a:spcAft>
                <a:spcPct val="0"/>
              </a:spcAft>
              <a:buFontTx/>
              <a:buNone/>
            </a:pPr>
            <a:endParaRPr lang="en-US" sz="2000" dirty="0" smtClean="0">
              <a:latin typeface="Times New Roman" pitchFamily="18" charset="0"/>
              <a:ea typeface="Times New Roman" pitchFamily="18" charset="0"/>
              <a:cs typeface="Times New Roman" pitchFamily="18" charset="0"/>
            </a:endParaRPr>
          </a:p>
          <a:p>
            <a:pPr marL="0" indent="0" algn="ctr" defTabSz="914400" fontAlgn="base">
              <a:spcBef>
                <a:spcPct val="0"/>
              </a:spcBef>
              <a:spcAft>
                <a:spcPct val="0"/>
              </a:spcAft>
              <a:buFontTx/>
              <a:buNone/>
            </a:pPr>
            <a:r>
              <a:rPr lang="en-US" sz="2000" dirty="0" smtClean="0">
                <a:latin typeface="Times New Roman" pitchFamily="18" charset="0"/>
                <a:ea typeface="Times New Roman" pitchFamily="18" charset="0"/>
                <a:cs typeface="Times New Roman" pitchFamily="18" charset="0"/>
              </a:rPr>
              <a:t>To glorify God in its exercise, to defend it from degradation, to divest it  of the evils to body, mind, and estate, which ignorance and greed have imposed; to rescue the toiler from the grasp of the selfish is a work  worthy of the noblest and best of our race. </a:t>
            </a:r>
            <a:endParaRPr lang="en-US" sz="2000" dirty="0" smtClean="0">
              <a:latin typeface="Arial" pitchFamily="34" charset="0"/>
            </a:endParaRPr>
          </a:p>
          <a:p>
            <a:pPr marL="0" indent="0" algn="ctr" defTabSz="914400" eaLnBrk="0" fontAlgn="base" hangingPunct="0">
              <a:spcBef>
                <a:spcPct val="0"/>
              </a:spcBef>
              <a:spcAft>
                <a:spcPct val="0"/>
              </a:spcAft>
              <a:buFontTx/>
              <a:buNone/>
            </a:pPr>
            <a:endParaRPr lang="en-US" sz="2000" dirty="0" smtClean="0">
              <a:latin typeface="Times New Roman" pitchFamily="18" charset="0"/>
              <a:ea typeface="Times New Roman" pitchFamily="18" charset="0"/>
              <a:cs typeface="Times New Roman" pitchFamily="18" charset="0"/>
            </a:endParaRPr>
          </a:p>
          <a:p>
            <a:pPr marL="0" indent="0" algn="ctr" defTabSz="914400" eaLnBrk="0" fontAlgn="base" hangingPunct="0">
              <a:spcBef>
                <a:spcPct val="0"/>
              </a:spcBef>
              <a:spcAft>
                <a:spcPct val="0"/>
              </a:spcAft>
              <a:buFontTx/>
              <a:buNone/>
            </a:pPr>
            <a:r>
              <a:rPr lang="en-US" sz="2000" dirty="0" smtClean="0">
                <a:latin typeface="Times New Roman" pitchFamily="18" charset="0"/>
                <a:ea typeface="Times New Roman" pitchFamily="18" charset="0"/>
                <a:cs typeface="Times New Roman" pitchFamily="18" charset="0"/>
              </a:rPr>
              <a:t>You have been selected from among your associates for that exalted purpose. Are you willing to accept the responsibility, and, trusting in  the support of pledged true Knights, labor, with what ability you possess, for the triumph of these principles among men?</a:t>
            </a:r>
            <a:endParaRPr lang="en-US" sz="2000" dirty="0">
              <a:latin typeface="Arial" pitchFamily="34" charset="0"/>
            </a:endParaRPr>
          </a:p>
        </p:txBody>
      </p:sp>
    </p:spTree>
    <p:extLst>
      <p:ext uri="{BB962C8B-B14F-4D97-AF65-F5344CB8AC3E}">
        <p14:creationId xmlns:p14="http://schemas.microsoft.com/office/powerpoint/2010/main" val="3053802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latin typeface="Didot"/>
                <a:cs typeface="Didot"/>
              </a:rPr>
              <a:t>The Knights of Labor</a:t>
            </a:r>
            <a:endParaRPr lang="en-US" dirty="0">
              <a:latin typeface="Didot"/>
              <a:cs typeface="Didot"/>
            </a:endParaRPr>
          </a:p>
        </p:txBody>
      </p:sp>
      <p:sp>
        <p:nvSpPr>
          <p:cNvPr id="6" name="Content Placeholder 5"/>
          <p:cNvSpPr>
            <a:spLocks noGrp="1"/>
          </p:cNvSpPr>
          <p:nvPr>
            <p:ph idx="1"/>
          </p:nvPr>
        </p:nvSpPr>
        <p:spPr/>
        <p:txBody>
          <a:bodyPr>
            <a:normAutofit fontScale="85000" lnSpcReduction="10000"/>
          </a:bodyPr>
          <a:lstStyle/>
          <a:p>
            <a:r>
              <a:rPr lang="en-US" dirty="0" smtClean="0">
                <a:latin typeface="Didot"/>
                <a:cs typeface="Didot"/>
              </a:rPr>
              <a:t>Consider the motto of the Knights of Labor (“that is the most perfect government in which injury to one is the concern of all”) and their oath.</a:t>
            </a:r>
          </a:p>
          <a:p>
            <a:pPr lvl="1"/>
            <a:r>
              <a:rPr lang="en-US" dirty="0" smtClean="0">
                <a:latin typeface="Didot"/>
                <a:cs typeface="Didot"/>
              </a:rPr>
              <a:t>What </a:t>
            </a:r>
            <a:r>
              <a:rPr lang="en-US" dirty="0">
                <a:latin typeface="Didot"/>
                <a:cs typeface="Didot"/>
              </a:rPr>
              <a:t>is the view of labor </a:t>
            </a:r>
            <a:r>
              <a:rPr lang="en-US" dirty="0" smtClean="0">
                <a:latin typeface="Didot"/>
                <a:cs typeface="Didot"/>
              </a:rPr>
              <a:t>held by the Knights of Labor?</a:t>
            </a:r>
            <a:endParaRPr lang="en-US" dirty="0">
              <a:latin typeface="Didot"/>
              <a:cs typeface="Didot"/>
            </a:endParaRPr>
          </a:p>
          <a:p>
            <a:pPr lvl="1"/>
            <a:r>
              <a:rPr lang="en-US" dirty="0" smtClean="0">
                <a:latin typeface="Didot"/>
                <a:cs typeface="Didot"/>
              </a:rPr>
              <a:t>What is the view of the relationship between labor and industrial society?</a:t>
            </a:r>
            <a:endParaRPr lang="en-US" dirty="0">
              <a:latin typeface="Didot"/>
              <a:cs typeface="Didot"/>
            </a:endParaRPr>
          </a:p>
          <a:p>
            <a:pPr lvl="1"/>
            <a:r>
              <a:rPr lang="en-US" dirty="0">
                <a:latin typeface="Didot"/>
                <a:cs typeface="Didot"/>
              </a:rPr>
              <a:t>How would the Knights of Labor argue that the working conditions during Industrialization dehumanize workers</a:t>
            </a:r>
            <a:r>
              <a:rPr lang="en-US" dirty="0" smtClean="0">
                <a:latin typeface="Didot"/>
                <a:cs typeface="Didot"/>
              </a:rPr>
              <a:t>?</a:t>
            </a:r>
          </a:p>
          <a:p>
            <a:pPr lvl="1"/>
            <a:r>
              <a:rPr lang="en-US" dirty="0" smtClean="0">
                <a:latin typeface="Didot"/>
                <a:cs typeface="Didot"/>
              </a:rPr>
              <a:t>How does the philosophy of the Knights contrast with that of Andrew Carnegie?</a:t>
            </a:r>
            <a:endParaRPr lang="en-US" dirty="0">
              <a:latin typeface="Didot"/>
              <a:cs typeface="Didot"/>
            </a:endParaRPr>
          </a:p>
          <a:p>
            <a:endParaRPr lang="en-US" dirty="0"/>
          </a:p>
        </p:txBody>
      </p:sp>
    </p:spTree>
    <p:extLst>
      <p:ext uri="{BB962C8B-B14F-4D97-AF65-F5344CB8AC3E}">
        <p14:creationId xmlns:p14="http://schemas.microsoft.com/office/powerpoint/2010/main" val="76535574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99</TotalTime>
  <Words>1070</Words>
  <Application>Microsoft Macintosh PowerPoint</Application>
  <PresentationFormat>On-screen Show (4:3)</PresentationFormat>
  <Paragraphs>83</Paragraphs>
  <Slides>14</Slides>
  <Notes>3</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PowerPoint Presentation</vt:lpstr>
      <vt:lpstr>Workers During the Gilded Age</vt:lpstr>
      <vt:lpstr>PowerPoint Presentation</vt:lpstr>
      <vt:lpstr>Labor Unions Form</vt:lpstr>
      <vt:lpstr>Labor Unions During the Gilded Age</vt:lpstr>
      <vt:lpstr>Goals for Today</vt:lpstr>
      <vt:lpstr>The Knights of Labor</vt:lpstr>
      <vt:lpstr>PowerPoint Presentation</vt:lpstr>
      <vt:lpstr>The Knights of Labor</vt:lpstr>
      <vt:lpstr>The Knights of Labor</vt:lpstr>
      <vt:lpstr>The American Federation of Labor</vt:lpstr>
      <vt:lpstr>What Did the AFL believe?  Consider the following quotes from Gompers…</vt:lpstr>
      <vt:lpstr>What did the AFL believe?</vt:lpstr>
      <vt:lpstr>Conclusion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Technology Department</dc:creator>
  <cp:lastModifiedBy>WPS</cp:lastModifiedBy>
  <cp:revision>17</cp:revision>
  <cp:lastPrinted>2014-01-30T17:44:32Z</cp:lastPrinted>
  <dcterms:created xsi:type="dcterms:W3CDTF">2013-02-05T01:50:39Z</dcterms:created>
  <dcterms:modified xsi:type="dcterms:W3CDTF">2014-01-31T03:19:42Z</dcterms:modified>
</cp:coreProperties>
</file>