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267" r:id="rId2"/>
    <p:sldId id="258" r:id="rId3"/>
    <p:sldId id="259" r:id="rId4"/>
    <p:sldId id="260" r:id="rId5"/>
    <p:sldId id="261" r:id="rId6"/>
    <p:sldId id="262" r:id="rId7"/>
    <p:sldId id="266" r:id="rId8"/>
    <p:sldId id="265" r:id="rId9"/>
    <p:sldId id="263" r:id="rId10"/>
    <p:sldId id="264"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clrMode="gray"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3570" autoAdjust="0"/>
  </p:normalViewPr>
  <p:slideViewPr>
    <p:cSldViewPr snapToGrid="0" snapToObjects="1">
      <p:cViewPr varScale="1">
        <p:scale>
          <a:sx n="47" d="100"/>
          <a:sy n="47" d="100"/>
        </p:scale>
        <p:origin x="-227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F9D54A1-8309-974E-94B7-15B2E43EEA87}" type="datetimeFigureOut">
              <a:rPr lang="en-US" smtClean="0"/>
              <a:t>1/23/14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581B2A7-D688-E64C-9E4D-CC8E07E04F51}" type="slidenum">
              <a:rPr lang="en-US" smtClean="0"/>
              <a:t>‹#›</a:t>
            </a:fld>
            <a:endParaRPr lang="en-US"/>
          </a:p>
        </p:txBody>
      </p:sp>
    </p:spTree>
    <p:extLst>
      <p:ext uri="{BB962C8B-B14F-4D97-AF65-F5344CB8AC3E}">
        <p14:creationId xmlns:p14="http://schemas.microsoft.com/office/powerpoint/2010/main" val="12342382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34188E-0A43-498F-AE92-49D945F5DB18}" type="datetimeFigureOut">
              <a:rPr lang="en-US" smtClean="0"/>
              <a:t>1/23/14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0A040B-ECF7-4B75-9B5E-3577A5BD7ED9}" type="slidenum">
              <a:rPr lang="en-US" smtClean="0"/>
              <a:t>‹#›</a:t>
            </a:fld>
            <a:endParaRPr lang="en-US"/>
          </a:p>
        </p:txBody>
      </p:sp>
    </p:spTree>
    <p:extLst>
      <p:ext uri="{BB962C8B-B14F-4D97-AF65-F5344CB8AC3E}">
        <p14:creationId xmlns:p14="http://schemas.microsoft.com/office/powerpoint/2010/main" val="25108959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E0A040B-ECF7-4B75-9B5E-3577A5BD7ED9}" type="slidenum">
              <a:rPr lang="en-US" smtClean="0"/>
              <a:t>2</a:t>
            </a:fld>
            <a:endParaRPr lang="en-US"/>
          </a:p>
        </p:txBody>
      </p:sp>
    </p:spTree>
    <p:extLst>
      <p:ext uri="{BB962C8B-B14F-4D97-AF65-F5344CB8AC3E}">
        <p14:creationId xmlns:p14="http://schemas.microsoft.com/office/powerpoint/2010/main" val="2937868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are some possible “scopes” for</a:t>
            </a:r>
            <a:r>
              <a:rPr lang="en-US" baseline="0" dirty="0" smtClean="0"/>
              <a:t> government intervention</a:t>
            </a:r>
            <a:endParaRPr lang="en-US" dirty="0" smtClean="0"/>
          </a:p>
          <a:p>
            <a:r>
              <a:rPr lang="en-US" dirty="0" smtClean="0"/>
              <a:t>Make sure you have:</a:t>
            </a:r>
          </a:p>
          <a:p>
            <a:r>
              <a:rPr lang="en-US" dirty="0" smtClean="0"/>
              <a:t>Economy, personal life, morality,</a:t>
            </a:r>
            <a:r>
              <a:rPr lang="en-US" baseline="0" dirty="0" smtClean="0"/>
              <a:t> social control and domestic monitoring, education, healthcare, foreign policy, issues of equality</a:t>
            </a:r>
            <a:endParaRPr lang="en-US" dirty="0"/>
          </a:p>
        </p:txBody>
      </p:sp>
      <p:sp>
        <p:nvSpPr>
          <p:cNvPr id="4" name="Slide Number Placeholder 3"/>
          <p:cNvSpPr>
            <a:spLocks noGrp="1"/>
          </p:cNvSpPr>
          <p:nvPr>
            <p:ph type="sldNum" sz="quarter" idx="10"/>
          </p:nvPr>
        </p:nvSpPr>
        <p:spPr/>
        <p:txBody>
          <a:bodyPr/>
          <a:lstStyle/>
          <a:p>
            <a:fld id="{6E0A040B-ECF7-4B75-9B5E-3577A5BD7ED9}" type="slidenum">
              <a:rPr lang="en-US" smtClean="0"/>
              <a:t>3</a:t>
            </a:fld>
            <a:endParaRPr lang="en-US"/>
          </a:p>
        </p:txBody>
      </p:sp>
    </p:spTree>
    <p:extLst>
      <p:ext uri="{BB962C8B-B14F-4D97-AF65-F5344CB8AC3E}">
        <p14:creationId xmlns:p14="http://schemas.microsoft.com/office/powerpoint/2010/main" val="2691774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6629BA7-1E3E-954B-A964-52728C67E414}" type="datetimeFigureOut">
              <a:rPr lang="en-US" smtClean="0"/>
              <a:t>1/23/14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AEF4A1-E583-674A-9BFD-399E3EE3F32A}" type="slidenum">
              <a:rPr lang="en-US" smtClean="0"/>
              <a:t>‹#›</a:t>
            </a:fld>
            <a:endParaRPr lang="en-US"/>
          </a:p>
        </p:txBody>
      </p:sp>
    </p:spTree>
    <p:extLst>
      <p:ext uri="{BB962C8B-B14F-4D97-AF65-F5344CB8AC3E}">
        <p14:creationId xmlns:p14="http://schemas.microsoft.com/office/powerpoint/2010/main" val="3199666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629BA7-1E3E-954B-A964-52728C67E414}" type="datetimeFigureOut">
              <a:rPr lang="en-US" smtClean="0"/>
              <a:t>1/23/14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AEF4A1-E583-674A-9BFD-399E3EE3F32A}" type="slidenum">
              <a:rPr lang="en-US" smtClean="0"/>
              <a:t>‹#›</a:t>
            </a:fld>
            <a:endParaRPr lang="en-US"/>
          </a:p>
        </p:txBody>
      </p:sp>
    </p:spTree>
    <p:extLst>
      <p:ext uri="{BB962C8B-B14F-4D97-AF65-F5344CB8AC3E}">
        <p14:creationId xmlns:p14="http://schemas.microsoft.com/office/powerpoint/2010/main" val="24547957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629BA7-1E3E-954B-A964-52728C67E414}" type="datetimeFigureOut">
              <a:rPr lang="en-US" smtClean="0"/>
              <a:t>1/23/14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AEF4A1-E583-674A-9BFD-399E3EE3F32A}" type="slidenum">
              <a:rPr lang="en-US" smtClean="0"/>
              <a:t>‹#›</a:t>
            </a:fld>
            <a:endParaRPr lang="en-US"/>
          </a:p>
        </p:txBody>
      </p:sp>
    </p:spTree>
    <p:extLst>
      <p:ext uri="{BB962C8B-B14F-4D97-AF65-F5344CB8AC3E}">
        <p14:creationId xmlns:p14="http://schemas.microsoft.com/office/powerpoint/2010/main" val="5600360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629BA7-1E3E-954B-A964-52728C67E414}" type="datetimeFigureOut">
              <a:rPr lang="en-US" smtClean="0"/>
              <a:t>1/23/14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AEF4A1-E583-674A-9BFD-399E3EE3F32A}" type="slidenum">
              <a:rPr lang="en-US" smtClean="0"/>
              <a:t>‹#›</a:t>
            </a:fld>
            <a:endParaRPr lang="en-US"/>
          </a:p>
        </p:txBody>
      </p:sp>
    </p:spTree>
    <p:extLst>
      <p:ext uri="{BB962C8B-B14F-4D97-AF65-F5344CB8AC3E}">
        <p14:creationId xmlns:p14="http://schemas.microsoft.com/office/powerpoint/2010/main" val="1922100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629BA7-1E3E-954B-A964-52728C67E414}" type="datetimeFigureOut">
              <a:rPr lang="en-US" smtClean="0"/>
              <a:t>1/23/14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AEF4A1-E583-674A-9BFD-399E3EE3F32A}" type="slidenum">
              <a:rPr lang="en-US" smtClean="0"/>
              <a:t>‹#›</a:t>
            </a:fld>
            <a:endParaRPr lang="en-US"/>
          </a:p>
        </p:txBody>
      </p:sp>
    </p:spTree>
    <p:extLst>
      <p:ext uri="{BB962C8B-B14F-4D97-AF65-F5344CB8AC3E}">
        <p14:creationId xmlns:p14="http://schemas.microsoft.com/office/powerpoint/2010/main" val="11737321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6629BA7-1E3E-954B-A964-52728C67E414}" type="datetimeFigureOut">
              <a:rPr lang="en-US" smtClean="0"/>
              <a:t>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AEF4A1-E583-674A-9BFD-399E3EE3F32A}" type="slidenum">
              <a:rPr lang="en-US" smtClean="0"/>
              <a:t>‹#›</a:t>
            </a:fld>
            <a:endParaRPr lang="en-US"/>
          </a:p>
        </p:txBody>
      </p:sp>
    </p:spTree>
    <p:extLst>
      <p:ext uri="{BB962C8B-B14F-4D97-AF65-F5344CB8AC3E}">
        <p14:creationId xmlns:p14="http://schemas.microsoft.com/office/powerpoint/2010/main" val="2319979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6629BA7-1E3E-954B-A964-52728C67E414}" type="datetimeFigureOut">
              <a:rPr lang="en-US" smtClean="0"/>
              <a:t>1/23/14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AEF4A1-E583-674A-9BFD-399E3EE3F32A}" type="slidenum">
              <a:rPr lang="en-US" smtClean="0"/>
              <a:t>‹#›</a:t>
            </a:fld>
            <a:endParaRPr lang="en-US"/>
          </a:p>
        </p:txBody>
      </p:sp>
    </p:spTree>
    <p:extLst>
      <p:ext uri="{BB962C8B-B14F-4D97-AF65-F5344CB8AC3E}">
        <p14:creationId xmlns:p14="http://schemas.microsoft.com/office/powerpoint/2010/main" val="3807559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6629BA7-1E3E-954B-A964-52728C67E414}" type="datetimeFigureOut">
              <a:rPr lang="en-US" smtClean="0"/>
              <a:t>1/23/14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AEF4A1-E583-674A-9BFD-399E3EE3F32A}" type="slidenum">
              <a:rPr lang="en-US" smtClean="0"/>
              <a:t>‹#›</a:t>
            </a:fld>
            <a:endParaRPr lang="en-US"/>
          </a:p>
        </p:txBody>
      </p:sp>
    </p:spTree>
    <p:extLst>
      <p:ext uri="{BB962C8B-B14F-4D97-AF65-F5344CB8AC3E}">
        <p14:creationId xmlns:p14="http://schemas.microsoft.com/office/powerpoint/2010/main" val="2603544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629BA7-1E3E-954B-A964-52728C67E414}" type="datetimeFigureOut">
              <a:rPr lang="en-US" smtClean="0"/>
              <a:t>1/23/14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AEF4A1-E583-674A-9BFD-399E3EE3F32A}" type="slidenum">
              <a:rPr lang="en-US" smtClean="0"/>
              <a:t>‹#›</a:t>
            </a:fld>
            <a:endParaRPr lang="en-US"/>
          </a:p>
        </p:txBody>
      </p:sp>
    </p:spTree>
    <p:extLst>
      <p:ext uri="{BB962C8B-B14F-4D97-AF65-F5344CB8AC3E}">
        <p14:creationId xmlns:p14="http://schemas.microsoft.com/office/powerpoint/2010/main" val="2472726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629BA7-1E3E-954B-A964-52728C67E414}" type="datetimeFigureOut">
              <a:rPr lang="en-US" smtClean="0"/>
              <a:t>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AEF4A1-E583-674A-9BFD-399E3EE3F32A}" type="slidenum">
              <a:rPr lang="en-US" smtClean="0"/>
              <a:t>‹#›</a:t>
            </a:fld>
            <a:endParaRPr lang="en-US"/>
          </a:p>
        </p:txBody>
      </p:sp>
    </p:spTree>
    <p:extLst>
      <p:ext uri="{BB962C8B-B14F-4D97-AF65-F5344CB8AC3E}">
        <p14:creationId xmlns:p14="http://schemas.microsoft.com/office/powerpoint/2010/main" val="2351538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629BA7-1E3E-954B-A964-52728C67E414}" type="datetimeFigureOut">
              <a:rPr lang="en-US" smtClean="0"/>
              <a:t>1/23/14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AEF4A1-E583-674A-9BFD-399E3EE3F32A}" type="slidenum">
              <a:rPr lang="en-US" smtClean="0"/>
              <a:t>‹#›</a:t>
            </a:fld>
            <a:endParaRPr lang="en-US"/>
          </a:p>
        </p:txBody>
      </p:sp>
    </p:spTree>
    <p:extLst>
      <p:ext uri="{BB962C8B-B14F-4D97-AF65-F5344CB8AC3E}">
        <p14:creationId xmlns:p14="http://schemas.microsoft.com/office/powerpoint/2010/main" val="415854508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629BA7-1E3E-954B-A964-52728C67E414}" type="datetimeFigureOut">
              <a:rPr lang="en-US" smtClean="0"/>
              <a:t>1/23/14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AEF4A1-E583-674A-9BFD-399E3EE3F32A}" type="slidenum">
              <a:rPr lang="en-US" smtClean="0"/>
              <a:t>‹#›</a:t>
            </a:fld>
            <a:endParaRPr lang="en-US"/>
          </a:p>
        </p:txBody>
      </p:sp>
    </p:spTree>
    <p:extLst>
      <p:ext uri="{BB962C8B-B14F-4D97-AF65-F5344CB8AC3E}">
        <p14:creationId xmlns:p14="http://schemas.microsoft.com/office/powerpoint/2010/main" val="17492056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alphaModFix amt="36000"/>
          </a:blip>
          <a:stretch>
            <a:fillRect/>
          </a:stretch>
        </p:blipFill>
        <p:spPr>
          <a:xfrm>
            <a:off x="0" y="0"/>
            <a:ext cx="9144000" cy="6858000"/>
          </a:xfrm>
          <a:prstGeom prst="rect">
            <a:avLst/>
          </a:prstGeom>
        </p:spPr>
      </p:pic>
      <p:sp>
        <p:nvSpPr>
          <p:cNvPr id="17410" name="Title 1"/>
          <p:cNvSpPr>
            <a:spLocks/>
          </p:cNvSpPr>
          <p:nvPr/>
        </p:nvSpPr>
        <p:spPr bwMode="auto">
          <a:xfrm>
            <a:off x="91076" y="339104"/>
            <a:ext cx="91440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p>
            <a:pPr algn="ctr"/>
            <a:r>
              <a:rPr lang="en-US" sz="2800" i="1" dirty="0" smtClean="0">
                <a:latin typeface="Didot"/>
                <a:cs typeface="Didot"/>
              </a:rPr>
              <a:t>L2: The Size and Scope of the U.S. Government From Founding to the Industrial Revolution</a:t>
            </a:r>
            <a:endParaRPr lang="en-US" sz="2800" i="1" u="sng" dirty="0">
              <a:latin typeface="Didot"/>
              <a:cs typeface="Didot"/>
            </a:endParaRPr>
          </a:p>
          <a:p>
            <a:pPr algn="ctr" eaLnBrk="1" hangingPunct="1"/>
            <a:r>
              <a:rPr lang="en-US" sz="2800" b="1" i="1" u="sng" dirty="0" smtClean="0">
                <a:latin typeface="Didot" charset="0"/>
              </a:rPr>
              <a:t>The Shifting Size and Scope of the National Government: </a:t>
            </a:r>
          </a:p>
          <a:p>
            <a:pPr algn="ctr" eaLnBrk="1" hangingPunct="1"/>
            <a:r>
              <a:rPr lang="en-US" sz="2800" b="1" i="1" u="sng" dirty="0" smtClean="0">
                <a:latin typeface="Didot" charset="0"/>
              </a:rPr>
              <a:t>Part One</a:t>
            </a:r>
            <a:endParaRPr lang="en-US" sz="2800" b="1" i="1" u="sng" dirty="0">
              <a:latin typeface="Didot" charset="0"/>
            </a:endParaRPr>
          </a:p>
        </p:txBody>
      </p:sp>
      <p:sp>
        <p:nvSpPr>
          <p:cNvPr id="8" name="Rectangle 12"/>
          <p:cNvSpPr>
            <a:spLocks noChangeArrowheads="1"/>
          </p:cNvSpPr>
          <p:nvPr/>
        </p:nvSpPr>
        <p:spPr bwMode="auto">
          <a:xfrm>
            <a:off x="304797" y="1743423"/>
            <a:ext cx="5694369" cy="486436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txBody>
          <a:bodyPr/>
          <a:lstStyle/>
          <a:p>
            <a:pPr marL="609600" indent="-609600" algn="ctr" eaLnBrk="1" hangingPunct="1">
              <a:spcBef>
                <a:spcPct val="20000"/>
              </a:spcBef>
              <a:defRPr/>
            </a:pPr>
            <a:r>
              <a:rPr lang="en-US" sz="1850" b="1" u="sng" dirty="0">
                <a:latin typeface="Didot" charset="0"/>
              </a:rPr>
              <a:t>Agenda</a:t>
            </a:r>
          </a:p>
          <a:p>
            <a:pPr marL="609600" indent="-609600" eaLnBrk="1" hangingPunct="1">
              <a:spcBef>
                <a:spcPct val="20000"/>
              </a:spcBef>
              <a:defRPr/>
            </a:pPr>
            <a:r>
              <a:rPr lang="en-US" sz="1850" b="1" u="sng" dirty="0">
                <a:latin typeface="Didot" charset="0"/>
              </a:rPr>
              <a:t>Objective</a:t>
            </a:r>
            <a:r>
              <a:rPr lang="en-US" sz="1850" b="1" dirty="0">
                <a:latin typeface="Didot" charset="0"/>
              </a:rPr>
              <a:t>:</a:t>
            </a:r>
          </a:p>
          <a:p>
            <a:pPr marL="609600" indent="-609600" eaLnBrk="1" hangingPunct="1">
              <a:spcBef>
                <a:spcPct val="20000"/>
              </a:spcBef>
              <a:defRPr/>
            </a:pPr>
            <a:r>
              <a:rPr lang="en-US" sz="1850" b="1" dirty="0">
                <a:latin typeface="Didot" charset="0"/>
              </a:rPr>
              <a:t>To understand…</a:t>
            </a:r>
          </a:p>
          <a:p>
            <a:pPr marL="609600" indent="-609600" eaLnBrk="1" hangingPunct="1">
              <a:spcBef>
                <a:spcPct val="20000"/>
              </a:spcBef>
              <a:buFontTx/>
              <a:buAutoNum type="arabicPeriod"/>
              <a:defRPr/>
            </a:pPr>
            <a:r>
              <a:rPr lang="en-US" sz="1850" b="1" dirty="0" smtClean="0">
                <a:latin typeface="Didot"/>
                <a:cs typeface="Didot"/>
              </a:rPr>
              <a:t>How to “measure” the size and scope of the U.S. government</a:t>
            </a:r>
          </a:p>
          <a:p>
            <a:pPr marL="609600" indent="-609600" eaLnBrk="1" hangingPunct="1">
              <a:spcBef>
                <a:spcPct val="20000"/>
              </a:spcBef>
              <a:buFontTx/>
              <a:buAutoNum type="arabicPeriod"/>
              <a:defRPr/>
            </a:pPr>
            <a:r>
              <a:rPr lang="en-US" sz="1850" b="1" dirty="0" smtClean="0">
                <a:latin typeface="Didot"/>
                <a:cs typeface="Didot"/>
              </a:rPr>
              <a:t>What the size and scope of the United States government was prior to the Gilded Age</a:t>
            </a:r>
            <a:endParaRPr lang="en-US" sz="1850" b="1" dirty="0">
              <a:latin typeface="Didot" charset="0"/>
            </a:endParaRPr>
          </a:p>
          <a:p>
            <a:pPr marL="609600" indent="-609600" eaLnBrk="1" hangingPunct="1">
              <a:spcBef>
                <a:spcPct val="20000"/>
              </a:spcBef>
              <a:defRPr/>
            </a:pPr>
            <a:r>
              <a:rPr lang="en-US" sz="1850" b="1" u="sng" dirty="0">
                <a:latin typeface="Didot" charset="0"/>
              </a:rPr>
              <a:t>Schedule</a:t>
            </a:r>
            <a:r>
              <a:rPr lang="en-US" sz="1850" b="1" dirty="0">
                <a:latin typeface="Didot" charset="0"/>
              </a:rPr>
              <a:t>: </a:t>
            </a:r>
            <a:endParaRPr lang="en-US" sz="1850" b="1" dirty="0" smtClean="0">
              <a:latin typeface="Didot" charset="0"/>
            </a:endParaRPr>
          </a:p>
          <a:p>
            <a:pPr marL="609600" indent="-609600" eaLnBrk="1" hangingPunct="1">
              <a:spcBef>
                <a:spcPct val="20000"/>
              </a:spcBef>
              <a:buAutoNum type="arabicPeriod"/>
              <a:defRPr/>
            </a:pPr>
            <a:r>
              <a:rPr lang="en-US" sz="1850" b="1" dirty="0" smtClean="0">
                <a:latin typeface="Didot" charset="0"/>
              </a:rPr>
              <a:t>Measuring the size and scope of the government</a:t>
            </a:r>
          </a:p>
          <a:p>
            <a:pPr marL="609600" indent="-609600" eaLnBrk="1" hangingPunct="1">
              <a:spcBef>
                <a:spcPct val="20000"/>
              </a:spcBef>
              <a:buAutoNum type="arabicPeriod"/>
              <a:defRPr/>
            </a:pPr>
            <a:r>
              <a:rPr lang="en-US" sz="1850" b="1" dirty="0" smtClean="0">
                <a:latin typeface="Didot" charset="0"/>
              </a:rPr>
              <a:t>Group work to evaluate the size and scope of the U.S. government before the Gilded Age</a:t>
            </a:r>
          </a:p>
          <a:p>
            <a:pPr marL="609600" indent="-609600" eaLnBrk="1" hangingPunct="1">
              <a:spcBef>
                <a:spcPct val="20000"/>
              </a:spcBef>
              <a:buAutoNum type="arabicPeriod"/>
              <a:defRPr/>
            </a:pPr>
            <a:r>
              <a:rPr lang="en-US" sz="1850" b="1" dirty="0" smtClean="0">
                <a:latin typeface="Didot" charset="0"/>
              </a:rPr>
              <a:t>Coming up with argument in our closing discussion</a:t>
            </a:r>
          </a:p>
          <a:p>
            <a:pPr eaLnBrk="1" hangingPunct="1">
              <a:spcBef>
                <a:spcPct val="20000"/>
              </a:spcBef>
              <a:defRPr/>
            </a:pPr>
            <a:endParaRPr lang="en-US" sz="1850" b="1" dirty="0"/>
          </a:p>
          <a:p>
            <a:pPr marL="609600" indent="-609600" eaLnBrk="1" hangingPunct="1">
              <a:spcBef>
                <a:spcPct val="20000"/>
              </a:spcBef>
              <a:defRPr/>
            </a:pPr>
            <a:r>
              <a:rPr lang="en-US" sz="1850" b="1" u="sng" dirty="0"/>
              <a:t> </a:t>
            </a:r>
          </a:p>
        </p:txBody>
      </p:sp>
      <p:sp>
        <p:nvSpPr>
          <p:cNvPr id="17412" name="Rectangle 12"/>
          <p:cNvSpPr txBox="1">
            <a:spLocks noChangeArrowheads="1"/>
          </p:cNvSpPr>
          <p:nvPr/>
        </p:nvSpPr>
        <p:spPr bwMode="auto">
          <a:xfrm>
            <a:off x="6350468" y="1743423"/>
            <a:ext cx="2511309" cy="486436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marL="457200" indent="-457200">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eaLnBrk="1" hangingPunct="1">
              <a:spcBef>
                <a:spcPct val="20000"/>
              </a:spcBef>
              <a:buClr>
                <a:schemeClr val="tx1"/>
              </a:buClr>
            </a:pPr>
            <a:r>
              <a:rPr lang="en-US" sz="2200" b="1" u="sng" dirty="0">
                <a:latin typeface="Didot" charset="0"/>
              </a:rPr>
              <a:t>Homework</a:t>
            </a:r>
            <a:r>
              <a:rPr lang="en-US" sz="2200" b="1" u="sng" dirty="0" smtClean="0">
                <a:latin typeface="Didot" charset="0"/>
              </a:rPr>
              <a:t>:</a:t>
            </a:r>
          </a:p>
          <a:p>
            <a:pPr marL="0" indent="0" eaLnBrk="1" hangingPunct="1">
              <a:spcBef>
                <a:spcPct val="20000"/>
              </a:spcBef>
              <a:buClr>
                <a:schemeClr val="tx1"/>
              </a:buClr>
            </a:pPr>
            <a:r>
              <a:rPr lang="en-US" sz="2200" b="1" u="sng" dirty="0" smtClean="0">
                <a:latin typeface="Didot" charset="0"/>
              </a:rPr>
              <a:t>Unit Work</a:t>
            </a:r>
          </a:p>
          <a:p>
            <a:pPr marL="342900" indent="-342900" eaLnBrk="1" hangingPunct="1">
              <a:spcBef>
                <a:spcPct val="20000"/>
              </a:spcBef>
              <a:buClr>
                <a:schemeClr val="tx1"/>
              </a:buClr>
              <a:buFont typeface="Arial"/>
              <a:buChar char="•"/>
            </a:pPr>
            <a:r>
              <a:rPr lang="en-US" sz="2200" b="1" dirty="0" smtClean="0">
                <a:latin typeface="Didot" charset="0"/>
              </a:rPr>
              <a:t>Nothing in the Short Term</a:t>
            </a:r>
          </a:p>
          <a:p>
            <a:pPr marL="0" indent="0" eaLnBrk="1" hangingPunct="1">
              <a:spcBef>
                <a:spcPct val="20000"/>
              </a:spcBef>
              <a:buClr>
                <a:schemeClr val="tx1"/>
              </a:buClr>
            </a:pPr>
            <a:endParaRPr lang="en-US" sz="2200" b="1" u="sng" dirty="0">
              <a:latin typeface="Didot" charset="0"/>
            </a:endParaRPr>
          </a:p>
          <a:p>
            <a:pPr marL="0" indent="0" eaLnBrk="1" hangingPunct="1">
              <a:spcBef>
                <a:spcPct val="20000"/>
              </a:spcBef>
              <a:buClr>
                <a:schemeClr val="tx1"/>
              </a:buClr>
            </a:pPr>
            <a:r>
              <a:rPr lang="en-US" sz="2200" b="1" u="sng" dirty="0" smtClean="0">
                <a:latin typeface="Didot" charset="0"/>
              </a:rPr>
              <a:t>Thesis Work</a:t>
            </a:r>
          </a:p>
          <a:p>
            <a:pPr marL="342900" indent="-342900" eaLnBrk="1" hangingPunct="1">
              <a:spcBef>
                <a:spcPct val="20000"/>
              </a:spcBef>
              <a:buClr>
                <a:schemeClr val="tx1"/>
              </a:buClr>
              <a:buFont typeface="Arial"/>
              <a:buChar char="•"/>
            </a:pPr>
            <a:r>
              <a:rPr lang="en-US" sz="2200" b="1" dirty="0" smtClean="0">
                <a:latin typeface="Didot" charset="0"/>
              </a:rPr>
              <a:t>Assign #9 Draft Due: Fri 1/31 by 2:30 for both classes!</a:t>
            </a:r>
            <a:endParaRPr lang="en-US" sz="2200" b="1" dirty="0">
              <a:latin typeface="Didot" charset="0"/>
            </a:endParaRPr>
          </a:p>
        </p:txBody>
      </p:sp>
    </p:spTree>
    <p:extLst>
      <p:ext uri="{BB962C8B-B14F-4D97-AF65-F5344CB8AC3E}">
        <p14:creationId xmlns:p14="http://schemas.microsoft.com/office/powerpoint/2010/main" val="92930686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Homestead Acts (1862)</a:t>
            </a:r>
            <a:endParaRPr lang="en-US" dirty="0">
              <a:latin typeface="Didot"/>
              <a:cs typeface="Didot"/>
            </a:endParaRPr>
          </a:p>
        </p:txBody>
      </p:sp>
      <p:sp>
        <p:nvSpPr>
          <p:cNvPr id="3" name="Content Placeholder 2"/>
          <p:cNvSpPr>
            <a:spLocks noGrp="1"/>
          </p:cNvSpPr>
          <p:nvPr>
            <p:ph idx="1"/>
          </p:nvPr>
        </p:nvSpPr>
        <p:spPr/>
        <p:txBody>
          <a:bodyPr>
            <a:normAutofit/>
          </a:bodyPr>
          <a:lstStyle/>
          <a:p>
            <a:r>
              <a:rPr lang="en-US" dirty="0" smtClean="0">
                <a:latin typeface="Didot"/>
                <a:cs typeface="Didot"/>
              </a:rPr>
              <a:t>The</a:t>
            </a:r>
            <a:r>
              <a:rPr lang="en-US" dirty="0">
                <a:latin typeface="Didot"/>
                <a:cs typeface="Didot"/>
              </a:rPr>
              <a:t> </a:t>
            </a:r>
            <a:r>
              <a:rPr lang="en-US" dirty="0" smtClean="0">
                <a:latin typeface="Didot"/>
                <a:cs typeface="Didot"/>
              </a:rPr>
              <a:t>Homestead Acts</a:t>
            </a:r>
            <a:r>
              <a:rPr lang="en-US" dirty="0">
                <a:latin typeface="Didot"/>
                <a:cs typeface="Didot"/>
              </a:rPr>
              <a:t> were several United States federal laws that gave an applicant ownership of land, typically called a "homestead", at little or no cost. In the United States, this originally consisted of grants totaling 160 acres </a:t>
            </a:r>
            <a:r>
              <a:rPr lang="en-US" dirty="0" smtClean="0">
                <a:latin typeface="Didot"/>
                <a:cs typeface="Didot"/>
              </a:rPr>
              <a:t>of </a:t>
            </a:r>
            <a:r>
              <a:rPr lang="en-US" dirty="0">
                <a:latin typeface="Didot"/>
                <a:cs typeface="Didot"/>
              </a:rPr>
              <a:t>unappropriated federal land within the boundaries of the public land states. </a:t>
            </a:r>
          </a:p>
        </p:txBody>
      </p:sp>
    </p:spTree>
    <p:extLst>
      <p:ext uri="{BB962C8B-B14F-4D97-AF65-F5344CB8AC3E}">
        <p14:creationId xmlns:p14="http://schemas.microsoft.com/office/powerpoint/2010/main" val="1501497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US" sz="2800" dirty="0">
                <a:latin typeface="Didot"/>
                <a:cs typeface="Didot"/>
              </a:rPr>
              <a:t>Evaluating the Size and Scope of the US Government </a:t>
            </a:r>
            <a:br>
              <a:rPr lang="en-US" sz="2800" dirty="0">
                <a:latin typeface="Didot"/>
                <a:cs typeface="Didot"/>
              </a:rPr>
            </a:br>
            <a:r>
              <a:rPr lang="en-US" sz="2800" dirty="0">
                <a:latin typeface="Didot"/>
                <a:cs typeface="Didot"/>
              </a:rPr>
              <a:t>Founding to the Gilded Age </a:t>
            </a:r>
            <a:br>
              <a:rPr lang="en-US" sz="2800" dirty="0">
                <a:latin typeface="Didot"/>
                <a:cs typeface="Didot"/>
              </a:rPr>
            </a:br>
            <a:r>
              <a:rPr lang="en-US" sz="2800" dirty="0">
                <a:latin typeface="Didot"/>
                <a:cs typeface="Didot"/>
              </a:rPr>
              <a:t>1776-1870s</a:t>
            </a:r>
          </a:p>
        </p:txBody>
      </p:sp>
      <p:sp>
        <p:nvSpPr>
          <p:cNvPr id="3" name="Content Placeholder 2"/>
          <p:cNvSpPr>
            <a:spLocks noGrp="1"/>
          </p:cNvSpPr>
          <p:nvPr>
            <p:ph idx="1"/>
          </p:nvPr>
        </p:nvSpPr>
        <p:spPr/>
        <p:txBody>
          <a:bodyPr>
            <a:normAutofit fontScale="85000" lnSpcReduction="10000"/>
          </a:bodyPr>
          <a:lstStyle/>
          <a:p>
            <a:r>
              <a:rPr lang="en-US" dirty="0" smtClean="0">
                <a:latin typeface="Didot"/>
                <a:cs typeface="Didot"/>
              </a:rPr>
              <a:t>Today we want to provide a broad stroke overview of the size and scope of the American government from the founding period to the Gilded Age</a:t>
            </a:r>
          </a:p>
          <a:p>
            <a:r>
              <a:rPr lang="en-US" dirty="0" smtClean="0">
                <a:latin typeface="Didot"/>
                <a:cs typeface="Didot"/>
              </a:rPr>
              <a:t>To do this we will:</a:t>
            </a:r>
          </a:p>
          <a:p>
            <a:pPr lvl="1"/>
            <a:r>
              <a:rPr lang="en-US" dirty="0" smtClean="0">
                <a:latin typeface="Didot"/>
                <a:cs typeface="Didot"/>
              </a:rPr>
              <a:t>Come up with a metric for capturing the size and scope of the government</a:t>
            </a:r>
          </a:p>
          <a:p>
            <a:pPr lvl="1"/>
            <a:r>
              <a:rPr lang="en-US" dirty="0" smtClean="0">
                <a:latin typeface="Didot"/>
                <a:cs typeface="Didot"/>
              </a:rPr>
              <a:t>Use pieces of evidence from American history to evaluate the size and scope of the government from the founding to the Gilded Age</a:t>
            </a:r>
          </a:p>
          <a:p>
            <a:pPr lvl="1"/>
            <a:r>
              <a:rPr lang="en-US" dirty="0" smtClean="0">
                <a:latin typeface="Didot"/>
                <a:cs typeface="Didot"/>
              </a:rPr>
              <a:t>Develop a statement that describes the size and scope of the American government from 1776 to 1870s</a:t>
            </a:r>
            <a:endParaRPr lang="en-US" dirty="0">
              <a:latin typeface="Didot"/>
              <a:cs typeface="Didot"/>
            </a:endParaRPr>
          </a:p>
        </p:txBody>
      </p:sp>
    </p:spTree>
    <p:extLst>
      <p:ext uri="{BB962C8B-B14F-4D97-AF65-F5344CB8AC3E}">
        <p14:creationId xmlns:p14="http://schemas.microsoft.com/office/powerpoint/2010/main" val="1192277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3178"/>
            <a:ext cx="9144000" cy="1143000"/>
          </a:xfrm>
        </p:spPr>
        <p:txBody>
          <a:bodyPr>
            <a:noAutofit/>
          </a:bodyPr>
          <a:lstStyle/>
          <a:p>
            <a:r>
              <a:rPr lang="en-US" sz="2600" dirty="0" smtClean="0">
                <a:latin typeface="Didot"/>
                <a:cs typeface="Didot"/>
              </a:rPr>
              <a:t>Evaluating the Size and Scope of the US Government </a:t>
            </a:r>
            <a:br>
              <a:rPr lang="en-US" sz="2600" dirty="0" smtClean="0">
                <a:latin typeface="Didot"/>
                <a:cs typeface="Didot"/>
              </a:rPr>
            </a:br>
            <a:r>
              <a:rPr lang="en-US" sz="2600" dirty="0" smtClean="0">
                <a:latin typeface="Didot"/>
                <a:cs typeface="Didot"/>
              </a:rPr>
              <a:t>Founding to the Gilded Age </a:t>
            </a:r>
            <a:br>
              <a:rPr lang="en-US" sz="2600" dirty="0" smtClean="0">
                <a:latin typeface="Didot"/>
                <a:cs typeface="Didot"/>
              </a:rPr>
            </a:br>
            <a:r>
              <a:rPr lang="en-US" sz="2600" dirty="0" smtClean="0">
                <a:latin typeface="Didot"/>
                <a:cs typeface="Didot"/>
              </a:rPr>
              <a:t>1776-1870s</a:t>
            </a:r>
            <a:endParaRPr lang="en-US" sz="2600" dirty="0">
              <a:latin typeface="Didot"/>
              <a:cs typeface="Didot"/>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98242368"/>
              </p:ext>
            </p:extLst>
          </p:nvPr>
        </p:nvGraphicFramePr>
        <p:xfrm>
          <a:off x="194310" y="1184920"/>
          <a:ext cx="8869685" cy="5421620"/>
        </p:xfrm>
        <a:graphic>
          <a:graphicData uri="http://schemas.openxmlformats.org/drawingml/2006/table">
            <a:tbl>
              <a:tblPr firstRow="1" bandRow="1">
                <a:tableStyleId>{5C22544A-7EE6-4342-B048-85BDC9FD1C3A}</a:tableStyleId>
              </a:tblPr>
              <a:tblGrid>
                <a:gridCol w="806335"/>
                <a:gridCol w="806335"/>
                <a:gridCol w="806335"/>
                <a:gridCol w="806335"/>
                <a:gridCol w="806335"/>
                <a:gridCol w="806335"/>
                <a:gridCol w="806335"/>
                <a:gridCol w="806335"/>
                <a:gridCol w="806335"/>
                <a:gridCol w="806335"/>
                <a:gridCol w="806335"/>
              </a:tblGrid>
              <a:tr h="959904">
                <a:tc>
                  <a:txBody>
                    <a:bodyPr/>
                    <a:lstStyle/>
                    <a:p>
                      <a:r>
                        <a:rPr lang="en-US" dirty="0" smtClean="0"/>
                        <a:t>Scope</a:t>
                      </a:r>
                    </a:p>
                    <a:p>
                      <a:endParaRPr lang="en-US" dirty="0" smtClean="0"/>
                    </a:p>
                    <a:p>
                      <a:r>
                        <a:rPr lang="en-US" dirty="0" smtClean="0"/>
                        <a:t>Size</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1115429">
                <a:tc>
                  <a:txBody>
                    <a:bodyPr/>
                    <a:lstStyle/>
                    <a:p>
                      <a:r>
                        <a:rPr lang="en-US" dirty="0" smtClean="0"/>
                        <a:t>N/A</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1115429">
                <a:tc>
                  <a:txBody>
                    <a:bodyPr/>
                    <a:lstStyle/>
                    <a:p>
                      <a:r>
                        <a:rPr lang="en-US" dirty="0" smtClean="0"/>
                        <a:t>Small</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r h="1115429">
                <a:tc>
                  <a:txBody>
                    <a:bodyPr/>
                    <a:lstStyle/>
                    <a:p>
                      <a:r>
                        <a:rPr lang="en-US" smtClean="0"/>
                        <a:t>Med</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1115429">
                <a:tc>
                  <a:txBody>
                    <a:bodyPr/>
                    <a:lstStyle/>
                    <a:p>
                      <a:r>
                        <a:rPr lang="en-US" dirty="0" smtClean="0"/>
                        <a:t>Large</a:t>
                      </a:r>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523727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Your Task</a:t>
            </a:r>
            <a:endParaRPr lang="en-US" dirty="0">
              <a:latin typeface="Didot"/>
              <a:cs typeface="Didot"/>
            </a:endParaRPr>
          </a:p>
        </p:txBody>
      </p:sp>
      <p:sp>
        <p:nvSpPr>
          <p:cNvPr id="3" name="Content Placeholder 2"/>
          <p:cNvSpPr>
            <a:spLocks noGrp="1"/>
          </p:cNvSpPr>
          <p:nvPr>
            <p:ph idx="1"/>
          </p:nvPr>
        </p:nvSpPr>
        <p:spPr>
          <a:xfrm>
            <a:off x="457200" y="1627227"/>
            <a:ext cx="8229600" cy="4913211"/>
          </a:xfrm>
        </p:spPr>
        <p:txBody>
          <a:bodyPr>
            <a:normAutofit fontScale="92500" lnSpcReduction="10000"/>
          </a:bodyPr>
          <a:lstStyle/>
          <a:p>
            <a:pPr marL="342900" lvl="1" indent="-342900">
              <a:buFont typeface="Arial"/>
              <a:buChar char="•"/>
            </a:pPr>
            <a:r>
              <a:rPr lang="en-US" dirty="0" smtClean="0">
                <a:latin typeface="Didot"/>
                <a:cs typeface="Didot"/>
              </a:rPr>
              <a:t>Now that we have developed our metric for capturing the size and scope of the government, we want to use </a:t>
            </a:r>
            <a:r>
              <a:rPr lang="en-US" dirty="0">
                <a:latin typeface="Didot"/>
                <a:cs typeface="Didot"/>
              </a:rPr>
              <a:t>pieces of evidence from American history to evaluate the size and scope of the government from the founding to the Gilded </a:t>
            </a:r>
            <a:r>
              <a:rPr lang="en-US" dirty="0" smtClean="0">
                <a:latin typeface="Didot"/>
                <a:cs typeface="Didot"/>
              </a:rPr>
              <a:t>Age</a:t>
            </a:r>
          </a:p>
          <a:p>
            <a:pPr marL="342900" lvl="1" indent="-342900">
              <a:buFont typeface="Arial"/>
              <a:buChar char="•"/>
            </a:pPr>
            <a:r>
              <a:rPr lang="en-US" dirty="0" smtClean="0">
                <a:latin typeface="Didot"/>
                <a:cs typeface="Didot"/>
              </a:rPr>
              <a:t>Specifically…</a:t>
            </a:r>
          </a:p>
          <a:p>
            <a:pPr marL="742950" lvl="2" indent="-342900"/>
            <a:r>
              <a:rPr lang="en-US" dirty="0" smtClean="0">
                <a:latin typeface="Didot"/>
                <a:cs typeface="Didot"/>
              </a:rPr>
              <a:t>Break up into pairs</a:t>
            </a:r>
          </a:p>
          <a:p>
            <a:pPr marL="742950" lvl="2" indent="-342900"/>
            <a:r>
              <a:rPr lang="en-US" dirty="0" smtClean="0">
                <a:latin typeface="Didot"/>
                <a:cs typeface="Didot"/>
              </a:rPr>
              <a:t>Read about a series of events in American history from 1776 to 1870s</a:t>
            </a:r>
          </a:p>
          <a:p>
            <a:pPr marL="742950" lvl="2" indent="-342900"/>
            <a:r>
              <a:rPr lang="en-US" dirty="0" smtClean="0">
                <a:latin typeface="Didot"/>
                <a:cs typeface="Didot"/>
              </a:rPr>
              <a:t>“Complete” the chart we just made </a:t>
            </a:r>
          </a:p>
          <a:p>
            <a:pPr marL="1200150" lvl="3" indent="-342900"/>
            <a:r>
              <a:rPr lang="en-US" dirty="0" smtClean="0">
                <a:latin typeface="Didot"/>
                <a:cs typeface="Didot"/>
              </a:rPr>
              <a:t>For each scope, is it present or absent?  If present, in the size box describe the nature of government intervention in this area</a:t>
            </a:r>
            <a:endParaRPr lang="en-US" dirty="0">
              <a:latin typeface="Didot"/>
              <a:cs typeface="Didot"/>
            </a:endParaRPr>
          </a:p>
          <a:p>
            <a:endParaRPr lang="en-US" dirty="0"/>
          </a:p>
        </p:txBody>
      </p:sp>
    </p:spTree>
    <p:extLst>
      <p:ext uri="{BB962C8B-B14F-4D97-AF65-F5344CB8AC3E}">
        <p14:creationId xmlns:p14="http://schemas.microsoft.com/office/powerpoint/2010/main" val="37135341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Closing Discussion</a:t>
            </a:r>
            <a:endParaRPr lang="en-US" dirty="0">
              <a:latin typeface="Didot"/>
              <a:cs typeface="Didot"/>
            </a:endParaRPr>
          </a:p>
        </p:txBody>
      </p:sp>
      <p:sp>
        <p:nvSpPr>
          <p:cNvPr id="3" name="Content Placeholder 2"/>
          <p:cNvSpPr>
            <a:spLocks noGrp="1"/>
          </p:cNvSpPr>
          <p:nvPr>
            <p:ph idx="1"/>
          </p:nvPr>
        </p:nvSpPr>
        <p:spPr/>
        <p:txBody>
          <a:bodyPr/>
          <a:lstStyle/>
          <a:p>
            <a:pPr marL="342900" lvl="1" indent="-342900">
              <a:buFont typeface="Arial"/>
              <a:buChar char="•"/>
            </a:pPr>
            <a:r>
              <a:rPr lang="en-US" dirty="0" smtClean="0">
                <a:latin typeface="Didot"/>
                <a:cs typeface="Didot"/>
              </a:rPr>
              <a:t>In what areas are the government intervening?  What areas are they not?</a:t>
            </a:r>
          </a:p>
          <a:p>
            <a:pPr marL="342900" lvl="1" indent="-342900">
              <a:buFont typeface="Arial"/>
              <a:buChar char="•"/>
            </a:pPr>
            <a:r>
              <a:rPr lang="en-US" dirty="0" smtClean="0">
                <a:latin typeface="Didot"/>
                <a:cs typeface="Didot"/>
              </a:rPr>
              <a:t>What is the size of these different forms of intervention</a:t>
            </a:r>
          </a:p>
          <a:p>
            <a:pPr marL="342900" lvl="1" indent="-342900">
              <a:buFont typeface="Arial"/>
              <a:buChar char="•"/>
            </a:pPr>
            <a:r>
              <a:rPr lang="en-US" dirty="0" smtClean="0">
                <a:latin typeface="Didot"/>
                <a:cs typeface="Didot"/>
              </a:rPr>
              <a:t>Can we develop </a:t>
            </a:r>
            <a:r>
              <a:rPr lang="en-US" dirty="0">
                <a:latin typeface="Didot"/>
                <a:cs typeface="Didot"/>
              </a:rPr>
              <a:t>a statement that describes the size and scope of the American government from 1776 to </a:t>
            </a:r>
            <a:r>
              <a:rPr lang="en-US" dirty="0" smtClean="0">
                <a:latin typeface="Didot"/>
                <a:cs typeface="Didot"/>
              </a:rPr>
              <a:t>1870s??</a:t>
            </a:r>
            <a:endParaRPr lang="en-US" dirty="0">
              <a:latin typeface="Didot"/>
              <a:cs typeface="Didot"/>
            </a:endParaRPr>
          </a:p>
          <a:p>
            <a:endParaRPr lang="en-US" dirty="0"/>
          </a:p>
        </p:txBody>
      </p:sp>
    </p:spTree>
    <p:extLst>
      <p:ext uri="{BB962C8B-B14F-4D97-AF65-F5344CB8AC3E}">
        <p14:creationId xmlns:p14="http://schemas.microsoft.com/office/powerpoint/2010/main" val="10151978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Alien and Sedition Acts (1798)</a:t>
            </a:r>
            <a:endParaRPr lang="en-US" dirty="0">
              <a:latin typeface="Didot"/>
              <a:cs typeface="Didot"/>
            </a:endParaRPr>
          </a:p>
        </p:txBody>
      </p:sp>
      <p:sp>
        <p:nvSpPr>
          <p:cNvPr id="3" name="Content Placeholder 2"/>
          <p:cNvSpPr>
            <a:spLocks noGrp="1"/>
          </p:cNvSpPr>
          <p:nvPr>
            <p:ph idx="1"/>
          </p:nvPr>
        </p:nvSpPr>
        <p:spPr/>
        <p:txBody>
          <a:bodyPr>
            <a:normAutofit fontScale="92500" lnSpcReduction="10000"/>
          </a:bodyPr>
          <a:lstStyle/>
          <a:p>
            <a:r>
              <a:rPr lang="en-US" dirty="0">
                <a:latin typeface="Didot"/>
                <a:cs typeface="Didot"/>
              </a:rPr>
              <a:t>The Alien and Sedition Acts were four bills that were </a:t>
            </a:r>
            <a:r>
              <a:rPr lang="en-US" dirty="0" smtClean="0">
                <a:latin typeface="Didot"/>
                <a:cs typeface="Didot"/>
              </a:rPr>
              <a:t>signed </a:t>
            </a:r>
            <a:r>
              <a:rPr lang="en-US" dirty="0">
                <a:latin typeface="Didot"/>
                <a:cs typeface="Didot"/>
              </a:rPr>
              <a:t>into law by President John Adams in 1798 in the aftermath of the French </a:t>
            </a:r>
            <a:r>
              <a:rPr lang="en-US" dirty="0" smtClean="0">
                <a:latin typeface="Didot"/>
                <a:cs typeface="Didot"/>
              </a:rPr>
              <a:t>Revolution. The</a:t>
            </a:r>
            <a:r>
              <a:rPr lang="en-US" dirty="0">
                <a:latin typeface="Didot"/>
                <a:cs typeface="Didot"/>
              </a:rPr>
              <a:t> </a:t>
            </a:r>
            <a:r>
              <a:rPr lang="en-US" dirty="0" smtClean="0">
                <a:latin typeface="Didot"/>
                <a:cs typeface="Didot"/>
              </a:rPr>
              <a:t>acts allowed </a:t>
            </a:r>
            <a:r>
              <a:rPr lang="en-US" dirty="0">
                <a:latin typeface="Didot"/>
                <a:cs typeface="Didot"/>
              </a:rPr>
              <a:t>the president to imprison or deport aliens who were considered "dangerous to the peace and safety of the United </a:t>
            </a:r>
            <a:r>
              <a:rPr lang="en-US" dirty="0" smtClean="0">
                <a:latin typeface="Didot"/>
                <a:cs typeface="Didot"/>
              </a:rPr>
              <a:t>States.“  They </a:t>
            </a:r>
            <a:r>
              <a:rPr lang="en-US" dirty="0">
                <a:latin typeface="Didot"/>
                <a:cs typeface="Didot"/>
              </a:rPr>
              <a:t>also restricted speech which was critical of the federal government. </a:t>
            </a:r>
            <a:r>
              <a:rPr lang="en-US" dirty="0" smtClean="0">
                <a:latin typeface="Didot"/>
                <a:cs typeface="Didot"/>
              </a:rPr>
              <a:t>The acts were </a:t>
            </a:r>
            <a:r>
              <a:rPr lang="en-US" dirty="0">
                <a:latin typeface="Didot"/>
                <a:cs typeface="Didot"/>
              </a:rPr>
              <a:t>repealed in </a:t>
            </a:r>
            <a:r>
              <a:rPr lang="en-US" dirty="0" smtClean="0">
                <a:latin typeface="Didot"/>
                <a:cs typeface="Didot"/>
              </a:rPr>
              <a:t>1802.</a:t>
            </a:r>
            <a:endParaRPr lang="en-US" dirty="0">
              <a:latin typeface="Didot"/>
              <a:cs typeface="Didot"/>
            </a:endParaRPr>
          </a:p>
        </p:txBody>
      </p:sp>
    </p:spTree>
    <p:extLst>
      <p:ext uri="{BB962C8B-B14F-4D97-AF65-F5344CB8AC3E}">
        <p14:creationId xmlns:p14="http://schemas.microsoft.com/office/powerpoint/2010/main" val="15194863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dirty="0" smtClean="0">
                <a:latin typeface="Didot"/>
                <a:cs typeface="Didot"/>
              </a:rPr>
              <a:t>Dartmouth College V. Woodward </a:t>
            </a:r>
            <a:r>
              <a:rPr lang="en-US" dirty="0" smtClean="0">
                <a:latin typeface="Didot"/>
                <a:cs typeface="Didot"/>
              </a:rPr>
              <a:t>(1819)</a:t>
            </a:r>
            <a:endParaRPr lang="en-US" dirty="0">
              <a:latin typeface="Didot"/>
              <a:cs typeface="Didot"/>
            </a:endParaRPr>
          </a:p>
        </p:txBody>
      </p:sp>
      <p:sp>
        <p:nvSpPr>
          <p:cNvPr id="3" name="Content Placeholder 2"/>
          <p:cNvSpPr>
            <a:spLocks noGrp="1"/>
          </p:cNvSpPr>
          <p:nvPr>
            <p:ph idx="1"/>
          </p:nvPr>
        </p:nvSpPr>
        <p:spPr/>
        <p:txBody>
          <a:bodyPr>
            <a:normAutofit fontScale="85000" lnSpcReduction="20000"/>
          </a:bodyPr>
          <a:lstStyle/>
          <a:p>
            <a:r>
              <a:rPr lang="en-US" i="1" dirty="0">
                <a:latin typeface="Didot"/>
                <a:cs typeface="Didot"/>
              </a:rPr>
              <a:t>Trustees of Dartmouth College v. </a:t>
            </a:r>
            <a:r>
              <a:rPr lang="en-US" i="1" dirty="0" smtClean="0">
                <a:latin typeface="Didot"/>
                <a:cs typeface="Didot"/>
              </a:rPr>
              <a:t>Woodward</a:t>
            </a:r>
            <a:r>
              <a:rPr lang="en-US" dirty="0" smtClean="0">
                <a:latin typeface="Didot"/>
                <a:cs typeface="Didot"/>
              </a:rPr>
              <a:t> </a:t>
            </a:r>
            <a:r>
              <a:rPr lang="en-US" dirty="0">
                <a:latin typeface="Didot"/>
                <a:cs typeface="Didot"/>
              </a:rPr>
              <a:t>was a landmark </a:t>
            </a:r>
            <a:r>
              <a:rPr lang="en-US" dirty="0" smtClean="0">
                <a:latin typeface="Didot"/>
                <a:cs typeface="Didot"/>
              </a:rPr>
              <a:t>decision from </a:t>
            </a:r>
            <a:r>
              <a:rPr lang="en-US" dirty="0">
                <a:latin typeface="Didot"/>
                <a:cs typeface="Didot"/>
              </a:rPr>
              <a:t>the United States Supreme Court dealing with the application of the Contract Clause of </a:t>
            </a:r>
            <a:r>
              <a:rPr lang="en-US" dirty="0" smtClean="0">
                <a:latin typeface="Didot"/>
                <a:cs typeface="Didot"/>
              </a:rPr>
              <a:t>the United </a:t>
            </a:r>
            <a:r>
              <a:rPr lang="en-US" dirty="0">
                <a:latin typeface="Didot"/>
                <a:cs typeface="Didot"/>
              </a:rPr>
              <a:t>States Constitution to private corporations. The case arose when the president </a:t>
            </a:r>
            <a:r>
              <a:rPr lang="en-US" dirty="0" smtClean="0">
                <a:latin typeface="Didot"/>
                <a:cs typeface="Didot"/>
              </a:rPr>
              <a:t>of Dartmouth </a:t>
            </a:r>
            <a:r>
              <a:rPr lang="en-US" dirty="0">
                <a:latin typeface="Didot"/>
                <a:cs typeface="Didot"/>
              </a:rPr>
              <a:t>College was deposed by its trustees, leading to the New Hampshire legislature attempting to force the college to become a public institution and thereby place the ability to appoint trustees in the hands of the governor. The Supreme Court upheld the sanctity of the original charter of the college, which pre-dated the creation of the State.</a:t>
            </a:r>
          </a:p>
        </p:txBody>
      </p:sp>
    </p:spTree>
    <p:extLst>
      <p:ext uri="{BB962C8B-B14F-4D97-AF65-F5344CB8AC3E}">
        <p14:creationId xmlns:p14="http://schemas.microsoft.com/office/powerpoint/2010/main" val="35327666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The Panic of 1837</a:t>
            </a:r>
            <a:endParaRPr lang="en-US" dirty="0">
              <a:latin typeface="Didot"/>
              <a:cs typeface="Didot"/>
            </a:endParaRPr>
          </a:p>
        </p:txBody>
      </p:sp>
      <p:sp>
        <p:nvSpPr>
          <p:cNvPr id="3" name="Content Placeholder 2"/>
          <p:cNvSpPr>
            <a:spLocks noGrp="1"/>
          </p:cNvSpPr>
          <p:nvPr>
            <p:ph idx="1"/>
          </p:nvPr>
        </p:nvSpPr>
        <p:spPr/>
        <p:txBody>
          <a:bodyPr>
            <a:normAutofit lnSpcReduction="10000"/>
          </a:bodyPr>
          <a:lstStyle/>
          <a:p>
            <a:r>
              <a:rPr lang="en-US" dirty="0">
                <a:latin typeface="Didot"/>
                <a:cs typeface="Didot"/>
              </a:rPr>
              <a:t>The Panic of 1837 was a financial crisis in the United States that touched off a major recession that lasted until the mid-1840s. Profits, prices and wages went down while unemployment went </a:t>
            </a:r>
            <a:r>
              <a:rPr lang="en-US" dirty="0" smtClean="0">
                <a:latin typeface="Didot"/>
                <a:cs typeface="Didot"/>
              </a:rPr>
              <a:t>up.  Banks </a:t>
            </a:r>
            <a:r>
              <a:rPr lang="en-US" dirty="0">
                <a:latin typeface="Didot"/>
                <a:cs typeface="Didot"/>
              </a:rPr>
              <a:t>collapsed, businesses failed, prices declined, and thousands of workers lost their jobs. </a:t>
            </a:r>
            <a:r>
              <a:rPr lang="en-US" dirty="0" smtClean="0">
                <a:latin typeface="Didot"/>
                <a:cs typeface="Didot"/>
              </a:rPr>
              <a:t>The Van Buren administration did nothing to stop the crisis, but rather let the crisis run its course.</a:t>
            </a:r>
            <a:endParaRPr lang="en-US" dirty="0">
              <a:latin typeface="Didot"/>
              <a:cs typeface="Didot"/>
            </a:endParaRPr>
          </a:p>
        </p:txBody>
      </p:sp>
    </p:spTree>
    <p:extLst>
      <p:ext uri="{BB962C8B-B14F-4D97-AF65-F5344CB8AC3E}">
        <p14:creationId xmlns:p14="http://schemas.microsoft.com/office/powerpoint/2010/main" val="40320048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latin typeface="Didot"/>
                <a:cs typeface="Didot"/>
              </a:rPr>
              <a:t>Dred Scott V. </a:t>
            </a:r>
            <a:r>
              <a:rPr lang="en-US" i="1" dirty="0" err="1" smtClean="0">
                <a:latin typeface="Didot"/>
                <a:cs typeface="Didot"/>
              </a:rPr>
              <a:t>Sandford</a:t>
            </a:r>
            <a:r>
              <a:rPr lang="en-US" i="1" dirty="0" smtClean="0">
                <a:latin typeface="Didot"/>
                <a:cs typeface="Didot"/>
              </a:rPr>
              <a:t> </a:t>
            </a:r>
            <a:r>
              <a:rPr lang="en-US" dirty="0" smtClean="0">
                <a:latin typeface="Didot"/>
                <a:cs typeface="Didot"/>
              </a:rPr>
              <a:t>(1857)</a:t>
            </a:r>
            <a:endParaRPr lang="en-US" i="1" dirty="0">
              <a:latin typeface="Didot"/>
              <a:cs typeface="Didot"/>
            </a:endParaRPr>
          </a:p>
        </p:txBody>
      </p:sp>
      <p:sp>
        <p:nvSpPr>
          <p:cNvPr id="3" name="Content Placeholder 2"/>
          <p:cNvSpPr>
            <a:spLocks noGrp="1"/>
          </p:cNvSpPr>
          <p:nvPr>
            <p:ph idx="1"/>
          </p:nvPr>
        </p:nvSpPr>
        <p:spPr/>
        <p:txBody>
          <a:bodyPr>
            <a:normAutofit lnSpcReduction="10000"/>
          </a:bodyPr>
          <a:lstStyle/>
          <a:p>
            <a:r>
              <a:rPr lang="en-US" i="1" dirty="0">
                <a:latin typeface="Didot"/>
                <a:cs typeface="Didot"/>
              </a:rPr>
              <a:t>Dred Scott v. </a:t>
            </a:r>
            <a:r>
              <a:rPr lang="en-US" i="1" dirty="0" err="1" smtClean="0">
                <a:latin typeface="Didot"/>
                <a:cs typeface="Didot"/>
              </a:rPr>
              <a:t>Sandford</a:t>
            </a:r>
            <a:r>
              <a:rPr lang="en-US" dirty="0">
                <a:latin typeface="Didot"/>
                <a:cs typeface="Didot"/>
              </a:rPr>
              <a:t> </a:t>
            </a:r>
            <a:r>
              <a:rPr lang="en-US" dirty="0" smtClean="0">
                <a:latin typeface="Didot"/>
                <a:cs typeface="Didot"/>
              </a:rPr>
              <a:t>was </a:t>
            </a:r>
            <a:r>
              <a:rPr lang="en-US" dirty="0">
                <a:latin typeface="Didot"/>
                <a:cs typeface="Didot"/>
              </a:rPr>
              <a:t>a landmark decision by the U.S. Supreme Court in which the Court held that African Americans, whether slave or free, could not be American citizens and therefore had no standing to sue in federal court</a:t>
            </a:r>
            <a:r>
              <a:rPr lang="en-US" dirty="0" smtClean="0">
                <a:latin typeface="Didot"/>
                <a:cs typeface="Didot"/>
              </a:rPr>
              <a:t>,</a:t>
            </a:r>
            <a:r>
              <a:rPr lang="en-US" dirty="0">
                <a:latin typeface="Didot"/>
                <a:cs typeface="Didot"/>
              </a:rPr>
              <a:t> and that the federal government had no power to regulate slavery in the federal territories acquired after the creation of the United States. </a:t>
            </a:r>
          </a:p>
        </p:txBody>
      </p:sp>
    </p:spTree>
    <p:extLst>
      <p:ext uri="{BB962C8B-B14F-4D97-AF65-F5344CB8AC3E}">
        <p14:creationId xmlns:p14="http://schemas.microsoft.com/office/powerpoint/2010/main" val="25381447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137</TotalTime>
  <Words>480</Words>
  <Application>Microsoft Macintosh PowerPoint</Application>
  <PresentationFormat>On-screen Show (4:3)</PresentationFormat>
  <Paragraphs>60</Paragraphs>
  <Slides>10</Slides>
  <Notes>2</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Evaluating the Size and Scope of the US Government  Founding to the Gilded Age  1776-1870s</vt:lpstr>
      <vt:lpstr>Evaluating the Size and Scope of the US Government  Founding to the Gilded Age  1776-1870s</vt:lpstr>
      <vt:lpstr>Your Task</vt:lpstr>
      <vt:lpstr>Closing Discussion</vt:lpstr>
      <vt:lpstr>Alien and Sedition Acts (1798)</vt:lpstr>
      <vt:lpstr>Dartmouth College V. Woodward (1819)</vt:lpstr>
      <vt:lpstr>The Panic of 1837</vt:lpstr>
      <vt:lpstr>Dred Scott V. Sandford (1857)</vt:lpstr>
      <vt:lpstr>Homestead Acts (1862)</vt:lpstr>
    </vt:vector>
  </TitlesOfParts>
  <Company>Wellesley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WPS</dc:creator>
  <cp:lastModifiedBy>WPS</cp:lastModifiedBy>
  <cp:revision>12</cp:revision>
  <cp:lastPrinted>2014-01-23T14:27:47Z</cp:lastPrinted>
  <dcterms:created xsi:type="dcterms:W3CDTF">2014-01-22T01:19:15Z</dcterms:created>
  <dcterms:modified xsi:type="dcterms:W3CDTF">2014-01-23T14:32:45Z</dcterms:modified>
</cp:coreProperties>
</file>