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8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9DBD0-2875-BB41-AF71-2676906C7D99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DC4D-60B7-7A4B-BAF3-D4CA8D7A3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827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9DBD0-2875-BB41-AF71-2676906C7D99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DC4D-60B7-7A4B-BAF3-D4CA8D7A3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90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9DBD0-2875-BB41-AF71-2676906C7D99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DC4D-60B7-7A4B-BAF3-D4CA8D7A3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419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9DBD0-2875-BB41-AF71-2676906C7D99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DC4D-60B7-7A4B-BAF3-D4CA8D7A3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7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9DBD0-2875-BB41-AF71-2676906C7D99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DC4D-60B7-7A4B-BAF3-D4CA8D7A3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88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9DBD0-2875-BB41-AF71-2676906C7D99}" type="datetimeFigureOut">
              <a:rPr lang="en-US" smtClean="0"/>
              <a:t>3/11/14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DC4D-60B7-7A4B-BAF3-D4CA8D7A3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96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9DBD0-2875-BB41-AF71-2676906C7D99}" type="datetimeFigureOut">
              <a:rPr lang="en-US" smtClean="0"/>
              <a:t>3/11/14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DC4D-60B7-7A4B-BAF3-D4CA8D7A3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5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9DBD0-2875-BB41-AF71-2676906C7D99}" type="datetimeFigureOut">
              <a:rPr lang="en-US" smtClean="0"/>
              <a:t>3/11/14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DC4D-60B7-7A4B-BAF3-D4CA8D7A3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8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9DBD0-2875-BB41-AF71-2676906C7D99}" type="datetimeFigureOut">
              <a:rPr lang="en-US" smtClean="0"/>
              <a:t>3/11/14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DC4D-60B7-7A4B-BAF3-D4CA8D7A3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3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9DBD0-2875-BB41-AF71-2676906C7D99}" type="datetimeFigureOut">
              <a:rPr lang="en-US" smtClean="0"/>
              <a:t>3/11/14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DC4D-60B7-7A4B-BAF3-D4CA8D7A3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411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9DBD0-2875-BB41-AF71-2676906C7D99}" type="datetimeFigureOut">
              <a:rPr lang="en-US" smtClean="0"/>
              <a:t>3/11/14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EDC4D-60B7-7A4B-BAF3-D4CA8D7A3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82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9DBD0-2875-BB41-AF71-2676906C7D99}" type="datetimeFigureOut">
              <a:rPr lang="en-US" smtClean="0"/>
              <a:t>3/11/14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EDC4D-60B7-7A4B-BAF3-D4CA8D7A3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57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/>
          </p:cNvPicPr>
          <p:nvPr/>
        </p:nvPicPr>
        <p:blipFill>
          <a:blip r:embed="rId2">
            <a:alphaModFix am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6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Title 1"/>
          <p:cNvSpPr>
            <a:spLocks/>
          </p:cNvSpPr>
          <p:nvPr/>
        </p:nvSpPr>
        <p:spPr bwMode="auto">
          <a:xfrm>
            <a:off x="-48849" y="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i="1" dirty="0" smtClean="0">
                <a:latin typeface="Didot" charset="0"/>
                <a:cs typeface="Didot" charset="0"/>
              </a:rPr>
              <a:t>L17-19: The </a:t>
            </a:r>
            <a:r>
              <a:rPr lang="en-US" sz="3600" i="1" dirty="0" smtClean="0">
                <a:latin typeface="Didot" charset="0"/>
                <a:cs typeface="Didot" charset="0"/>
              </a:rPr>
              <a:t>New </a:t>
            </a:r>
            <a:r>
              <a:rPr lang="en-US" sz="3600" i="1" dirty="0" smtClean="0">
                <a:latin typeface="Didot" charset="0"/>
                <a:cs typeface="Didot" charset="0"/>
              </a:rPr>
              <a:t>Deal</a:t>
            </a:r>
            <a:endParaRPr lang="en-US" sz="3600" i="1" u="sng" dirty="0">
              <a:latin typeface="Didot" charset="0"/>
              <a:cs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800" y="1143000"/>
            <a:ext cx="4677840" cy="53198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3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300" b="1" u="sng" dirty="0">
                <a:latin typeface="Didot"/>
                <a:cs typeface="Didot"/>
              </a:rPr>
              <a:t>Objective</a:t>
            </a:r>
            <a:r>
              <a:rPr lang="en-US" sz="2300" b="1" dirty="0">
                <a:latin typeface="Didot"/>
                <a:cs typeface="Didot"/>
              </a:rPr>
              <a:t>:</a:t>
            </a:r>
          </a:p>
          <a:p>
            <a:pPr marL="457200" indent="-457200">
              <a:buAutoNum type="arabicPeriod"/>
            </a:pPr>
            <a:r>
              <a:rPr lang="en-US" sz="2300" b="1" dirty="0" smtClean="0">
                <a:latin typeface="Didot"/>
                <a:cs typeface="Didot"/>
              </a:rPr>
              <a:t>To </a:t>
            </a:r>
            <a:r>
              <a:rPr lang="en-US" sz="2300" b="1" dirty="0" smtClean="0">
                <a:latin typeface="Didot"/>
                <a:cs typeface="Didot"/>
              </a:rPr>
              <a:t>understand the elements and origins of Franklin Roosevel</a:t>
            </a:r>
            <a:r>
              <a:rPr lang="en-US" sz="2300" b="1" dirty="0" smtClean="0">
                <a:latin typeface="Didot"/>
                <a:cs typeface="Didot"/>
              </a:rPr>
              <a:t>t’s New Deal</a:t>
            </a:r>
          </a:p>
          <a:p>
            <a:pPr marL="457200" indent="-457200">
              <a:buAutoNum type="arabicPeriod"/>
            </a:pPr>
            <a:r>
              <a:rPr lang="en-US" sz="2300" b="1" dirty="0" smtClean="0">
                <a:latin typeface="Didot"/>
                <a:cs typeface="Didot"/>
              </a:rPr>
              <a:t>To evaluate and debate the consistency of the New Deal with enduring American ideologies.</a:t>
            </a:r>
            <a:endParaRPr lang="en-US" sz="23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300" b="1" u="sng" dirty="0">
                <a:latin typeface="Didot"/>
                <a:cs typeface="Didot"/>
              </a:rPr>
              <a:t>Schedule</a:t>
            </a:r>
            <a:r>
              <a:rPr lang="en-US" sz="2300" b="1" dirty="0">
                <a:latin typeface="Didot"/>
                <a:cs typeface="Didot"/>
              </a:rPr>
              <a:t>: </a:t>
            </a:r>
            <a:endParaRPr lang="en-US" sz="2300" b="1" dirty="0" smtClean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300" b="1" dirty="0" smtClean="0">
                <a:latin typeface="Didot"/>
                <a:cs typeface="Didot"/>
              </a:rPr>
              <a:t>Wrap up Great Depression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300" b="1" dirty="0" smtClean="0">
                <a:latin typeface="Didot"/>
                <a:cs typeface="Didot"/>
              </a:rPr>
              <a:t>Intro </a:t>
            </a:r>
            <a:r>
              <a:rPr lang="en-US" sz="2300" b="1" dirty="0" smtClean="0">
                <a:latin typeface="Didot"/>
                <a:cs typeface="Didot"/>
              </a:rPr>
              <a:t>to the New Deal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300" b="1" dirty="0" smtClean="0">
                <a:latin typeface="Didot"/>
                <a:cs typeface="Didot"/>
              </a:rPr>
              <a:t>New Deal Debate </a:t>
            </a:r>
            <a:r>
              <a:rPr lang="en-US" sz="2300" b="1" dirty="0" smtClean="0">
                <a:latin typeface="Didot"/>
                <a:cs typeface="Didot"/>
              </a:rPr>
              <a:t>Prep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300" b="1" dirty="0" smtClean="0">
                <a:latin typeface="Didot"/>
                <a:cs typeface="Didot"/>
              </a:rPr>
              <a:t>New Deal Debate</a:t>
            </a:r>
            <a:endParaRPr lang="en-US" sz="2300" b="1" dirty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3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300" b="1" u="sng" dirty="0"/>
              <a:t> </a:t>
            </a:r>
          </a:p>
        </p:txBody>
      </p:sp>
      <p:sp>
        <p:nvSpPr>
          <p:cNvPr id="17412" name="Rectangle 12"/>
          <p:cNvSpPr txBox="1">
            <a:spLocks noChangeArrowheads="1"/>
          </p:cNvSpPr>
          <p:nvPr/>
        </p:nvSpPr>
        <p:spPr bwMode="auto">
          <a:xfrm>
            <a:off x="5226888" y="1143000"/>
            <a:ext cx="3634538" cy="53198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600" b="1" u="sng" dirty="0">
                <a:latin typeface="Didot" charset="0"/>
              </a:rPr>
              <a:t>Homework: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600" b="1" u="sng" dirty="0">
                <a:latin typeface="Didot" charset="0"/>
              </a:rPr>
              <a:t>Unit Work</a:t>
            </a:r>
          </a:p>
          <a:p>
            <a:pPr marL="514350" indent="-514350"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600" b="1" dirty="0" smtClean="0">
                <a:latin typeface="Didot" charset="0"/>
              </a:rPr>
              <a:t>New Deal Debate Prep (See Assignment)!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endParaRPr lang="en-US" sz="2600" b="1" dirty="0" smtClean="0">
              <a:latin typeface="Didot" charset="0"/>
            </a:endParaRP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600" b="1" u="sng" dirty="0" smtClean="0">
                <a:latin typeface="Didot" charset="0"/>
              </a:rPr>
              <a:t>Writing </a:t>
            </a:r>
            <a:r>
              <a:rPr lang="en-US" sz="2600" b="1" u="sng" dirty="0">
                <a:latin typeface="Didot" charset="0"/>
              </a:rPr>
              <a:t>Process Portfolio Work: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600" b="1" dirty="0">
                <a:latin typeface="Didot" charset="0"/>
              </a:rPr>
              <a:t>Research Puzzle &amp; Lit Review Due G: Tues 3/18; Y: Wed 3/19</a:t>
            </a:r>
            <a:endParaRPr lang="en-US" sz="2600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449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How Do We Get Out of the Great Depression?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By 1932, Hoover’s “solutions” are not working</a:t>
            </a:r>
          </a:p>
          <a:p>
            <a:r>
              <a:rPr lang="en-US" dirty="0" smtClean="0">
                <a:latin typeface="Didot"/>
                <a:cs typeface="Didot"/>
              </a:rPr>
              <a:t>In that year there is also a presidential election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Hoover (Republican) vs. Franklin Roosevelt (Democrat)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934" y="4318000"/>
            <a:ext cx="381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072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81" y="47834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Franklin Roosevelt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4055276" cy="525970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1882-1945</a:t>
            </a:r>
          </a:p>
          <a:p>
            <a:r>
              <a:rPr lang="en-US" dirty="0" smtClean="0">
                <a:latin typeface="Didot"/>
                <a:cs typeface="Didot"/>
              </a:rPr>
              <a:t>Married to Eleanor Roosevelt</a:t>
            </a:r>
          </a:p>
          <a:p>
            <a:r>
              <a:rPr lang="en-US" dirty="0" smtClean="0">
                <a:latin typeface="Didot"/>
                <a:cs typeface="Didot"/>
              </a:rPr>
              <a:t>Elected President 4 Times (died during his fourth term)</a:t>
            </a:r>
          </a:p>
          <a:p>
            <a:r>
              <a:rPr lang="en-US" dirty="0" smtClean="0">
                <a:latin typeface="Didot"/>
                <a:cs typeface="Didot"/>
              </a:rPr>
              <a:t>Oversaw U.S. involvement in the Great Depression and World War Two</a:t>
            </a:r>
          </a:p>
          <a:p>
            <a:r>
              <a:rPr lang="en-US" dirty="0" smtClean="0">
                <a:latin typeface="Didot"/>
                <a:cs typeface="Didot"/>
              </a:rPr>
              <a:t>Through both, drastically and rapidly expanded the power of the United States government.</a:t>
            </a:r>
          </a:p>
          <a:p>
            <a:r>
              <a:rPr lang="en-US" dirty="0" smtClean="0">
                <a:latin typeface="Didot"/>
                <a:cs typeface="Didot"/>
              </a:rPr>
              <a:t>Shifted American politics to the left considerably and redefined liberalism in the United States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400" y="962339"/>
            <a:ext cx="42926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126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The Ideological Divide Between the Parties in 1932</a:t>
            </a:r>
            <a:endParaRPr lang="en-US" dirty="0">
              <a:latin typeface="Didot"/>
              <a:cs typeface="Dido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160537"/>
              </p:ext>
            </p:extLst>
          </p:nvPr>
        </p:nvGraphicFramePr>
        <p:xfrm>
          <a:off x="457200" y="1678354"/>
          <a:ext cx="8229600" cy="47292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1111343">
                <a:tc gridSpan="2"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Should the Government Intervene</a:t>
                      </a:r>
                      <a:r>
                        <a:rPr lang="en-US" sz="2200" baseline="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 in the Economy</a:t>
                      </a:r>
                    </a:p>
                    <a:p>
                      <a:pPr algn="ctr"/>
                      <a:r>
                        <a:rPr lang="en-US" sz="2200" baseline="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(Question Introduced by the Gilded Age)</a:t>
                      </a:r>
                      <a:endParaRPr lang="en-US" sz="2200" dirty="0">
                        <a:solidFill>
                          <a:schemeClr val="tx2"/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</a:tr>
              <a:tr h="1701032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NO</a:t>
                      </a:r>
                      <a:endParaRPr lang="en-US" sz="2200" dirty="0">
                        <a:solidFill>
                          <a:schemeClr val="tx2"/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YES</a:t>
                      </a:r>
                      <a:endParaRPr lang="en-US" sz="2200" dirty="0">
                        <a:solidFill>
                          <a:schemeClr val="tx2"/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Should the Government Intervene</a:t>
                      </a:r>
                      <a:r>
                        <a:rPr lang="en-US" sz="2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 in Social Life?</a:t>
                      </a:r>
                    </a:p>
                    <a:p>
                      <a:pPr algn="ctr"/>
                      <a:r>
                        <a:rPr lang="en-US" sz="2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(Question Introduced by the Progressive Era)</a:t>
                      </a:r>
                      <a:endParaRPr lang="en-US" sz="2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</a:tr>
              <a:tr h="1916907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NO</a:t>
                      </a:r>
                      <a:endParaRPr lang="en-US" sz="2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YES</a:t>
                      </a:r>
                      <a:endParaRPr lang="en-US" sz="2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8974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The Ideological Divide Between the Parties in 1932: The Republicans</a:t>
            </a:r>
            <a:endParaRPr lang="en-US" dirty="0">
              <a:latin typeface="Didot"/>
              <a:cs typeface="Dido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2549201"/>
              </p:ext>
            </p:extLst>
          </p:nvPr>
        </p:nvGraphicFramePr>
        <p:xfrm>
          <a:off x="457200" y="1678354"/>
          <a:ext cx="8229600" cy="47292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1111343">
                <a:tc gridSpan="2"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Should the Government Intervene</a:t>
                      </a:r>
                      <a:r>
                        <a:rPr lang="en-US" sz="2200" baseline="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 in the Economy</a:t>
                      </a:r>
                    </a:p>
                    <a:p>
                      <a:pPr algn="ctr"/>
                      <a:r>
                        <a:rPr lang="en-US" sz="2200" baseline="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(Question Introduced by the Gilded Age)</a:t>
                      </a:r>
                      <a:endParaRPr lang="en-US" sz="2200" dirty="0">
                        <a:solidFill>
                          <a:schemeClr val="tx2"/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</a:tr>
              <a:tr h="1701032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NO</a:t>
                      </a:r>
                      <a:endParaRPr lang="en-US" sz="2200" dirty="0">
                        <a:solidFill>
                          <a:schemeClr val="tx2"/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YES</a:t>
                      </a:r>
                      <a:endParaRPr lang="en-US" sz="2200" dirty="0">
                        <a:solidFill>
                          <a:schemeClr val="tx2"/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Should the Government Intervene</a:t>
                      </a:r>
                      <a:r>
                        <a:rPr lang="en-US" sz="2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 in Social Life?</a:t>
                      </a:r>
                    </a:p>
                    <a:p>
                      <a:pPr algn="ctr"/>
                      <a:r>
                        <a:rPr lang="en-US" sz="2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(Question Introduced by the Progressive Era)</a:t>
                      </a:r>
                      <a:endParaRPr lang="en-US" sz="2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</a:tr>
              <a:tr h="1916907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NO </a:t>
                      </a:r>
                    </a:p>
                    <a:p>
                      <a:pPr algn="ctr"/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(libertarian</a:t>
                      </a:r>
                      <a:r>
                        <a:rPr lang="en-US" sz="2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 wing)</a:t>
                      </a:r>
                      <a:endParaRPr lang="en-US" sz="2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YES </a:t>
                      </a:r>
                    </a:p>
                    <a:p>
                      <a:pPr algn="ctr"/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(For some, on some moral issues; social conservative wing)</a:t>
                      </a:r>
                      <a:endParaRPr lang="en-US" sz="2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7045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The Ideological Divide Between the Parties in 1932: The Democrats</a:t>
            </a:r>
            <a:endParaRPr lang="en-US" dirty="0">
              <a:latin typeface="Didot"/>
              <a:cs typeface="Dido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1916800"/>
              </p:ext>
            </p:extLst>
          </p:nvPr>
        </p:nvGraphicFramePr>
        <p:xfrm>
          <a:off x="457200" y="1678354"/>
          <a:ext cx="8229600" cy="47292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1111343">
                <a:tc gridSpan="2"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Should the Government Intervene</a:t>
                      </a:r>
                      <a:r>
                        <a:rPr lang="en-US" sz="2200" baseline="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 in the Economy</a:t>
                      </a:r>
                    </a:p>
                    <a:p>
                      <a:pPr algn="ctr"/>
                      <a:r>
                        <a:rPr lang="en-US" sz="2200" baseline="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(Question Introduced by the Gilded Age)</a:t>
                      </a:r>
                      <a:endParaRPr lang="en-US" sz="2200" dirty="0">
                        <a:solidFill>
                          <a:schemeClr val="tx2"/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</a:tr>
              <a:tr h="1701032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NO</a:t>
                      </a:r>
                      <a:endParaRPr lang="en-US" sz="2200" dirty="0">
                        <a:solidFill>
                          <a:schemeClr val="tx2"/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2"/>
                          </a:solidFill>
                          <a:latin typeface="Didot"/>
                          <a:cs typeface="Didot"/>
                        </a:rPr>
                        <a:t>YES</a:t>
                      </a:r>
                      <a:endParaRPr lang="en-US" sz="2200" dirty="0">
                        <a:solidFill>
                          <a:schemeClr val="tx2"/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Should the Government Intervene</a:t>
                      </a:r>
                      <a:r>
                        <a:rPr lang="en-US" sz="2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 in Social Life?</a:t>
                      </a:r>
                    </a:p>
                    <a:p>
                      <a:pPr algn="ctr"/>
                      <a:r>
                        <a:rPr lang="en-US" sz="22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(Question Introduced by the Progressive Era)</a:t>
                      </a:r>
                      <a:endParaRPr lang="en-US" sz="2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</a:tr>
              <a:tr h="1916907"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NO</a:t>
                      </a:r>
                      <a:endParaRPr lang="en-US" sz="2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Didot"/>
                          <a:cs typeface="Didot"/>
                        </a:rPr>
                        <a:t>YES</a:t>
                      </a:r>
                      <a:endParaRPr lang="en-US" sz="22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Didot"/>
                        <a:cs typeface="Didot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797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The Election of 1932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9597"/>
            <a:ext cx="9144000" cy="4912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073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Roosevelt’s Approach to Solving The Great Depression: The New Deal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A variety of programs designed to give relief, recovery, and reform to the Great Depression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Relief: Jobs for the Unemployed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Recovery: Economic Growth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Reform: Regulation of Wall Street, </a:t>
            </a:r>
          </a:p>
          <a:p>
            <a:pPr marL="457200" lvl="1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banks, and transportation</a:t>
            </a:r>
          </a:p>
          <a:p>
            <a:r>
              <a:rPr lang="en-US" dirty="0" smtClean="0">
                <a:latin typeface="Didot"/>
                <a:cs typeface="Didot"/>
              </a:rPr>
              <a:t>1933-1936</a:t>
            </a:r>
          </a:p>
          <a:p>
            <a:r>
              <a:rPr lang="en-US" dirty="0" smtClean="0">
                <a:latin typeface="Didot"/>
                <a:cs typeface="Didot"/>
              </a:rPr>
              <a:t>Firmly solidifies the ideological divide </a:t>
            </a:r>
          </a:p>
          <a:p>
            <a:pPr marL="0" indent="0">
              <a:buNone/>
            </a:pPr>
            <a:r>
              <a:rPr lang="en-US" dirty="0" smtClean="0">
                <a:latin typeface="Didot"/>
                <a:cs typeface="Didot"/>
              </a:rPr>
              <a:t>    budding between the  Republicans and </a:t>
            </a:r>
          </a:p>
          <a:p>
            <a:pPr marL="0" indent="0">
              <a:buNone/>
            </a:pPr>
            <a:r>
              <a:rPr lang="en-US" dirty="0" smtClean="0">
                <a:latin typeface="Didot"/>
                <a:cs typeface="Didot"/>
              </a:rPr>
              <a:t>     Democrats by making the democrats </a:t>
            </a:r>
          </a:p>
          <a:p>
            <a:pPr marL="0" indent="0">
              <a:buNone/>
            </a:pPr>
            <a:r>
              <a:rPr lang="en-US" dirty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    the party of government intervention</a:t>
            </a:r>
          </a:p>
          <a:p>
            <a:r>
              <a:rPr lang="en-US" dirty="0" smtClean="0">
                <a:latin typeface="Didot"/>
                <a:cs typeface="Didot"/>
              </a:rPr>
              <a:t>Helps shift public support towards the democratic party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4849" y="2174040"/>
            <a:ext cx="2769151" cy="276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866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Evaluating the New Deal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The New Deal Debate!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3868969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442</Words>
  <Application>Microsoft Macintosh PowerPoint</Application>
  <PresentationFormat>On-screen Show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How Do We Get Out of the Great Depression?</vt:lpstr>
      <vt:lpstr>Franklin Roosevelt</vt:lpstr>
      <vt:lpstr>The Ideological Divide Between the Parties in 1932</vt:lpstr>
      <vt:lpstr>The Ideological Divide Between the Parties in 1932: The Republicans</vt:lpstr>
      <vt:lpstr>The Ideological Divide Between the Parties in 1932: The Democrats</vt:lpstr>
      <vt:lpstr>The Election of 1932</vt:lpstr>
      <vt:lpstr>Roosevelt’s Approach to Solving The Great Depression: The New Deal</vt:lpstr>
      <vt:lpstr>Evaluating the New Deal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13</cp:revision>
  <dcterms:created xsi:type="dcterms:W3CDTF">2013-03-20T13:16:31Z</dcterms:created>
  <dcterms:modified xsi:type="dcterms:W3CDTF">2014-03-11T16:18:08Z</dcterms:modified>
</cp:coreProperties>
</file>