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8" r:id="rId2"/>
    <p:sldId id="264" r:id="rId3"/>
    <p:sldId id="269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0091" autoAdjust="0"/>
    <p:restoredTop sz="94660"/>
  </p:normalViewPr>
  <p:slideViewPr>
    <p:cSldViewPr snapToGrid="0" snapToObjects="1">
      <p:cViewPr varScale="1">
        <p:scale>
          <a:sx n="37" d="100"/>
          <a:sy n="37" d="100"/>
        </p:scale>
        <p:origin x="-120" y="-2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86E44B-4BE4-B34E-9A10-1D6935201625}" type="doc">
      <dgm:prSet loTypeId="urn:microsoft.com/office/officeart/2005/8/layout/default" loCatId="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CB0631B-E9A6-5F48-B8AE-E6B8085FD547}">
      <dgm:prSet/>
      <dgm:spPr/>
      <dgm:t>
        <a:bodyPr/>
        <a:lstStyle/>
        <a:p>
          <a:pPr rtl="0"/>
          <a:r>
            <a:rPr lang="en-US" dirty="0" smtClean="0"/>
            <a:t>Analyze how the 1920s </a:t>
          </a:r>
          <a:r>
            <a:rPr lang="en-US" dirty="0" smtClean="0"/>
            <a:t>was </a:t>
          </a:r>
          <a:r>
            <a:rPr lang="en-US" dirty="0" smtClean="0"/>
            <a:t>a conservative response to the Progressive Era and what effect the decade had on the shifting size and scope of the National Government</a:t>
          </a:r>
          <a:endParaRPr lang="en-US" dirty="0"/>
        </a:p>
      </dgm:t>
    </dgm:pt>
    <dgm:pt modelId="{9CB6273F-4426-8D44-8CFD-60C0A2A83CEF}" type="parTrans" cxnId="{C04302A2-0816-EC46-BEE5-8AF4D7C12788}">
      <dgm:prSet/>
      <dgm:spPr/>
      <dgm:t>
        <a:bodyPr/>
        <a:lstStyle/>
        <a:p>
          <a:endParaRPr lang="en-US"/>
        </a:p>
      </dgm:t>
    </dgm:pt>
    <dgm:pt modelId="{669FDA49-B146-B045-A878-FE0F271569B0}" type="sibTrans" cxnId="{C04302A2-0816-EC46-BEE5-8AF4D7C12788}">
      <dgm:prSet/>
      <dgm:spPr/>
      <dgm:t>
        <a:bodyPr/>
        <a:lstStyle/>
        <a:p>
          <a:endParaRPr lang="en-US"/>
        </a:p>
      </dgm:t>
    </dgm:pt>
    <dgm:pt modelId="{E5CD2AFE-C8ED-2A40-9E16-0A18C15A7B5F}" type="pres">
      <dgm:prSet presAssocID="{A786E44B-4BE4-B34E-9A10-1D6935201625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C59D193-5B78-2143-8694-F7F67D255C9B}" type="pres">
      <dgm:prSet presAssocID="{0CB0631B-E9A6-5F48-B8AE-E6B8085FD547}" presName="node" presStyleLbl="node1" presStyleIdx="0" presStyleCnt="1" custScaleY="14702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4C69ED2-2704-F244-903A-70E9F9C32B89}" type="presOf" srcId="{A786E44B-4BE4-B34E-9A10-1D6935201625}" destId="{E5CD2AFE-C8ED-2A40-9E16-0A18C15A7B5F}" srcOrd="0" destOrd="0" presId="urn:microsoft.com/office/officeart/2005/8/layout/default"/>
    <dgm:cxn modelId="{4C5F76C6-CCB1-A144-BA60-E43938E15FAD}" type="presOf" srcId="{0CB0631B-E9A6-5F48-B8AE-E6B8085FD547}" destId="{9C59D193-5B78-2143-8694-F7F67D255C9B}" srcOrd="0" destOrd="0" presId="urn:microsoft.com/office/officeart/2005/8/layout/default"/>
    <dgm:cxn modelId="{C04302A2-0816-EC46-BEE5-8AF4D7C12788}" srcId="{A786E44B-4BE4-B34E-9A10-1D6935201625}" destId="{0CB0631B-E9A6-5F48-B8AE-E6B8085FD547}" srcOrd="0" destOrd="0" parTransId="{9CB6273F-4426-8D44-8CFD-60C0A2A83CEF}" sibTransId="{669FDA49-B146-B045-A878-FE0F271569B0}"/>
    <dgm:cxn modelId="{2176E369-4E28-0F4A-B583-56B16086285E}" type="presParOf" srcId="{E5CD2AFE-C8ED-2A40-9E16-0A18C15A7B5F}" destId="{9C59D193-5B78-2143-8694-F7F67D255C9B}" srcOrd="0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59D193-5B78-2143-8694-F7F67D255C9B}">
      <dsp:nvSpPr>
        <dsp:cNvPr id="0" name=""/>
        <dsp:cNvSpPr/>
      </dsp:nvSpPr>
      <dsp:spPr>
        <a:xfrm>
          <a:off x="1772096" y="825"/>
          <a:ext cx="4685407" cy="4133203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Analyze how the 1920s </a:t>
          </a:r>
          <a:r>
            <a:rPr lang="en-US" sz="3500" kern="1200" dirty="0" smtClean="0"/>
            <a:t>was </a:t>
          </a:r>
          <a:r>
            <a:rPr lang="en-US" sz="3500" kern="1200" dirty="0" smtClean="0"/>
            <a:t>a conservative response to the Progressive Era and what effect the decade had on the shifting size and scope of the National Government</a:t>
          </a:r>
          <a:endParaRPr lang="en-US" sz="3500" kern="1200" dirty="0"/>
        </a:p>
      </dsp:txBody>
      <dsp:txXfrm>
        <a:off x="1772096" y="825"/>
        <a:ext cx="4685407" cy="413320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F69CF4-99C8-B44B-90B5-458BD3930E96}" type="datetimeFigureOut">
              <a:rPr lang="en-US" smtClean="0"/>
              <a:t>3/6/14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C78768-9076-3D4F-A3FF-DE0581558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2479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6925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51926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9036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979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1379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606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4870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750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4598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6866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5016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3777F-BC89-5F4D-A224-33FE3A2C5109}" type="datetimeFigureOut">
              <a:rPr lang="en-US" smtClean="0"/>
              <a:t>3/6/14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B52132-8946-1B41-B4FC-9D2B599969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720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69" name="Picture 1"/>
          <p:cNvPicPr>
            <a:picLocks noChangeAspect="1"/>
          </p:cNvPicPr>
          <p:nvPr/>
        </p:nvPicPr>
        <p:blipFill>
          <a:blip r:embed="rId2">
            <a:alphaModFix amt="36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>
                    <a:alpha val="36000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170" name="Title 1"/>
          <p:cNvSpPr>
            <a:spLocks/>
          </p:cNvSpPr>
          <p:nvPr/>
        </p:nvSpPr>
        <p:spPr bwMode="auto">
          <a:xfrm>
            <a:off x="0" y="86078"/>
            <a:ext cx="91440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/>
          <a:p>
            <a:pPr algn="ctr"/>
            <a:r>
              <a:rPr lang="en-US" sz="3200" i="1" dirty="0" smtClean="0">
                <a:latin typeface="Didot" charset="0"/>
                <a:cs typeface="Didot" charset="0"/>
              </a:rPr>
              <a:t>L15:The 1920s as a Conservative Response  to the Progressive Era</a:t>
            </a:r>
            <a:endParaRPr lang="en-US" sz="3200" i="1" u="sng" dirty="0">
              <a:latin typeface="Didot" charset="0"/>
              <a:cs typeface="Didot" charset="0"/>
            </a:endParaRPr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304800" y="1524000"/>
            <a:ext cx="5762978" cy="493888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txBody>
          <a:bodyPr/>
          <a:lstStyle/>
          <a:p>
            <a:pPr marL="609600" indent="-609600" algn="ctr" eaLnBrk="1" hangingPunct="1">
              <a:spcBef>
                <a:spcPct val="20000"/>
              </a:spcBef>
              <a:defRPr/>
            </a:pPr>
            <a:r>
              <a:rPr lang="en-US" sz="2600" b="1" u="sng" dirty="0">
                <a:latin typeface="Didot"/>
                <a:cs typeface="Didot"/>
              </a:rPr>
              <a:t>Agenda</a:t>
            </a:r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2600" b="1" u="sng" dirty="0">
                <a:latin typeface="Didot"/>
                <a:cs typeface="Didot"/>
              </a:rPr>
              <a:t>Objective</a:t>
            </a:r>
            <a:r>
              <a:rPr lang="en-US" sz="2600" b="1" dirty="0" smtClean="0">
                <a:latin typeface="Didot"/>
                <a:cs typeface="Didot"/>
              </a:rPr>
              <a:t>:.</a:t>
            </a:r>
          </a:p>
          <a:p>
            <a:pPr marL="457200" indent="-457200">
              <a:buAutoNum type="arabicPeriod"/>
            </a:pPr>
            <a:r>
              <a:rPr lang="en-US" sz="2600" b="1" dirty="0" smtClean="0">
                <a:latin typeface="Didot"/>
                <a:cs typeface="Didot"/>
              </a:rPr>
              <a:t>To analyze how the 1920s were a conservative response to the Progressive Era and what effect the decade had on the shifting size and scope of the national government.</a:t>
            </a:r>
          </a:p>
          <a:p>
            <a:endParaRPr lang="en-US" sz="2600" b="1" dirty="0">
              <a:latin typeface="Didot"/>
              <a:cs typeface="Didot"/>
            </a:endParaRPr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2600" b="1" u="sng" dirty="0">
                <a:latin typeface="Didot"/>
                <a:cs typeface="Didot"/>
              </a:rPr>
              <a:t>Schedule</a:t>
            </a:r>
            <a:r>
              <a:rPr lang="en-US" sz="2600" b="1" dirty="0">
                <a:latin typeface="Didot"/>
                <a:cs typeface="Didot"/>
              </a:rPr>
              <a:t>: </a:t>
            </a:r>
          </a:p>
          <a:p>
            <a:pPr marL="609600" indent="-609600" eaLnBrk="1" hangingPunct="1">
              <a:spcBef>
                <a:spcPct val="20000"/>
              </a:spcBef>
              <a:buAutoNum type="arabicPeriod"/>
              <a:defRPr/>
            </a:pPr>
            <a:r>
              <a:rPr lang="en-US" sz="2600" b="1" dirty="0" smtClean="0">
                <a:latin typeface="Didot"/>
                <a:cs typeface="Didot"/>
              </a:rPr>
              <a:t>Whole Class Discussion!</a:t>
            </a:r>
            <a:endParaRPr lang="en-US" sz="2600" b="1" dirty="0">
              <a:latin typeface="Didot"/>
              <a:cs typeface="Didot"/>
            </a:endParaRPr>
          </a:p>
          <a:p>
            <a:pPr eaLnBrk="1" hangingPunct="1">
              <a:spcBef>
                <a:spcPct val="20000"/>
              </a:spcBef>
              <a:defRPr/>
            </a:pPr>
            <a:endParaRPr lang="en-US" sz="2100" b="1" dirty="0"/>
          </a:p>
          <a:p>
            <a:pPr marL="609600" indent="-609600" eaLnBrk="1" hangingPunct="1">
              <a:spcBef>
                <a:spcPct val="20000"/>
              </a:spcBef>
              <a:defRPr/>
            </a:pPr>
            <a:r>
              <a:rPr lang="en-US" sz="2100" b="1" u="sng" dirty="0"/>
              <a:t> </a:t>
            </a:r>
          </a:p>
        </p:txBody>
      </p:sp>
      <p:sp>
        <p:nvSpPr>
          <p:cNvPr id="17412" name="Rectangle 12"/>
          <p:cNvSpPr txBox="1">
            <a:spLocks noChangeArrowheads="1"/>
          </p:cNvSpPr>
          <p:nvPr/>
        </p:nvSpPr>
        <p:spPr bwMode="auto">
          <a:xfrm>
            <a:off x="6321778" y="1524000"/>
            <a:ext cx="2539647" cy="493888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457200" indent="-4572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r>
              <a:rPr lang="en-US" b="1" u="sng" dirty="0">
                <a:latin typeface="Didot" charset="0"/>
              </a:rPr>
              <a:t>Homework</a:t>
            </a:r>
            <a:r>
              <a:rPr lang="en-US" b="1" u="sng" dirty="0" smtClean="0">
                <a:latin typeface="Didot" charset="0"/>
              </a:rPr>
              <a:t>:</a:t>
            </a: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b="1" u="sng" dirty="0" smtClean="0">
              <a:latin typeface="Didot" charset="0"/>
            </a:endParaRP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r>
              <a:rPr lang="en-US" b="1" u="sng" dirty="0" smtClean="0">
                <a:latin typeface="Didot" charset="0"/>
              </a:rPr>
              <a:t>Unit Work</a:t>
            </a: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r>
              <a:rPr lang="en-US" b="1" dirty="0" smtClean="0">
                <a:latin typeface="Didot" charset="0"/>
              </a:rPr>
              <a:t>None</a:t>
            </a: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b="1" dirty="0">
              <a:latin typeface="Didot" charset="0"/>
            </a:endParaRPr>
          </a:p>
          <a:p>
            <a:pPr marL="0" indent="0">
              <a:spcBef>
                <a:spcPct val="20000"/>
              </a:spcBef>
              <a:buClr>
                <a:schemeClr val="tx1"/>
              </a:buClr>
              <a:defRPr/>
            </a:pPr>
            <a:r>
              <a:rPr lang="en-US" b="1" u="sng" dirty="0">
                <a:latin typeface="Didot" charset="0"/>
              </a:rPr>
              <a:t>Writing Process Portfolio Work:</a:t>
            </a:r>
          </a:p>
          <a:p>
            <a:pPr>
              <a:spcBef>
                <a:spcPct val="20000"/>
              </a:spcBef>
              <a:buClr>
                <a:schemeClr val="tx1"/>
              </a:buClr>
              <a:buAutoNum type="arabicPeriod"/>
              <a:defRPr/>
            </a:pPr>
            <a:r>
              <a:rPr lang="en-US" b="1" dirty="0" smtClean="0">
                <a:latin typeface="Didot" charset="0"/>
              </a:rPr>
              <a:t>Research Puzzle &amp; Lit Review Due G: Tues 3/18; Y: Wed 3/19</a:t>
            </a: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b="1" dirty="0">
              <a:latin typeface="Didot" charset="0"/>
            </a:endParaRP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b="1" dirty="0">
              <a:latin typeface="Dido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28068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latin typeface="Didot"/>
                <a:cs typeface="Didot"/>
              </a:rPr>
              <a:t>Goal for our Study of the 1920s:</a:t>
            </a:r>
            <a:endParaRPr lang="en-US" dirty="0">
              <a:latin typeface="Didot"/>
              <a:cs typeface="Didot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0649363"/>
              </p:ext>
            </p:extLst>
          </p:nvPr>
        </p:nvGraphicFramePr>
        <p:xfrm>
          <a:off x="457200" y="1991309"/>
          <a:ext cx="8229600" cy="413485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241586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Didot"/>
                <a:cs typeface="Didot"/>
              </a:rPr>
              <a:t>Task</a:t>
            </a:r>
            <a:endParaRPr lang="en-US" dirty="0">
              <a:latin typeface="Didot"/>
              <a:cs typeface="Dido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1051"/>
          </a:xfrm>
        </p:spPr>
        <p:txBody>
          <a:bodyPr>
            <a:normAutofit lnSpcReduction="10000"/>
          </a:bodyPr>
          <a:lstStyle/>
          <a:p>
            <a:r>
              <a:rPr lang="en-US" sz="3700" dirty="0" smtClean="0">
                <a:latin typeface="Didot"/>
                <a:cs typeface="Didot"/>
              </a:rPr>
              <a:t>Whole Class Discussion</a:t>
            </a:r>
          </a:p>
          <a:p>
            <a:pPr lvl="1"/>
            <a:r>
              <a:rPr lang="en-US" sz="3300" dirty="0" smtClean="0">
                <a:latin typeface="Didot"/>
                <a:cs typeface="Didot"/>
              </a:rPr>
              <a:t>In what ways </a:t>
            </a:r>
            <a:r>
              <a:rPr lang="en-US" sz="3300" dirty="0" smtClean="0">
                <a:latin typeface="Didot"/>
                <a:cs typeface="Didot"/>
              </a:rPr>
              <a:t>was the </a:t>
            </a:r>
            <a:r>
              <a:rPr lang="en-US" sz="3300" dirty="0" smtClean="0">
                <a:latin typeface="Didot"/>
                <a:cs typeface="Didot"/>
              </a:rPr>
              <a:t>United States government “growing” in the 1920s?</a:t>
            </a:r>
          </a:p>
          <a:p>
            <a:pPr lvl="1"/>
            <a:r>
              <a:rPr lang="en-US" sz="3300" dirty="0" smtClean="0">
                <a:latin typeface="Didot"/>
                <a:cs typeface="Didot"/>
              </a:rPr>
              <a:t>In what ways </a:t>
            </a:r>
            <a:r>
              <a:rPr lang="en-US" sz="3300" dirty="0" smtClean="0">
                <a:latin typeface="Didot"/>
                <a:cs typeface="Didot"/>
              </a:rPr>
              <a:t>was </a:t>
            </a:r>
            <a:r>
              <a:rPr lang="en-US" sz="3300" dirty="0" smtClean="0">
                <a:latin typeface="Didot"/>
                <a:cs typeface="Didot"/>
              </a:rPr>
              <a:t>the United States government “shrinking” in the 1920s?</a:t>
            </a:r>
          </a:p>
          <a:p>
            <a:pPr lvl="1"/>
            <a:r>
              <a:rPr lang="en-US" sz="3300" dirty="0" smtClean="0">
                <a:latin typeface="Didot"/>
                <a:cs typeface="Didot"/>
              </a:rPr>
              <a:t>Can the 1920s be characterized as a “conservative response to the progressive era”?</a:t>
            </a:r>
          </a:p>
          <a:p>
            <a:pPr lvl="1"/>
            <a:r>
              <a:rPr lang="en-US" sz="3300" dirty="0" smtClean="0">
                <a:latin typeface="Didot"/>
                <a:cs typeface="Didot"/>
              </a:rPr>
              <a:t>Where are we by the 1920s?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81127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665</TotalTime>
  <Words>175</Words>
  <Application>Microsoft Macintosh PowerPoint</Application>
  <PresentationFormat>On-screen Show (4:3)</PresentationFormat>
  <Paragraphs>24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Goal for our Study of the 1920s:</vt:lpstr>
      <vt:lpstr>Task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Technology Department</dc:creator>
  <cp:lastModifiedBy>WPS</cp:lastModifiedBy>
  <cp:revision>39</cp:revision>
  <dcterms:created xsi:type="dcterms:W3CDTF">2013-02-15T15:04:32Z</dcterms:created>
  <dcterms:modified xsi:type="dcterms:W3CDTF">2014-03-06T18:54:08Z</dcterms:modified>
</cp:coreProperties>
</file>

<file path=docProps/thumbnail.jpeg>
</file>