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70" r:id="rId2"/>
    <p:sldId id="257" r:id="rId3"/>
    <p:sldId id="272" r:id="rId4"/>
    <p:sldId id="271" r:id="rId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63" d="100"/>
          <a:sy n="63" d="100"/>
        </p:scale>
        <p:origin x="-36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printerSettings" Target="printerSettings/printerSettings1.bin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6ABB1-8087-F84F-9974-6A1502FB7D95}" type="datetimeFigureOut">
              <a:rPr lang="en-US" smtClean="0"/>
              <a:t>1/16/14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76E137-DC50-5149-8150-8B26C6CB92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5009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6ABB1-8087-F84F-9974-6A1502FB7D95}" type="datetimeFigureOut">
              <a:rPr lang="en-US" smtClean="0"/>
              <a:t>1/16/14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76E137-DC50-5149-8150-8B26C6CB92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97733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6ABB1-8087-F84F-9974-6A1502FB7D95}" type="datetimeFigureOut">
              <a:rPr lang="en-US" smtClean="0"/>
              <a:t>1/16/14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76E137-DC50-5149-8150-8B26C6CB92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77000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6ABB1-8087-F84F-9974-6A1502FB7D95}" type="datetimeFigureOut">
              <a:rPr lang="en-US" smtClean="0"/>
              <a:t>1/16/14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76E137-DC50-5149-8150-8B26C6CB92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17037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6ABB1-8087-F84F-9974-6A1502FB7D95}" type="datetimeFigureOut">
              <a:rPr lang="en-US" smtClean="0"/>
              <a:t>1/16/14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76E137-DC50-5149-8150-8B26C6CB92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19888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6ABB1-8087-F84F-9974-6A1502FB7D95}" type="datetimeFigureOut">
              <a:rPr lang="en-US" smtClean="0"/>
              <a:t>1/16/14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76E137-DC50-5149-8150-8B26C6CB92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0547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6ABB1-8087-F84F-9974-6A1502FB7D95}" type="datetimeFigureOut">
              <a:rPr lang="en-US" smtClean="0"/>
              <a:t>1/16/14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76E137-DC50-5149-8150-8B26C6CB92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29686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6ABB1-8087-F84F-9974-6A1502FB7D95}" type="datetimeFigureOut">
              <a:rPr lang="en-US" smtClean="0"/>
              <a:t>1/16/14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76E137-DC50-5149-8150-8B26C6CB92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05324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6ABB1-8087-F84F-9974-6A1502FB7D95}" type="datetimeFigureOut">
              <a:rPr lang="en-US" smtClean="0"/>
              <a:t>1/16/14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76E137-DC50-5149-8150-8B26C6CB92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597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6ABB1-8087-F84F-9974-6A1502FB7D95}" type="datetimeFigureOut">
              <a:rPr lang="en-US" smtClean="0"/>
              <a:t>1/16/14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76E137-DC50-5149-8150-8B26C6CB92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44766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6ABB1-8087-F84F-9974-6A1502FB7D95}" type="datetimeFigureOut">
              <a:rPr lang="en-US" smtClean="0"/>
              <a:t>1/16/14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76E137-DC50-5149-8150-8B26C6CB92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54637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66ABB1-8087-F84F-9974-6A1502FB7D95}" type="datetimeFigureOut">
              <a:rPr lang="en-US" smtClean="0"/>
              <a:t>1/16/14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6E137-DC50-5149-8150-8B26C6CB92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20257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/>
          <p:cNvPicPr>
            <a:picLocks noChangeAspect="1"/>
          </p:cNvPicPr>
          <p:nvPr/>
        </p:nvPicPr>
        <p:blipFill>
          <a:blip r:embed="rId2">
            <a:alphaModFix amt="36000"/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17410" name="Title 1"/>
          <p:cNvSpPr>
            <a:spLocks/>
          </p:cNvSpPr>
          <p:nvPr/>
        </p:nvSpPr>
        <p:spPr bwMode="auto">
          <a:xfrm>
            <a:off x="91076" y="339104"/>
            <a:ext cx="91440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/>
          <a:p>
            <a:pPr algn="ctr"/>
            <a:r>
              <a:rPr lang="en-US" sz="2800" i="1" dirty="0" smtClean="0">
                <a:latin typeface="Didot"/>
                <a:cs typeface="Didot"/>
              </a:rPr>
              <a:t>L1: Introduction to the Unit &amp; Our Framework</a:t>
            </a:r>
            <a:endParaRPr lang="en-US" sz="2800" i="1" u="sng" dirty="0">
              <a:latin typeface="Didot"/>
              <a:cs typeface="Didot"/>
            </a:endParaRPr>
          </a:p>
          <a:p>
            <a:pPr algn="ctr" eaLnBrk="1" hangingPunct="1"/>
            <a:r>
              <a:rPr lang="en-US" sz="2800" b="1" i="1" u="sng" dirty="0" smtClean="0">
                <a:latin typeface="Didot" charset="0"/>
              </a:rPr>
              <a:t>The Shifting Size and Scope of the National Government: </a:t>
            </a:r>
          </a:p>
          <a:p>
            <a:pPr algn="ctr" eaLnBrk="1" hangingPunct="1"/>
            <a:r>
              <a:rPr lang="en-US" sz="2800" b="1" i="1" u="sng" dirty="0" smtClean="0">
                <a:latin typeface="Didot" charset="0"/>
              </a:rPr>
              <a:t>Part One</a:t>
            </a:r>
            <a:endParaRPr lang="en-US" sz="2800" b="1" i="1" u="sng" dirty="0">
              <a:latin typeface="Didot" charset="0"/>
            </a:endParaRPr>
          </a:p>
        </p:txBody>
      </p:sp>
      <p:sp>
        <p:nvSpPr>
          <p:cNvPr id="8" name="Rectangle 12"/>
          <p:cNvSpPr>
            <a:spLocks noChangeArrowheads="1"/>
          </p:cNvSpPr>
          <p:nvPr/>
        </p:nvSpPr>
        <p:spPr bwMode="auto">
          <a:xfrm>
            <a:off x="304798" y="1743423"/>
            <a:ext cx="4754271" cy="486436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txBody>
          <a:bodyPr/>
          <a:lstStyle/>
          <a:p>
            <a:pPr marL="609600" indent="-609600" algn="ctr" eaLnBrk="1" hangingPunct="1">
              <a:spcBef>
                <a:spcPct val="20000"/>
              </a:spcBef>
              <a:defRPr/>
            </a:pPr>
            <a:r>
              <a:rPr lang="en-US" sz="1900" b="1" u="sng" dirty="0">
                <a:latin typeface="Didot" charset="0"/>
              </a:rPr>
              <a:t>Agenda</a:t>
            </a:r>
          </a:p>
          <a:p>
            <a:pPr marL="609600" indent="-609600" eaLnBrk="1" hangingPunct="1">
              <a:spcBef>
                <a:spcPct val="20000"/>
              </a:spcBef>
              <a:defRPr/>
            </a:pPr>
            <a:r>
              <a:rPr lang="en-US" sz="1900" b="1" u="sng" dirty="0">
                <a:latin typeface="Didot" charset="0"/>
              </a:rPr>
              <a:t>Objective</a:t>
            </a:r>
            <a:r>
              <a:rPr lang="en-US" sz="1900" b="1" dirty="0">
                <a:latin typeface="Didot" charset="0"/>
              </a:rPr>
              <a:t>:</a:t>
            </a:r>
          </a:p>
          <a:p>
            <a:pPr marL="609600" indent="-609600" eaLnBrk="1" hangingPunct="1">
              <a:spcBef>
                <a:spcPct val="20000"/>
              </a:spcBef>
              <a:defRPr/>
            </a:pPr>
            <a:r>
              <a:rPr lang="en-US" sz="1900" b="1" dirty="0">
                <a:latin typeface="Didot" charset="0"/>
              </a:rPr>
              <a:t>To understand…</a:t>
            </a:r>
          </a:p>
          <a:p>
            <a:pPr marL="609600" indent="-609600" eaLnBrk="1" hangingPunct="1">
              <a:spcBef>
                <a:spcPct val="20000"/>
              </a:spcBef>
              <a:buFontTx/>
              <a:buAutoNum type="arabicPeriod"/>
              <a:defRPr/>
            </a:pPr>
            <a:r>
              <a:rPr lang="en-US" sz="1900" b="1" dirty="0" smtClean="0">
                <a:latin typeface="Didot"/>
                <a:cs typeface="Didot"/>
              </a:rPr>
              <a:t>What we mean when we talk about the shifting size and scope of the government</a:t>
            </a:r>
          </a:p>
          <a:p>
            <a:pPr marL="609600" indent="-609600" eaLnBrk="1" hangingPunct="1">
              <a:spcBef>
                <a:spcPct val="20000"/>
              </a:spcBef>
              <a:buFontTx/>
              <a:buAutoNum type="arabicPeriod"/>
              <a:defRPr/>
            </a:pPr>
            <a:r>
              <a:rPr lang="en-US" sz="1900" b="1" dirty="0" smtClean="0">
                <a:latin typeface="Didot"/>
                <a:cs typeface="Didot"/>
              </a:rPr>
              <a:t>Basic patterns of how the government has shifted in size and scope over time</a:t>
            </a:r>
          </a:p>
          <a:p>
            <a:pPr marL="609600" indent="-609600" eaLnBrk="1" hangingPunct="1">
              <a:spcBef>
                <a:spcPct val="20000"/>
              </a:spcBef>
              <a:buFontTx/>
              <a:buAutoNum type="arabicPeriod"/>
              <a:defRPr/>
            </a:pPr>
            <a:r>
              <a:rPr lang="en-US" sz="1900" b="1" dirty="0" smtClean="0">
                <a:latin typeface="Didot"/>
                <a:cs typeface="Didot"/>
              </a:rPr>
              <a:t>Key themes for our unit</a:t>
            </a:r>
            <a:endParaRPr lang="en-US" sz="1900" b="1" dirty="0">
              <a:latin typeface="Didot" charset="0"/>
            </a:endParaRPr>
          </a:p>
          <a:p>
            <a:pPr marL="609600" indent="-609600" eaLnBrk="1" hangingPunct="1">
              <a:spcBef>
                <a:spcPct val="20000"/>
              </a:spcBef>
              <a:defRPr/>
            </a:pPr>
            <a:r>
              <a:rPr lang="en-US" sz="1900" b="1" u="sng" dirty="0">
                <a:latin typeface="Didot" charset="0"/>
              </a:rPr>
              <a:t>Schedule</a:t>
            </a:r>
            <a:r>
              <a:rPr lang="en-US" sz="1900" b="1" dirty="0">
                <a:latin typeface="Didot" charset="0"/>
              </a:rPr>
              <a:t>: </a:t>
            </a:r>
            <a:endParaRPr lang="en-US" sz="1900" b="1" dirty="0" smtClean="0">
              <a:latin typeface="Didot" charset="0"/>
            </a:endParaRPr>
          </a:p>
          <a:p>
            <a:pPr marL="609600" indent="-609600" eaLnBrk="1" hangingPunct="1">
              <a:spcBef>
                <a:spcPct val="20000"/>
              </a:spcBef>
              <a:buAutoNum type="arabicPeriod"/>
              <a:defRPr/>
            </a:pPr>
            <a:r>
              <a:rPr lang="en-US" sz="1900" b="1" dirty="0" smtClean="0">
                <a:latin typeface="Didot" charset="0"/>
              </a:rPr>
              <a:t>Intro Unit</a:t>
            </a:r>
          </a:p>
          <a:p>
            <a:pPr marL="609600" indent="-609600" eaLnBrk="1" hangingPunct="1">
              <a:spcBef>
                <a:spcPct val="20000"/>
              </a:spcBef>
              <a:buAutoNum type="arabicPeriod"/>
              <a:defRPr/>
            </a:pPr>
            <a:r>
              <a:rPr lang="en-US" sz="1900" b="1" dirty="0" smtClean="0">
                <a:latin typeface="Didot" charset="0"/>
              </a:rPr>
              <a:t>Discussion of the shifting size and scope of the U.S. gov’t using Reagan and Johnson speeches</a:t>
            </a:r>
            <a:endParaRPr lang="en-US" sz="1900" b="1" dirty="0" smtClean="0">
              <a:latin typeface="Didot" charset="0"/>
            </a:endParaRPr>
          </a:p>
          <a:p>
            <a:pPr eaLnBrk="1" hangingPunct="1">
              <a:spcBef>
                <a:spcPct val="20000"/>
              </a:spcBef>
              <a:defRPr/>
            </a:pPr>
            <a:endParaRPr lang="en-US" sz="2200" b="1" dirty="0"/>
          </a:p>
          <a:p>
            <a:pPr marL="609600" indent="-609600" eaLnBrk="1" hangingPunct="1">
              <a:spcBef>
                <a:spcPct val="20000"/>
              </a:spcBef>
              <a:defRPr/>
            </a:pPr>
            <a:r>
              <a:rPr lang="en-US" sz="2200" b="1" u="sng" dirty="0"/>
              <a:t> </a:t>
            </a:r>
          </a:p>
        </p:txBody>
      </p:sp>
      <p:sp>
        <p:nvSpPr>
          <p:cNvPr id="17412" name="Rectangle 12"/>
          <p:cNvSpPr txBox="1">
            <a:spLocks noChangeArrowheads="1"/>
          </p:cNvSpPr>
          <p:nvPr/>
        </p:nvSpPr>
        <p:spPr bwMode="auto">
          <a:xfrm>
            <a:off x="5274350" y="1743423"/>
            <a:ext cx="3587428" cy="486436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 marL="457200" indent="-457200">
              <a:defRPr sz="2400">
                <a:solidFill>
                  <a:schemeClr val="tx1"/>
                </a:solidFill>
                <a:latin typeface="Times" charset="0"/>
                <a:ea typeface="ＭＳ Ｐゴシック" charset="0"/>
                <a:cs typeface="ＭＳ Ｐゴシック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" charset="0"/>
                <a:ea typeface="ＭＳ Ｐゴシック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" charset="0"/>
                <a:ea typeface="ＭＳ Ｐゴシック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" charset="0"/>
                <a:ea typeface="ＭＳ Ｐゴシック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20000"/>
              </a:spcBef>
              <a:buClr>
                <a:schemeClr val="tx1"/>
              </a:buClr>
            </a:pPr>
            <a:r>
              <a:rPr lang="en-US" sz="2200" b="1" u="sng" dirty="0">
                <a:latin typeface="Didot" charset="0"/>
              </a:rPr>
              <a:t>Homework</a:t>
            </a:r>
            <a:r>
              <a:rPr lang="en-US" sz="2200" b="1" u="sng" dirty="0" smtClean="0">
                <a:latin typeface="Didot" charset="0"/>
              </a:rPr>
              <a:t>:</a:t>
            </a:r>
          </a:p>
          <a:p>
            <a:pPr marL="0" indent="0" eaLnBrk="1" hangingPunct="1">
              <a:spcBef>
                <a:spcPct val="20000"/>
              </a:spcBef>
              <a:buClr>
                <a:schemeClr val="tx1"/>
              </a:buClr>
            </a:pPr>
            <a:r>
              <a:rPr lang="en-US" sz="2200" b="1" u="sng" dirty="0" smtClean="0">
                <a:latin typeface="Didot" charset="0"/>
              </a:rPr>
              <a:t>Unit Work</a:t>
            </a:r>
          </a:p>
          <a:p>
            <a:pPr marL="342900" indent="-342900" eaLnBrk="1" hangingPunct="1">
              <a:spcBef>
                <a:spcPct val="20000"/>
              </a:spcBef>
              <a:buClr>
                <a:schemeClr val="tx1"/>
              </a:buClr>
              <a:buFont typeface="Arial"/>
              <a:buChar char="•"/>
            </a:pPr>
            <a:r>
              <a:rPr lang="en-US" sz="2200" b="1" dirty="0" smtClean="0">
                <a:latin typeface="Didot" charset="0"/>
              </a:rPr>
              <a:t>Nothing in the Short Term</a:t>
            </a:r>
          </a:p>
          <a:p>
            <a:pPr marL="0" indent="0" eaLnBrk="1" hangingPunct="1">
              <a:spcBef>
                <a:spcPct val="20000"/>
              </a:spcBef>
              <a:buClr>
                <a:schemeClr val="tx1"/>
              </a:buClr>
            </a:pPr>
            <a:endParaRPr lang="en-US" sz="2200" b="1" u="sng" dirty="0">
              <a:latin typeface="Didot" charset="0"/>
            </a:endParaRPr>
          </a:p>
          <a:p>
            <a:pPr marL="0" indent="0" eaLnBrk="1" hangingPunct="1">
              <a:spcBef>
                <a:spcPct val="20000"/>
              </a:spcBef>
              <a:buClr>
                <a:schemeClr val="tx1"/>
              </a:buClr>
            </a:pPr>
            <a:r>
              <a:rPr lang="en-US" sz="2200" b="1" u="sng" dirty="0" smtClean="0">
                <a:latin typeface="Didot" charset="0"/>
              </a:rPr>
              <a:t>Thesis Work</a:t>
            </a:r>
          </a:p>
          <a:p>
            <a:pPr marL="342900" indent="-342900" eaLnBrk="1" hangingPunct="1">
              <a:spcBef>
                <a:spcPct val="20000"/>
              </a:spcBef>
              <a:buClr>
                <a:schemeClr val="tx1"/>
              </a:buClr>
              <a:buFont typeface="Arial"/>
              <a:buChar char="•"/>
            </a:pPr>
            <a:r>
              <a:rPr lang="en-US" sz="2200" b="1" dirty="0" smtClean="0">
                <a:latin typeface="Didot" charset="0"/>
              </a:rPr>
              <a:t>Assign #8 Outline / Preliminary Draft Due: Wed 1/22 for both classes!</a:t>
            </a:r>
          </a:p>
          <a:p>
            <a:pPr marL="342900" indent="-342900" eaLnBrk="1" hangingPunct="1">
              <a:spcBef>
                <a:spcPct val="20000"/>
              </a:spcBef>
              <a:buClr>
                <a:schemeClr val="tx1"/>
              </a:buClr>
              <a:buFont typeface="Arial"/>
              <a:buChar char="•"/>
            </a:pPr>
            <a:r>
              <a:rPr lang="en-US" sz="2200" b="1" dirty="0" smtClean="0">
                <a:latin typeface="Didot" charset="0"/>
              </a:rPr>
              <a:t>Assign #9 Draft Due: Fri 1/31 by 2:30 for both classes!</a:t>
            </a:r>
            <a:endParaRPr lang="en-US" sz="2200" b="1" dirty="0">
              <a:latin typeface="Didot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3448751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latin typeface="Didot"/>
                <a:cs typeface="Didot"/>
              </a:rPr>
              <a:t>New Unit!</a:t>
            </a:r>
            <a:endParaRPr lang="en-US" dirty="0">
              <a:latin typeface="Didot"/>
              <a:cs typeface="Dido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>
                <a:latin typeface="Didot"/>
                <a:cs typeface="Didot"/>
              </a:rPr>
              <a:t>Title:</a:t>
            </a:r>
          </a:p>
          <a:p>
            <a:pPr lvl="1"/>
            <a:r>
              <a:rPr lang="en-US" i="1" dirty="0" smtClean="0">
                <a:latin typeface="Didot"/>
                <a:cs typeface="Didot"/>
              </a:rPr>
              <a:t>The </a:t>
            </a:r>
            <a:r>
              <a:rPr lang="en-US" i="1" dirty="0">
                <a:latin typeface="Didot"/>
                <a:cs typeface="Didot"/>
              </a:rPr>
              <a:t>Shifting Size and Scope of the National Government: How has the U.S. Government Expanded or Contracted its Intervention and Regulation in the U.S. Economy, Politics and Our Personal Lives Since Reconstruction?  </a:t>
            </a:r>
            <a:endParaRPr lang="en-US" i="1" dirty="0" smtClean="0">
              <a:latin typeface="Didot"/>
              <a:cs typeface="Didot"/>
            </a:endParaRPr>
          </a:p>
          <a:p>
            <a:r>
              <a:rPr lang="en-US" dirty="0" smtClean="0">
                <a:latin typeface="Didot"/>
                <a:cs typeface="Didot"/>
              </a:rPr>
              <a:t>What does this mean?</a:t>
            </a:r>
          </a:p>
          <a:p>
            <a:r>
              <a:rPr lang="en-US" dirty="0" smtClean="0">
                <a:latin typeface="Didot"/>
                <a:cs typeface="Didot"/>
              </a:rPr>
              <a:t>Unit Schedule, Assignments, and Assessments</a:t>
            </a:r>
            <a:endParaRPr lang="en-US" dirty="0">
              <a:latin typeface="Didot"/>
              <a:cs typeface="Didot"/>
            </a:endParaRPr>
          </a:p>
        </p:txBody>
      </p:sp>
    </p:spTree>
    <p:extLst>
      <p:ext uri="{BB962C8B-B14F-4D97-AF65-F5344CB8AC3E}">
        <p14:creationId xmlns:p14="http://schemas.microsoft.com/office/powerpoint/2010/main" val="52657809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latin typeface="Didot"/>
                <a:cs typeface="Didot"/>
              </a:rPr>
              <a:t>Setting Up A Framework for the Unit</a:t>
            </a:r>
            <a:endParaRPr lang="en-US" dirty="0">
              <a:latin typeface="Didot"/>
              <a:cs typeface="Dido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>
                <a:latin typeface="Didot"/>
                <a:cs typeface="Didot"/>
              </a:rPr>
              <a:t>Today we will set up </a:t>
            </a:r>
            <a:r>
              <a:rPr lang="en-US" dirty="0" smtClean="0">
                <a:latin typeface="Didot"/>
                <a:cs typeface="Didot"/>
              </a:rPr>
              <a:t>some of the key issues we will examine this unit by taking a look at two Presidential speeches.</a:t>
            </a:r>
          </a:p>
          <a:p>
            <a:pPr lvl="1"/>
            <a:r>
              <a:rPr lang="en-US" dirty="0" smtClean="0">
                <a:latin typeface="Didot"/>
                <a:cs typeface="Didot"/>
              </a:rPr>
              <a:t>Ronald Reagan’s “First Inaugural Address” (1981)</a:t>
            </a:r>
          </a:p>
          <a:p>
            <a:pPr lvl="1"/>
            <a:r>
              <a:rPr lang="en-US" dirty="0" smtClean="0">
                <a:latin typeface="Didot"/>
                <a:cs typeface="Didot"/>
              </a:rPr>
              <a:t>Lyndon Johnson’s “State of the Union Address” (1964)</a:t>
            </a:r>
          </a:p>
          <a:p>
            <a:r>
              <a:rPr lang="en-US" dirty="0" smtClean="0">
                <a:latin typeface="Didot"/>
                <a:cs typeface="Didot"/>
              </a:rPr>
              <a:t>These speeches present divergent views on what the size and scope of the American government should be (along with a view of the role of government more broadly)</a:t>
            </a:r>
          </a:p>
          <a:p>
            <a:r>
              <a:rPr lang="en-US" dirty="0" smtClean="0">
                <a:latin typeface="Didot"/>
                <a:cs typeface="Didot"/>
              </a:rPr>
              <a:t>Though the speeches are “recent” the speak to long</a:t>
            </a:r>
            <a:r>
              <a:rPr lang="en-US" dirty="0" smtClean="0">
                <a:latin typeface="Didot"/>
                <a:cs typeface="Didot"/>
              </a:rPr>
              <a:t>-</a:t>
            </a:r>
            <a:r>
              <a:rPr lang="en-US" dirty="0" smtClean="0">
                <a:latin typeface="Didot"/>
                <a:cs typeface="Didot"/>
              </a:rPr>
              <a:t>standing</a:t>
            </a:r>
            <a:r>
              <a:rPr lang="en-US" dirty="0" smtClean="0">
                <a:latin typeface="Didot"/>
                <a:cs typeface="Didot"/>
              </a:rPr>
              <a:t> </a:t>
            </a:r>
            <a:r>
              <a:rPr lang="en-US" dirty="0" smtClean="0">
                <a:latin typeface="Didot"/>
                <a:cs typeface="Didot"/>
              </a:rPr>
              <a:t>trends in American history.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7511494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latin typeface="Didot"/>
                <a:cs typeface="Didot"/>
              </a:rPr>
              <a:t>Whole Class Discussion</a:t>
            </a:r>
            <a:endParaRPr lang="en-US" dirty="0">
              <a:latin typeface="Didot"/>
              <a:cs typeface="Dido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>
                <a:latin typeface="Didot"/>
                <a:cs typeface="Didot"/>
              </a:rPr>
              <a:t>When should the government intervene according to these two speeches?</a:t>
            </a:r>
          </a:p>
          <a:p>
            <a:r>
              <a:rPr lang="en-US" dirty="0" smtClean="0">
                <a:latin typeface="Didot"/>
                <a:cs typeface="Didot"/>
              </a:rPr>
              <a:t>On what issues should the government intervene?</a:t>
            </a:r>
          </a:p>
          <a:p>
            <a:r>
              <a:rPr lang="en-US" dirty="0">
                <a:latin typeface="Didot"/>
                <a:cs typeface="Didot"/>
              </a:rPr>
              <a:t>What are the two views of the role of the government articulated by these speeches</a:t>
            </a:r>
            <a:r>
              <a:rPr lang="en-US" dirty="0" smtClean="0">
                <a:latin typeface="Didot"/>
                <a:cs typeface="Didot"/>
              </a:rPr>
              <a:t>?</a:t>
            </a:r>
          </a:p>
          <a:p>
            <a:r>
              <a:rPr lang="en-US" dirty="0" smtClean="0">
                <a:latin typeface="Didot"/>
                <a:cs typeface="Didot"/>
              </a:rPr>
              <a:t>What do these two speeches suggest will be the main issues/currents we will look at this unit?</a:t>
            </a:r>
          </a:p>
        </p:txBody>
      </p:sp>
    </p:spTree>
    <p:extLst>
      <p:ext uri="{BB962C8B-B14F-4D97-AF65-F5344CB8AC3E}">
        <p14:creationId xmlns:p14="http://schemas.microsoft.com/office/powerpoint/2010/main" val="291121959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370</TotalTime>
  <Words>342</Words>
  <Application>Microsoft Macintosh PowerPoint</Application>
  <PresentationFormat>On-screen Show (4:3)</PresentationFormat>
  <Paragraphs>37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PowerPoint Presentation</vt:lpstr>
      <vt:lpstr>New Unit!</vt:lpstr>
      <vt:lpstr>Setting Up A Framework for the Unit</vt:lpstr>
      <vt:lpstr>Whole Class Discussion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Technology Department</dc:creator>
  <cp:lastModifiedBy>WPS</cp:lastModifiedBy>
  <cp:revision>16</cp:revision>
  <dcterms:created xsi:type="dcterms:W3CDTF">2013-01-15T17:00:19Z</dcterms:created>
  <dcterms:modified xsi:type="dcterms:W3CDTF">2014-01-17T02:59:00Z</dcterms:modified>
</cp:coreProperties>
</file>

<file path=docProps/thumbnail.jpeg>
</file>