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3" r:id="rId2"/>
    <p:sldId id="265" r:id="rId3"/>
    <p:sldId id="269" r:id="rId4"/>
    <p:sldId id="270" r:id="rId5"/>
    <p:sldId id="271" r:id="rId6"/>
    <p:sldId id="272" r:id="rId7"/>
    <p:sldId id="273" r:id="rId8"/>
    <p:sldId id="274"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2" d="100"/>
          <a:sy n="62" d="100"/>
        </p:scale>
        <p:origin x="-145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0CEB709-B9A0-0846-9419-297E7F7F09C8}" type="datetimeFigureOut">
              <a:rPr lang="en-US" smtClean="0"/>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11937-154A-464E-8695-00347A4D833B}" type="slidenum">
              <a:rPr lang="en-US" smtClean="0"/>
              <a:t>‹#›</a:t>
            </a:fld>
            <a:endParaRPr lang="en-US"/>
          </a:p>
        </p:txBody>
      </p:sp>
    </p:spTree>
    <p:extLst>
      <p:ext uri="{BB962C8B-B14F-4D97-AF65-F5344CB8AC3E}">
        <p14:creationId xmlns:p14="http://schemas.microsoft.com/office/powerpoint/2010/main" val="1805018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CEB709-B9A0-0846-9419-297E7F7F09C8}" type="datetimeFigureOut">
              <a:rPr lang="en-US" smtClean="0"/>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11937-154A-464E-8695-00347A4D833B}" type="slidenum">
              <a:rPr lang="en-US" smtClean="0"/>
              <a:t>‹#›</a:t>
            </a:fld>
            <a:endParaRPr lang="en-US"/>
          </a:p>
        </p:txBody>
      </p:sp>
    </p:spTree>
    <p:extLst>
      <p:ext uri="{BB962C8B-B14F-4D97-AF65-F5344CB8AC3E}">
        <p14:creationId xmlns:p14="http://schemas.microsoft.com/office/powerpoint/2010/main" val="2972102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CEB709-B9A0-0846-9419-297E7F7F09C8}" type="datetimeFigureOut">
              <a:rPr lang="en-US" smtClean="0"/>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11937-154A-464E-8695-00347A4D833B}" type="slidenum">
              <a:rPr lang="en-US" smtClean="0"/>
              <a:t>‹#›</a:t>
            </a:fld>
            <a:endParaRPr lang="en-US"/>
          </a:p>
        </p:txBody>
      </p:sp>
    </p:spTree>
    <p:extLst>
      <p:ext uri="{BB962C8B-B14F-4D97-AF65-F5344CB8AC3E}">
        <p14:creationId xmlns:p14="http://schemas.microsoft.com/office/powerpoint/2010/main" val="2467661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CEB709-B9A0-0846-9419-297E7F7F09C8}" type="datetimeFigureOut">
              <a:rPr lang="en-US" smtClean="0"/>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11937-154A-464E-8695-00347A4D833B}" type="slidenum">
              <a:rPr lang="en-US" smtClean="0"/>
              <a:t>‹#›</a:t>
            </a:fld>
            <a:endParaRPr lang="en-US"/>
          </a:p>
        </p:txBody>
      </p:sp>
    </p:spTree>
    <p:extLst>
      <p:ext uri="{BB962C8B-B14F-4D97-AF65-F5344CB8AC3E}">
        <p14:creationId xmlns:p14="http://schemas.microsoft.com/office/powerpoint/2010/main" val="3204802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CEB709-B9A0-0846-9419-297E7F7F09C8}" type="datetimeFigureOut">
              <a:rPr lang="en-US" smtClean="0"/>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111937-154A-464E-8695-00347A4D833B}" type="slidenum">
              <a:rPr lang="en-US" smtClean="0"/>
              <a:t>‹#›</a:t>
            </a:fld>
            <a:endParaRPr lang="en-US"/>
          </a:p>
        </p:txBody>
      </p:sp>
    </p:spTree>
    <p:extLst>
      <p:ext uri="{BB962C8B-B14F-4D97-AF65-F5344CB8AC3E}">
        <p14:creationId xmlns:p14="http://schemas.microsoft.com/office/powerpoint/2010/main" val="1973536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0CEB709-B9A0-0846-9419-297E7F7F09C8}" type="datetimeFigureOut">
              <a:rPr lang="en-US" smtClean="0"/>
              <a:t>4/29/14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111937-154A-464E-8695-00347A4D833B}" type="slidenum">
              <a:rPr lang="en-US" smtClean="0"/>
              <a:t>‹#›</a:t>
            </a:fld>
            <a:endParaRPr lang="en-US"/>
          </a:p>
        </p:txBody>
      </p:sp>
    </p:spTree>
    <p:extLst>
      <p:ext uri="{BB962C8B-B14F-4D97-AF65-F5344CB8AC3E}">
        <p14:creationId xmlns:p14="http://schemas.microsoft.com/office/powerpoint/2010/main" val="639257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CEB709-B9A0-0846-9419-297E7F7F09C8}" type="datetimeFigureOut">
              <a:rPr lang="en-US" smtClean="0"/>
              <a:t>4/29/14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111937-154A-464E-8695-00347A4D833B}" type="slidenum">
              <a:rPr lang="en-US" smtClean="0"/>
              <a:t>‹#›</a:t>
            </a:fld>
            <a:endParaRPr lang="en-US"/>
          </a:p>
        </p:txBody>
      </p:sp>
    </p:spTree>
    <p:extLst>
      <p:ext uri="{BB962C8B-B14F-4D97-AF65-F5344CB8AC3E}">
        <p14:creationId xmlns:p14="http://schemas.microsoft.com/office/powerpoint/2010/main" val="2840084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CEB709-B9A0-0846-9419-297E7F7F09C8}" type="datetimeFigureOut">
              <a:rPr lang="en-US" smtClean="0"/>
              <a:t>4/29/14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111937-154A-464E-8695-00347A4D833B}" type="slidenum">
              <a:rPr lang="en-US" smtClean="0"/>
              <a:t>‹#›</a:t>
            </a:fld>
            <a:endParaRPr lang="en-US"/>
          </a:p>
        </p:txBody>
      </p:sp>
    </p:spTree>
    <p:extLst>
      <p:ext uri="{BB962C8B-B14F-4D97-AF65-F5344CB8AC3E}">
        <p14:creationId xmlns:p14="http://schemas.microsoft.com/office/powerpoint/2010/main" val="2447141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CEB709-B9A0-0846-9419-297E7F7F09C8}" type="datetimeFigureOut">
              <a:rPr lang="en-US" smtClean="0"/>
              <a:t>4/29/14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111937-154A-464E-8695-00347A4D833B}" type="slidenum">
              <a:rPr lang="en-US" smtClean="0"/>
              <a:t>‹#›</a:t>
            </a:fld>
            <a:endParaRPr lang="en-US"/>
          </a:p>
        </p:txBody>
      </p:sp>
    </p:spTree>
    <p:extLst>
      <p:ext uri="{BB962C8B-B14F-4D97-AF65-F5344CB8AC3E}">
        <p14:creationId xmlns:p14="http://schemas.microsoft.com/office/powerpoint/2010/main" val="684091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EB709-B9A0-0846-9419-297E7F7F09C8}" type="datetimeFigureOut">
              <a:rPr lang="en-US" smtClean="0"/>
              <a:t>4/29/14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111937-154A-464E-8695-00347A4D833B}" type="slidenum">
              <a:rPr lang="en-US" smtClean="0"/>
              <a:t>‹#›</a:t>
            </a:fld>
            <a:endParaRPr lang="en-US"/>
          </a:p>
        </p:txBody>
      </p:sp>
    </p:spTree>
    <p:extLst>
      <p:ext uri="{BB962C8B-B14F-4D97-AF65-F5344CB8AC3E}">
        <p14:creationId xmlns:p14="http://schemas.microsoft.com/office/powerpoint/2010/main" val="3848860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CEB709-B9A0-0846-9419-297E7F7F09C8}" type="datetimeFigureOut">
              <a:rPr lang="en-US" smtClean="0"/>
              <a:t>4/29/14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111937-154A-464E-8695-00347A4D833B}" type="slidenum">
              <a:rPr lang="en-US" smtClean="0"/>
              <a:t>‹#›</a:t>
            </a:fld>
            <a:endParaRPr lang="en-US"/>
          </a:p>
        </p:txBody>
      </p:sp>
    </p:spTree>
    <p:extLst>
      <p:ext uri="{BB962C8B-B14F-4D97-AF65-F5344CB8AC3E}">
        <p14:creationId xmlns:p14="http://schemas.microsoft.com/office/powerpoint/2010/main" val="56270435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CEB709-B9A0-0846-9419-297E7F7F09C8}" type="datetimeFigureOut">
              <a:rPr lang="en-US" smtClean="0"/>
              <a:t>4/29/14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111937-154A-464E-8695-00347A4D833B}" type="slidenum">
              <a:rPr lang="en-US" smtClean="0"/>
              <a:t>‹#›</a:t>
            </a:fld>
            <a:endParaRPr lang="en-US"/>
          </a:p>
        </p:txBody>
      </p:sp>
    </p:spTree>
    <p:extLst>
      <p:ext uri="{BB962C8B-B14F-4D97-AF65-F5344CB8AC3E}">
        <p14:creationId xmlns:p14="http://schemas.microsoft.com/office/powerpoint/2010/main" val="1676818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alphaModFix amt="25000"/>
          </a:blip>
          <a:stretch>
            <a:fillRect/>
          </a:stretch>
        </p:blipFill>
        <p:spPr>
          <a:xfrm>
            <a:off x="0" y="0"/>
            <a:ext cx="9156608" cy="6857999"/>
          </a:xfrm>
          <a:prstGeom prst="rect">
            <a:avLst/>
          </a:prstGeom>
        </p:spPr>
      </p:pic>
      <p:sp>
        <p:nvSpPr>
          <p:cNvPr id="6" name="Title 1"/>
          <p:cNvSpPr>
            <a:spLocks/>
          </p:cNvSpPr>
          <p:nvPr/>
        </p:nvSpPr>
        <p:spPr bwMode="auto">
          <a:xfrm>
            <a:off x="0" y="88213"/>
            <a:ext cx="91440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p>
            <a:pPr algn="ctr"/>
            <a:r>
              <a:rPr lang="en-US" sz="2800" i="1" dirty="0">
                <a:latin typeface="Didot" charset="0"/>
                <a:cs typeface="Didot" charset="0"/>
              </a:rPr>
              <a:t>8</a:t>
            </a:r>
            <a:r>
              <a:rPr lang="en-US" sz="2800" i="1" dirty="0" smtClean="0">
                <a:latin typeface="Didot" charset="0"/>
                <a:cs typeface="Didot" charset="0"/>
              </a:rPr>
              <a:t>:  </a:t>
            </a:r>
            <a:r>
              <a:rPr lang="en-US" sz="2800" i="1" dirty="0" smtClean="0">
                <a:latin typeface="Didot" charset="0"/>
                <a:cs typeface="Didot" charset="0"/>
              </a:rPr>
              <a:t>World War One Part Two</a:t>
            </a:r>
          </a:p>
          <a:p>
            <a:pPr algn="ctr"/>
            <a:r>
              <a:rPr lang="en-US" sz="2800" b="1" i="1" u="sng" dirty="0" smtClean="0">
                <a:latin typeface="Didot" charset="0"/>
                <a:cs typeface="Didot" charset="0"/>
              </a:rPr>
              <a:t>American Foreign Policy</a:t>
            </a:r>
            <a:r>
              <a:rPr lang="en-US" sz="2800" b="1" i="1" u="sng" dirty="0" smtClean="0">
                <a:latin typeface="Didot" charset="0"/>
              </a:rPr>
              <a:t> </a:t>
            </a:r>
            <a:endParaRPr lang="en-US" sz="2800" b="1" i="1" u="sng" dirty="0">
              <a:latin typeface="Didot" charset="0"/>
            </a:endParaRPr>
          </a:p>
        </p:txBody>
      </p:sp>
      <p:sp>
        <p:nvSpPr>
          <p:cNvPr id="7" name="Rectangle 12"/>
          <p:cNvSpPr>
            <a:spLocks noChangeArrowheads="1"/>
          </p:cNvSpPr>
          <p:nvPr/>
        </p:nvSpPr>
        <p:spPr bwMode="auto">
          <a:xfrm>
            <a:off x="304799" y="1231214"/>
            <a:ext cx="5050368" cy="523167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txBody>
          <a:bodyPr/>
          <a:lstStyle/>
          <a:p>
            <a:pPr marL="609600" indent="-609600" algn="ctr" eaLnBrk="1" hangingPunct="1">
              <a:spcBef>
                <a:spcPct val="20000"/>
              </a:spcBef>
              <a:defRPr/>
            </a:pPr>
            <a:r>
              <a:rPr lang="en-US" sz="1900" b="1" u="sng" dirty="0">
                <a:latin typeface="Didot"/>
                <a:cs typeface="Didot"/>
              </a:rPr>
              <a:t>Agenda</a:t>
            </a:r>
          </a:p>
          <a:p>
            <a:pPr marL="609600" indent="-609600" eaLnBrk="1" hangingPunct="1">
              <a:spcBef>
                <a:spcPct val="20000"/>
              </a:spcBef>
              <a:defRPr/>
            </a:pPr>
            <a:r>
              <a:rPr lang="en-US" sz="1900" b="1" u="sng" dirty="0">
                <a:latin typeface="Didot"/>
                <a:cs typeface="Didot"/>
              </a:rPr>
              <a:t>Objective</a:t>
            </a:r>
            <a:r>
              <a:rPr lang="en-US" sz="1900" b="1" dirty="0" smtClean="0">
                <a:latin typeface="Didot"/>
                <a:cs typeface="Didot"/>
              </a:rPr>
              <a:t>:</a:t>
            </a:r>
          </a:p>
          <a:p>
            <a:pPr marL="609600" indent="-609600" eaLnBrk="1" hangingPunct="1">
              <a:spcBef>
                <a:spcPct val="20000"/>
              </a:spcBef>
              <a:buAutoNum type="arabicPeriod"/>
              <a:defRPr/>
            </a:pPr>
            <a:r>
              <a:rPr lang="en-US" sz="1900" b="1" dirty="0" smtClean="0">
                <a:latin typeface="Didot"/>
                <a:cs typeface="Didot"/>
              </a:rPr>
              <a:t>To understand the debate over the League of Nations.</a:t>
            </a:r>
          </a:p>
          <a:p>
            <a:pPr marL="609600" indent="-609600" eaLnBrk="1" hangingPunct="1">
              <a:spcBef>
                <a:spcPct val="20000"/>
              </a:spcBef>
              <a:buAutoNum type="arabicPeriod"/>
              <a:defRPr/>
            </a:pPr>
            <a:r>
              <a:rPr lang="en-US" sz="1900" b="1" dirty="0" smtClean="0">
                <a:latin typeface="Didot"/>
                <a:cs typeface="Didot"/>
              </a:rPr>
              <a:t>To analyze the debate over the League of Nations in light of American foreign policy themes.</a:t>
            </a:r>
            <a:endParaRPr lang="en-US" sz="1900" b="1" dirty="0">
              <a:latin typeface="Didot"/>
              <a:cs typeface="Didot"/>
            </a:endParaRPr>
          </a:p>
          <a:p>
            <a:endParaRPr lang="en-US" sz="1900" b="1" dirty="0">
              <a:latin typeface="Didot"/>
              <a:cs typeface="Didot"/>
            </a:endParaRPr>
          </a:p>
          <a:p>
            <a:pPr marL="609600" indent="-609600" eaLnBrk="1" hangingPunct="1">
              <a:spcBef>
                <a:spcPct val="20000"/>
              </a:spcBef>
              <a:defRPr/>
            </a:pPr>
            <a:r>
              <a:rPr lang="en-US" sz="1900" b="1" u="sng" dirty="0">
                <a:latin typeface="Didot"/>
                <a:cs typeface="Didot"/>
              </a:rPr>
              <a:t>Schedule</a:t>
            </a:r>
            <a:r>
              <a:rPr lang="en-US" sz="1900" b="1" dirty="0">
                <a:latin typeface="Didot"/>
                <a:cs typeface="Didot"/>
              </a:rPr>
              <a:t>: </a:t>
            </a:r>
            <a:endParaRPr lang="en-US" sz="1900" b="1" dirty="0" smtClean="0">
              <a:latin typeface="Didot"/>
              <a:cs typeface="Didot"/>
            </a:endParaRPr>
          </a:p>
          <a:p>
            <a:pPr marL="609600" indent="-609600" eaLnBrk="1" hangingPunct="1">
              <a:spcBef>
                <a:spcPct val="20000"/>
              </a:spcBef>
              <a:buAutoNum type="arabicPeriod"/>
              <a:defRPr/>
            </a:pPr>
            <a:r>
              <a:rPr lang="en-US" sz="1900" b="1" dirty="0" smtClean="0">
                <a:latin typeface="Didot"/>
                <a:cs typeface="Didot"/>
              </a:rPr>
              <a:t>Review of Wilson’s 14 points: Whole Class</a:t>
            </a:r>
          </a:p>
          <a:p>
            <a:pPr marL="609600" indent="-609600" eaLnBrk="1" hangingPunct="1">
              <a:spcBef>
                <a:spcPct val="20000"/>
              </a:spcBef>
              <a:buAutoNum type="arabicPeriod"/>
              <a:defRPr/>
            </a:pPr>
            <a:r>
              <a:rPr lang="en-US" sz="1900" b="1" dirty="0" smtClean="0">
                <a:latin typeface="Didot"/>
                <a:cs typeface="Didot"/>
              </a:rPr>
              <a:t>Understand the debate over the League: Group Work</a:t>
            </a:r>
          </a:p>
          <a:p>
            <a:pPr marL="609600" indent="-609600" eaLnBrk="1" hangingPunct="1">
              <a:spcBef>
                <a:spcPct val="20000"/>
              </a:spcBef>
              <a:buAutoNum type="arabicPeriod"/>
              <a:defRPr/>
            </a:pPr>
            <a:r>
              <a:rPr lang="en-US" sz="1900" b="1" dirty="0" smtClean="0">
                <a:latin typeface="Didot"/>
                <a:cs typeface="Didot"/>
              </a:rPr>
              <a:t>Analyze the debate over the League in light of US foreign policy themes: Whole Class</a:t>
            </a:r>
            <a:endParaRPr lang="en-US" sz="1900" b="1" dirty="0"/>
          </a:p>
          <a:p>
            <a:pPr marL="609600" indent="-609600" eaLnBrk="1" hangingPunct="1">
              <a:spcBef>
                <a:spcPct val="20000"/>
              </a:spcBef>
              <a:defRPr/>
            </a:pPr>
            <a:r>
              <a:rPr lang="en-US" sz="1900" b="1" u="sng" dirty="0"/>
              <a:t> </a:t>
            </a:r>
          </a:p>
        </p:txBody>
      </p:sp>
      <p:sp>
        <p:nvSpPr>
          <p:cNvPr id="8" name="Rectangle 12"/>
          <p:cNvSpPr txBox="1">
            <a:spLocks noChangeArrowheads="1"/>
          </p:cNvSpPr>
          <p:nvPr/>
        </p:nvSpPr>
        <p:spPr bwMode="auto">
          <a:xfrm>
            <a:off x="5545667" y="1231213"/>
            <a:ext cx="3315760" cy="52316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457200" indent="-457200">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20000"/>
              </a:spcBef>
              <a:buClr>
                <a:schemeClr val="tx1"/>
              </a:buClr>
              <a:defRPr/>
            </a:pPr>
            <a:r>
              <a:rPr lang="en-US" sz="2000" b="1" u="sng" dirty="0">
                <a:latin typeface="Didot" charset="0"/>
              </a:rPr>
              <a:t>Homework:</a:t>
            </a:r>
          </a:p>
          <a:p>
            <a:pPr>
              <a:spcBef>
                <a:spcPct val="20000"/>
              </a:spcBef>
              <a:buClr>
                <a:schemeClr val="tx1"/>
              </a:buClr>
              <a:buAutoNum type="arabicPeriod"/>
              <a:defRPr/>
            </a:pPr>
            <a:r>
              <a:rPr lang="en-US" sz="2000" b="1" dirty="0">
                <a:latin typeface="Didot" charset="0"/>
              </a:rPr>
              <a:t>Read “Causes of the Pacific War” Due L9: (G: Thurs 5/1, Y: Tues 5/6)</a:t>
            </a:r>
          </a:p>
          <a:p>
            <a:pPr marL="0" indent="0">
              <a:spcBef>
                <a:spcPct val="20000"/>
              </a:spcBef>
              <a:buClr>
                <a:schemeClr val="tx1"/>
              </a:buClr>
              <a:defRPr/>
            </a:pPr>
            <a:endParaRPr lang="en-US" sz="2000" b="1" dirty="0">
              <a:latin typeface="Didot" charset="0"/>
            </a:endParaRPr>
          </a:p>
          <a:p>
            <a:pPr>
              <a:spcBef>
                <a:spcPct val="20000"/>
              </a:spcBef>
              <a:buClr>
                <a:schemeClr val="tx1"/>
              </a:buClr>
              <a:buAutoNum type="arabicPeriod"/>
              <a:defRPr/>
            </a:pPr>
            <a:r>
              <a:rPr lang="en-US" sz="2000" b="1" dirty="0">
                <a:latin typeface="Didot" charset="0"/>
              </a:rPr>
              <a:t>Civic Literacy: Last Day Tues 6/10</a:t>
            </a:r>
          </a:p>
          <a:p>
            <a:pPr marL="0" indent="0">
              <a:spcBef>
                <a:spcPct val="20000"/>
              </a:spcBef>
              <a:buClr>
                <a:schemeClr val="tx1"/>
              </a:buClr>
              <a:defRPr/>
            </a:pPr>
            <a:endParaRPr lang="en-US" sz="2000" b="1" dirty="0">
              <a:latin typeface="Didot" charset="0"/>
            </a:endParaRPr>
          </a:p>
          <a:p>
            <a:pPr>
              <a:spcBef>
                <a:spcPct val="20000"/>
              </a:spcBef>
              <a:buClr>
                <a:schemeClr val="tx1"/>
              </a:buClr>
              <a:buAutoNum type="arabicPeriod"/>
              <a:defRPr/>
            </a:pPr>
            <a:r>
              <a:rPr lang="en-US" sz="2000" b="1" dirty="0">
                <a:latin typeface="Didot" charset="0"/>
              </a:rPr>
              <a:t>Facilitation Prep (</a:t>
            </a:r>
            <a:r>
              <a:rPr lang="en-US" sz="2000" b="1" dirty="0" err="1">
                <a:latin typeface="Didot" charset="0"/>
              </a:rPr>
              <a:t>Misc</a:t>
            </a:r>
            <a:r>
              <a:rPr lang="en-US" sz="2000" b="1" dirty="0">
                <a:latin typeface="Didot" charset="0"/>
              </a:rPr>
              <a:t> Dates)</a:t>
            </a:r>
          </a:p>
          <a:p>
            <a:pPr eaLnBrk="1" hangingPunct="1">
              <a:spcBef>
                <a:spcPct val="20000"/>
              </a:spcBef>
              <a:buClr>
                <a:schemeClr val="tx1"/>
              </a:buClr>
              <a:defRPr/>
            </a:pPr>
            <a:endParaRPr lang="en-US" sz="1900" b="1" dirty="0" smtClean="0">
              <a:latin typeface="Didot" charset="0"/>
            </a:endParaRPr>
          </a:p>
        </p:txBody>
      </p:sp>
    </p:spTree>
    <p:extLst>
      <p:ext uri="{BB962C8B-B14F-4D97-AF65-F5344CB8AC3E}">
        <p14:creationId xmlns:p14="http://schemas.microsoft.com/office/powerpoint/2010/main" val="104606938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Essential Questions</a:t>
            </a:r>
            <a:endParaRPr lang="en-US" dirty="0">
              <a:latin typeface="Didot"/>
              <a:cs typeface="Didot"/>
            </a:endParaRPr>
          </a:p>
        </p:txBody>
      </p:sp>
      <p:sp>
        <p:nvSpPr>
          <p:cNvPr id="3" name="Content Placeholder 2"/>
          <p:cNvSpPr>
            <a:spLocks noGrp="1"/>
          </p:cNvSpPr>
          <p:nvPr>
            <p:ph idx="1"/>
          </p:nvPr>
        </p:nvSpPr>
        <p:spPr/>
        <p:txBody>
          <a:bodyPr>
            <a:normAutofit fontScale="92500" lnSpcReduction="10000"/>
          </a:bodyPr>
          <a:lstStyle/>
          <a:p>
            <a:r>
              <a:rPr lang="en-US" dirty="0" smtClean="0">
                <a:latin typeface="Didot"/>
                <a:cs typeface="Didot"/>
              </a:rPr>
              <a:t>Over the next two days we will be studying America’s involvement in World War One.</a:t>
            </a:r>
          </a:p>
          <a:p>
            <a:r>
              <a:rPr lang="en-US" dirty="0" smtClean="0">
                <a:latin typeface="Didot"/>
                <a:cs typeface="Didot"/>
              </a:rPr>
              <a:t>Our focus will be on America’s “entrance” and “exit” in the war.</a:t>
            </a:r>
          </a:p>
          <a:p>
            <a:r>
              <a:rPr lang="en-US" dirty="0" smtClean="0">
                <a:latin typeface="Didot"/>
                <a:cs typeface="Didot"/>
              </a:rPr>
              <a:t>Two questions:</a:t>
            </a:r>
          </a:p>
          <a:p>
            <a:pPr lvl="1"/>
            <a:r>
              <a:rPr lang="en-US" b="1" i="1" dirty="0" smtClean="0">
                <a:latin typeface="Didot"/>
                <a:cs typeface="Didot"/>
              </a:rPr>
              <a:t>Entrance</a:t>
            </a:r>
            <a:r>
              <a:rPr lang="en-US" i="1" dirty="0" smtClean="0">
                <a:latin typeface="Didot"/>
                <a:cs typeface="Didot"/>
              </a:rPr>
              <a:t>: Why did the United States enter World War One in 1917, after being neutral for 3 years.</a:t>
            </a:r>
          </a:p>
          <a:p>
            <a:pPr lvl="1"/>
            <a:r>
              <a:rPr lang="en-US" b="1" i="1" dirty="0" smtClean="0">
                <a:solidFill>
                  <a:schemeClr val="accent2"/>
                </a:solidFill>
                <a:latin typeface="Didot"/>
                <a:cs typeface="Didot"/>
              </a:rPr>
              <a:t>Exit: Why didn’t the United States enter the League of Nations, despite the fact that organization was proposed by President Wilson?</a:t>
            </a:r>
            <a:endParaRPr lang="en-US" b="1" i="1" dirty="0">
              <a:solidFill>
                <a:schemeClr val="accent2"/>
              </a:solidFill>
              <a:latin typeface="Didot"/>
              <a:cs typeface="Didot"/>
            </a:endParaRPr>
          </a:p>
        </p:txBody>
      </p:sp>
    </p:spTree>
    <p:extLst>
      <p:ext uri="{BB962C8B-B14F-4D97-AF65-F5344CB8AC3E}">
        <p14:creationId xmlns:p14="http://schemas.microsoft.com/office/powerpoint/2010/main" val="407698662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Brainstorm!</a:t>
            </a:r>
            <a:endParaRPr lang="en-US" dirty="0">
              <a:latin typeface="Didot"/>
              <a:cs typeface="Didot"/>
            </a:endParaRPr>
          </a:p>
        </p:txBody>
      </p:sp>
      <p:sp>
        <p:nvSpPr>
          <p:cNvPr id="3" name="Content Placeholder 2"/>
          <p:cNvSpPr>
            <a:spLocks noGrp="1"/>
          </p:cNvSpPr>
          <p:nvPr>
            <p:ph idx="1"/>
          </p:nvPr>
        </p:nvSpPr>
        <p:spPr>
          <a:xfrm>
            <a:off x="457200" y="1600200"/>
            <a:ext cx="5045735" cy="4525963"/>
          </a:xfrm>
        </p:spPr>
        <p:txBody>
          <a:bodyPr/>
          <a:lstStyle/>
          <a:p>
            <a:r>
              <a:rPr lang="en-US" dirty="0" smtClean="0">
                <a:latin typeface="Didot"/>
                <a:cs typeface="Didot"/>
              </a:rPr>
              <a:t>What do you remember about how World War One ended?</a:t>
            </a:r>
            <a:endParaRPr lang="en-US" dirty="0">
              <a:latin typeface="Didot"/>
              <a:cs typeface="Didot"/>
            </a:endParaRPr>
          </a:p>
        </p:txBody>
      </p:sp>
      <p:pic>
        <p:nvPicPr>
          <p:cNvPr id="4" name="Picture 3"/>
          <p:cNvPicPr>
            <a:picLocks noChangeAspect="1"/>
          </p:cNvPicPr>
          <p:nvPr/>
        </p:nvPicPr>
        <p:blipFill>
          <a:blip r:embed="rId2"/>
          <a:stretch>
            <a:fillRect/>
          </a:stretch>
        </p:blipFill>
        <p:spPr>
          <a:xfrm>
            <a:off x="4386590" y="3037179"/>
            <a:ext cx="4300210" cy="3088984"/>
          </a:xfrm>
          <a:prstGeom prst="rect">
            <a:avLst/>
          </a:prstGeom>
        </p:spPr>
      </p:pic>
    </p:spTree>
    <p:extLst>
      <p:ext uri="{BB962C8B-B14F-4D97-AF65-F5344CB8AC3E}">
        <p14:creationId xmlns:p14="http://schemas.microsoft.com/office/powerpoint/2010/main" val="199870893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President Wilson’s 14 Points</a:t>
            </a:r>
            <a:endParaRPr lang="en-US" dirty="0">
              <a:latin typeface="Didot"/>
              <a:cs typeface="Didot"/>
            </a:endParaRPr>
          </a:p>
        </p:txBody>
      </p:sp>
      <p:sp>
        <p:nvSpPr>
          <p:cNvPr id="3" name="Content Placeholder 2"/>
          <p:cNvSpPr>
            <a:spLocks noGrp="1"/>
          </p:cNvSpPr>
          <p:nvPr>
            <p:ph idx="1"/>
          </p:nvPr>
        </p:nvSpPr>
        <p:spPr/>
        <p:txBody>
          <a:bodyPr>
            <a:normAutofit lnSpcReduction="10000"/>
          </a:bodyPr>
          <a:lstStyle/>
          <a:p>
            <a:r>
              <a:rPr lang="en-US" dirty="0" smtClean="0">
                <a:latin typeface="Didot"/>
                <a:cs typeface="Didot"/>
              </a:rPr>
              <a:t>What were the Fourteen Points?</a:t>
            </a:r>
          </a:p>
          <a:p>
            <a:r>
              <a:rPr lang="en-US" dirty="0" smtClean="0">
                <a:latin typeface="Didot"/>
                <a:cs typeface="Didot"/>
              </a:rPr>
              <a:t>Let’s take a look at the document.</a:t>
            </a:r>
          </a:p>
          <a:p>
            <a:r>
              <a:rPr lang="en-US" dirty="0" smtClean="0">
                <a:latin typeface="Didot"/>
                <a:cs typeface="Didot"/>
              </a:rPr>
              <a:t>Questions:</a:t>
            </a:r>
          </a:p>
          <a:p>
            <a:pPr lvl="1"/>
            <a:r>
              <a:rPr lang="en-US" dirty="0" smtClean="0">
                <a:latin typeface="Didot"/>
                <a:cs typeface="Didot"/>
              </a:rPr>
              <a:t>How would you describe the philosophy/vision of the document?</a:t>
            </a:r>
          </a:p>
          <a:p>
            <a:pPr lvl="1"/>
            <a:r>
              <a:rPr lang="en-US" dirty="0" smtClean="0">
                <a:latin typeface="Didot"/>
                <a:cs typeface="Didot"/>
              </a:rPr>
              <a:t>What terms could be argued to benefit the United States?</a:t>
            </a:r>
          </a:p>
          <a:p>
            <a:pPr lvl="1"/>
            <a:r>
              <a:rPr lang="en-US" dirty="0" smtClean="0">
                <a:latin typeface="Didot"/>
                <a:cs typeface="Didot"/>
              </a:rPr>
              <a:t>What terms could be argued to hurt the United States?</a:t>
            </a:r>
          </a:p>
        </p:txBody>
      </p:sp>
    </p:spTree>
    <p:extLst>
      <p:ext uri="{BB962C8B-B14F-4D97-AF65-F5344CB8AC3E}">
        <p14:creationId xmlns:p14="http://schemas.microsoft.com/office/powerpoint/2010/main" val="2389085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Didot"/>
                <a:cs typeface="Didot"/>
              </a:rPr>
              <a:t>The League of Nations</a:t>
            </a:r>
            <a:endParaRPr lang="en-US" dirty="0">
              <a:latin typeface="Didot"/>
              <a:cs typeface="Didot"/>
            </a:endParaRPr>
          </a:p>
        </p:txBody>
      </p:sp>
      <p:sp>
        <p:nvSpPr>
          <p:cNvPr id="3" name="Content Placeholder 2"/>
          <p:cNvSpPr>
            <a:spLocks noGrp="1"/>
          </p:cNvSpPr>
          <p:nvPr>
            <p:ph idx="1"/>
          </p:nvPr>
        </p:nvSpPr>
        <p:spPr>
          <a:xfrm>
            <a:off x="177337" y="1128920"/>
            <a:ext cx="8229600" cy="5414295"/>
          </a:xfrm>
        </p:spPr>
        <p:txBody>
          <a:bodyPr>
            <a:normAutofit fontScale="92500" lnSpcReduction="20000"/>
          </a:bodyPr>
          <a:lstStyle/>
          <a:p>
            <a:r>
              <a:rPr lang="en-US" dirty="0" smtClean="0">
                <a:latin typeface="Didot"/>
                <a:cs typeface="Didot"/>
              </a:rPr>
              <a:t>Intergovernmental organization founded as a result of the Paris Peace Conference.</a:t>
            </a:r>
          </a:p>
          <a:p>
            <a:r>
              <a:rPr lang="en-US" dirty="0" smtClean="0">
                <a:latin typeface="Didot"/>
                <a:cs typeface="Didot"/>
              </a:rPr>
              <a:t>Its primary goals were to prevent war through collective security and disarmament and to </a:t>
            </a:r>
          </a:p>
          <a:p>
            <a:pPr marL="0" indent="0">
              <a:buNone/>
            </a:pPr>
            <a:r>
              <a:rPr lang="en-US" dirty="0">
                <a:latin typeface="Didot"/>
                <a:cs typeface="Didot"/>
              </a:rPr>
              <a:t> </a:t>
            </a:r>
            <a:r>
              <a:rPr lang="en-US" dirty="0" smtClean="0">
                <a:latin typeface="Didot"/>
                <a:cs typeface="Didot"/>
              </a:rPr>
              <a:t>  settle international </a:t>
            </a:r>
          </a:p>
          <a:p>
            <a:pPr marL="0" indent="0">
              <a:buNone/>
            </a:pPr>
            <a:r>
              <a:rPr lang="en-US" dirty="0">
                <a:latin typeface="Didot"/>
                <a:cs typeface="Didot"/>
              </a:rPr>
              <a:t> </a:t>
            </a:r>
            <a:r>
              <a:rPr lang="en-US" dirty="0" smtClean="0">
                <a:latin typeface="Didot"/>
                <a:cs typeface="Didot"/>
              </a:rPr>
              <a:t>  disputes through </a:t>
            </a:r>
          </a:p>
          <a:p>
            <a:pPr marL="0" indent="0">
              <a:buNone/>
            </a:pPr>
            <a:r>
              <a:rPr lang="en-US" dirty="0">
                <a:latin typeface="Didot"/>
                <a:cs typeface="Didot"/>
              </a:rPr>
              <a:t> </a:t>
            </a:r>
            <a:r>
              <a:rPr lang="en-US" dirty="0" smtClean="0">
                <a:latin typeface="Didot"/>
                <a:cs typeface="Didot"/>
              </a:rPr>
              <a:t>  negotiation and </a:t>
            </a:r>
          </a:p>
          <a:p>
            <a:pPr marL="0" indent="0">
              <a:buNone/>
            </a:pPr>
            <a:r>
              <a:rPr lang="en-US" dirty="0">
                <a:latin typeface="Didot"/>
                <a:cs typeface="Didot"/>
              </a:rPr>
              <a:t> </a:t>
            </a:r>
            <a:r>
              <a:rPr lang="en-US" dirty="0" smtClean="0">
                <a:latin typeface="Didot"/>
                <a:cs typeface="Didot"/>
              </a:rPr>
              <a:t>  arbitration.  </a:t>
            </a:r>
          </a:p>
          <a:p>
            <a:r>
              <a:rPr lang="en-US" dirty="0" smtClean="0">
                <a:latin typeface="Didot"/>
                <a:cs typeface="Didot"/>
              </a:rPr>
              <a:t>Proposed by President </a:t>
            </a:r>
          </a:p>
          <a:p>
            <a:pPr marL="0" indent="0">
              <a:buNone/>
            </a:pPr>
            <a:r>
              <a:rPr lang="en-US" dirty="0">
                <a:latin typeface="Didot"/>
                <a:cs typeface="Didot"/>
              </a:rPr>
              <a:t> </a:t>
            </a:r>
            <a:r>
              <a:rPr lang="en-US" dirty="0" smtClean="0">
                <a:latin typeface="Didot"/>
                <a:cs typeface="Didot"/>
              </a:rPr>
              <a:t>  Wilson in his Fourteen </a:t>
            </a:r>
          </a:p>
          <a:p>
            <a:pPr marL="0" indent="0">
              <a:buNone/>
            </a:pPr>
            <a:r>
              <a:rPr lang="en-US" dirty="0">
                <a:latin typeface="Didot"/>
                <a:cs typeface="Didot"/>
              </a:rPr>
              <a:t> </a:t>
            </a:r>
            <a:r>
              <a:rPr lang="en-US" dirty="0" smtClean="0">
                <a:latin typeface="Didot"/>
                <a:cs typeface="Didot"/>
              </a:rPr>
              <a:t>  Points.</a:t>
            </a:r>
            <a:endParaRPr lang="en-US" dirty="0">
              <a:latin typeface="Didot"/>
              <a:cs typeface="Didot"/>
            </a:endParaRPr>
          </a:p>
        </p:txBody>
      </p:sp>
      <p:pic>
        <p:nvPicPr>
          <p:cNvPr id="4" name="Picture 3"/>
          <p:cNvPicPr>
            <a:picLocks noChangeAspect="1"/>
          </p:cNvPicPr>
          <p:nvPr/>
        </p:nvPicPr>
        <p:blipFill>
          <a:blip r:embed="rId2"/>
          <a:stretch>
            <a:fillRect/>
          </a:stretch>
        </p:blipFill>
        <p:spPr>
          <a:xfrm>
            <a:off x="4658211" y="2991799"/>
            <a:ext cx="4485788" cy="3247710"/>
          </a:xfrm>
          <a:prstGeom prst="rect">
            <a:avLst/>
          </a:prstGeom>
        </p:spPr>
      </p:pic>
    </p:spTree>
    <p:extLst>
      <p:ext uri="{BB962C8B-B14F-4D97-AF65-F5344CB8AC3E}">
        <p14:creationId xmlns:p14="http://schemas.microsoft.com/office/powerpoint/2010/main" val="161879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The Debate over the League of Nations</a:t>
            </a:r>
            <a:endParaRPr lang="en-US" dirty="0">
              <a:latin typeface="Didot"/>
              <a:cs typeface="Didot"/>
            </a:endParaRPr>
          </a:p>
        </p:txBody>
      </p:sp>
      <p:sp>
        <p:nvSpPr>
          <p:cNvPr id="3" name="Content Placeholder 2"/>
          <p:cNvSpPr>
            <a:spLocks noGrp="1"/>
          </p:cNvSpPr>
          <p:nvPr>
            <p:ph idx="1"/>
          </p:nvPr>
        </p:nvSpPr>
        <p:spPr/>
        <p:txBody>
          <a:bodyPr>
            <a:normAutofit fontScale="85000" lnSpcReduction="20000"/>
          </a:bodyPr>
          <a:lstStyle/>
          <a:p>
            <a:r>
              <a:rPr lang="en-US" dirty="0" smtClean="0">
                <a:latin typeface="Didot"/>
                <a:cs typeface="Didot"/>
              </a:rPr>
              <a:t>The Paris Peace Conference, Wilson, Lloyd George, and Georges Clemenceau drafted the Treaty of Versailles to end the war.  The Treaty contained a provision to create the League of Nations.</a:t>
            </a:r>
          </a:p>
          <a:p>
            <a:r>
              <a:rPr lang="en-US" dirty="0" smtClean="0">
                <a:latin typeface="Didot"/>
                <a:cs typeface="Didot"/>
              </a:rPr>
              <a:t>Each leader brought the treaty back to their home countries to ratify.</a:t>
            </a:r>
          </a:p>
          <a:p>
            <a:r>
              <a:rPr lang="en-US" dirty="0" smtClean="0">
                <a:latin typeface="Didot"/>
                <a:cs typeface="Didot"/>
              </a:rPr>
              <a:t>While Britain and France ratified the treaty, there was much debate in the United States over whether to sign on.  The debate centered around whether or not the United States should sign on to become a member of the League of Nations.</a:t>
            </a:r>
          </a:p>
        </p:txBody>
      </p:sp>
    </p:spTree>
    <p:extLst>
      <p:ext uri="{BB962C8B-B14F-4D97-AF65-F5344CB8AC3E}">
        <p14:creationId xmlns:p14="http://schemas.microsoft.com/office/powerpoint/2010/main" val="3248639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7877"/>
            <a:ext cx="9144000" cy="1143000"/>
          </a:xfrm>
        </p:spPr>
        <p:txBody>
          <a:bodyPr>
            <a:normAutofit/>
          </a:bodyPr>
          <a:lstStyle/>
          <a:p>
            <a:r>
              <a:rPr lang="en-US" sz="3600" dirty="0" smtClean="0">
                <a:latin typeface="Didot"/>
                <a:cs typeface="Didot"/>
              </a:rPr>
              <a:t>The Debate Over the League of Nations</a:t>
            </a:r>
            <a:endParaRPr lang="en-US" sz="3600" dirty="0">
              <a:latin typeface="Didot"/>
              <a:cs typeface="Didot"/>
            </a:endParaRPr>
          </a:p>
        </p:txBody>
      </p:sp>
      <p:sp>
        <p:nvSpPr>
          <p:cNvPr id="3" name="Content Placeholder 2"/>
          <p:cNvSpPr>
            <a:spLocks noGrp="1"/>
          </p:cNvSpPr>
          <p:nvPr>
            <p:ph idx="1"/>
          </p:nvPr>
        </p:nvSpPr>
        <p:spPr>
          <a:xfrm>
            <a:off x="263449" y="1180877"/>
            <a:ext cx="8229600" cy="5405386"/>
          </a:xfrm>
        </p:spPr>
        <p:txBody>
          <a:bodyPr>
            <a:normAutofit fontScale="92500" lnSpcReduction="10000"/>
          </a:bodyPr>
          <a:lstStyle/>
          <a:p>
            <a:r>
              <a:rPr lang="en-US" dirty="0" smtClean="0">
                <a:latin typeface="Didot"/>
                <a:cs typeface="Didot"/>
              </a:rPr>
              <a:t>In order to understand the issues at stake in the debate over the League of Nations, you will read three major viewpoints supporting/opposing the League of Nations</a:t>
            </a:r>
          </a:p>
          <a:p>
            <a:pPr lvl="1"/>
            <a:r>
              <a:rPr lang="en-US" dirty="0" smtClean="0">
                <a:latin typeface="Didot"/>
                <a:cs typeface="Didot"/>
              </a:rPr>
              <a:t>Internationalists</a:t>
            </a:r>
          </a:p>
          <a:p>
            <a:pPr lvl="1"/>
            <a:r>
              <a:rPr lang="en-US" dirty="0" smtClean="0">
                <a:latin typeface="Didot"/>
                <a:cs typeface="Didot"/>
              </a:rPr>
              <a:t>Reservationists</a:t>
            </a:r>
          </a:p>
          <a:p>
            <a:pPr lvl="1"/>
            <a:r>
              <a:rPr lang="en-US" dirty="0" smtClean="0">
                <a:latin typeface="Didot"/>
                <a:cs typeface="Didot"/>
              </a:rPr>
              <a:t>Irreconcilables </a:t>
            </a:r>
          </a:p>
          <a:p>
            <a:r>
              <a:rPr lang="en-US" dirty="0" smtClean="0">
                <a:latin typeface="Didot"/>
                <a:cs typeface="Didot"/>
              </a:rPr>
              <a:t>Question you will note: What </a:t>
            </a:r>
          </a:p>
          <a:p>
            <a:pPr marL="0" indent="0">
              <a:buNone/>
            </a:pPr>
            <a:r>
              <a:rPr lang="en-US" dirty="0">
                <a:latin typeface="Didot"/>
                <a:cs typeface="Didot"/>
              </a:rPr>
              <a:t> </a:t>
            </a:r>
            <a:r>
              <a:rPr lang="en-US" dirty="0" smtClean="0">
                <a:latin typeface="Didot"/>
                <a:cs typeface="Didot"/>
              </a:rPr>
              <a:t>   were the central issues in the </a:t>
            </a:r>
          </a:p>
          <a:p>
            <a:pPr marL="0" indent="0">
              <a:buNone/>
            </a:pPr>
            <a:r>
              <a:rPr lang="en-US" dirty="0" smtClean="0">
                <a:latin typeface="Didot"/>
                <a:cs typeface="Didot"/>
              </a:rPr>
              <a:t>    debate over of the League of </a:t>
            </a:r>
          </a:p>
          <a:p>
            <a:pPr marL="0" indent="0">
              <a:buNone/>
            </a:pPr>
            <a:r>
              <a:rPr lang="en-US" dirty="0">
                <a:latin typeface="Didot"/>
                <a:cs typeface="Didot"/>
              </a:rPr>
              <a:t> </a:t>
            </a:r>
            <a:r>
              <a:rPr lang="en-US" dirty="0" smtClean="0">
                <a:latin typeface="Didot"/>
                <a:cs typeface="Didot"/>
              </a:rPr>
              <a:t>   Nations</a:t>
            </a:r>
            <a:r>
              <a:rPr lang="en-US" dirty="0">
                <a:latin typeface="Didot"/>
                <a:cs typeface="Didot"/>
              </a:rPr>
              <a:t>?</a:t>
            </a:r>
          </a:p>
        </p:txBody>
      </p:sp>
      <p:pic>
        <p:nvPicPr>
          <p:cNvPr id="4" name="Picture 3"/>
          <p:cNvPicPr>
            <a:picLocks noChangeAspect="1"/>
          </p:cNvPicPr>
          <p:nvPr/>
        </p:nvPicPr>
        <p:blipFill>
          <a:blip r:embed="rId2"/>
          <a:stretch>
            <a:fillRect/>
          </a:stretch>
        </p:blipFill>
        <p:spPr>
          <a:xfrm>
            <a:off x="6629400" y="3619500"/>
            <a:ext cx="2514600" cy="3238500"/>
          </a:xfrm>
          <a:prstGeom prst="rect">
            <a:avLst/>
          </a:prstGeom>
        </p:spPr>
      </p:pic>
    </p:spTree>
    <p:extLst>
      <p:ext uri="{BB962C8B-B14F-4D97-AF65-F5344CB8AC3E}">
        <p14:creationId xmlns:p14="http://schemas.microsoft.com/office/powerpoint/2010/main" val="1867658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Whole Class Discussion</a:t>
            </a:r>
            <a:endParaRPr lang="en-US" dirty="0">
              <a:latin typeface="Didot"/>
              <a:cs typeface="Didot"/>
            </a:endParaRPr>
          </a:p>
        </p:txBody>
      </p:sp>
      <p:sp>
        <p:nvSpPr>
          <p:cNvPr id="3" name="Content Placeholder 2"/>
          <p:cNvSpPr>
            <a:spLocks noGrp="1"/>
          </p:cNvSpPr>
          <p:nvPr>
            <p:ph idx="1"/>
          </p:nvPr>
        </p:nvSpPr>
        <p:spPr>
          <a:xfrm>
            <a:off x="457200" y="1600200"/>
            <a:ext cx="8229600" cy="5029110"/>
          </a:xfrm>
        </p:spPr>
        <p:txBody>
          <a:bodyPr>
            <a:normAutofit fontScale="85000" lnSpcReduction="20000"/>
          </a:bodyPr>
          <a:lstStyle/>
          <a:p>
            <a:r>
              <a:rPr lang="en-US" dirty="0" smtClean="0">
                <a:latin typeface="Didot"/>
                <a:cs typeface="Didot"/>
              </a:rPr>
              <a:t>Summarize </a:t>
            </a:r>
            <a:r>
              <a:rPr lang="en-US" dirty="0">
                <a:latin typeface="Didot"/>
                <a:cs typeface="Didot"/>
              </a:rPr>
              <a:t>A</a:t>
            </a:r>
            <a:r>
              <a:rPr lang="en-US" dirty="0" smtClean="0">
                <a:latin typeface="Didot"/>
                <a:cs typeface="Didot"/>
              </a:rPr>
              <a:t>ctivity: What were the central debates over the League of Nations?</a:t>
            </a:r>
          </a:p>
          <a:p>
            <a:pPr marL="0" indent="0">
              <a:buNone/>
            </a:pPr>
            <a:endParaRPr lang="en-US" dirty="0">
              <a:latin typeface="Didot"/>
              <a:cs typeface="Didot"/>
            </a:endParaRPr>
          </a:p>
          <a:p>
            <a:r>
              <a:rPr lang="en-US" dirty="0" smtClean="0">
                <a:latin typeface="Didot"/>
                <a:cs typeface="Didot"/>
              </a:rPr>
              <a:t>Closing Discussion:</a:t>
            </a:r>
          </a:p>
          <a:p>
            <a:pPr lvl="1"/>
            <a:r>
              <a:rPr lang="en-US" dirty="0" smtClean="0">
                <a:latin typeface="Didot"/>
                <a:cs typeface="Didot"/>
              </a:rPr>
              <a:t>Why didn’t the United States enter into the League of Nations, despite the fact that it was proposed by President Wilson?</a:t>
            </a:r>
          </a:p>
          <a:p>
            <a:pPr lvl="1"/>
            <a:r>
              <a:rPr lang="en-US" dirty="0" smtClean="0">
                <a:latin typeface="Didot"/>
                <a:cs typeface="Didot"/>
              </a:rPr>
              <a:t>What issues does the League of Nations debate raise about fundamental questions/themes in American foreign policy?</a:t>
            </a:r>
          </a:p>
          <a:p>
            <a:pPr lvl="2"/>
            <a:r>
              <a:rPr lang="en-US" dirty="0" smtClean="0">
                <a:latin typeface="Didot"/>
                <a:cs typeface="Didot"/>
              </a:rPr>
              <a:t>Collective Security vs. National Sovereignty?</a:t>
            </a:r>
          </a:p>
          <a:p>
            <a:pPr lvl="2"/>
            <a:r>
              <a:rPr lang="en-US" dirty="0" smtClean="0">
                <a:latin typeface="Didot"/>
                <a:cs typeface="Didot"/>
              </a:rPr>
              <a:t>Idealism vs. Pragmatism?</a:t>
            </a:r>
          </a:p>
          <a:p>
            <a:pPr lvl="2"/>
            <a:r>
              <a:rPr lang="en-US" dirty="0" smtClean="0">
                <a:latin typeface="Didot"/>
                <a:cs typeface="Didot"/>
              </a:rPr>
              <a:t>The Use of Force to Accomplish Goals?</a:t>
            </a:r>
          </a:p>
          <a:p>
            <a:pPr lvl="2"/>
            <a:r>
              <a:rPr lang="en-US" dirty="0" smtClean="0">
                <a:latin typeface="Didot"/>
                <a:cs typeface="Didot"/>
              </a:rPr>
              <a:t>The Duties of Being a World Power?</a:t>
            </a:r>
          </a:p>
          <a:p>
            <a:pPr lvl="2"/>
            <a:endParaRPr lang="en-US" dirty="0"/>
          </a:p>
        </p:txBody>
      </p:sp>
    </p:spTree>
    <p:extLst>
      <p:ext uri="{BB962C8B-B14F-4D97-AF65-F5344CB8AC3E}">
        <p14:creationId xmlns:p14="http://schemas.microsoft.com/office/powerpoint/2010/main" val="7624999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200</TotalTime>
  <Words>575</Words>
  <Application>Microsoft Macintosh PowerPoint</Application>
  <PresentationFormat>On-screen Show (4:3)</PresentationFormat>
  <Paragraphs>66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Essential Questions</vt:lpstr>
      <vt:lpstr>Brainstorm!</vt:lpstr>
      <vt:lpstr>President Wilson’s 14 Points</vt:lpstr>
      <vt:lpstr>The League of Nations</vt:lpstr>
      <vt:lpstr>The Debate over the League of Nations</vt:lpstr>
      <vt:lpstr>The Debate Over the League of Nations</vt:lpstr>
      <vt:lpstr>Whole Class Discussion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Technology Department</dc:creator>
  <cp:lastModifiedBy>WPS</cp:lastModifiedBy>
  <cp:revision>21</cp:revision>
  <cp:lastPrinted>2013-05-02T15:02:27Z</cp:lastPrinted>
  <dcterms:created xsi:type="dcterms:W3CDTF">2013-05-02T14:03:45Z</dcterms:created>
  <dcterms:modified xsi:type="dcterms:W3CDTF">2014-04-29T14:21:43Z</dcterms:modified>
</cp:coreProperties>
</file>