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2" d="100"/>
          <a:sy n="42" d="100"/>
        </p:scale>
        <p:origin x="-4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C879D9-6441-0F48-8C1C-E38BD6BF1BAF}" type="datetimeFigureOut">
              <a:rPr lang="en-US" smtClean="0"/>
              <a:t>4/15/14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6E9104-4020-0E44-942A-9A84579A6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8494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C31D9-4E97-EC48-B9F2-DE34CF52A71D}" type="datetimeFigureOut">
              <a:rPr lang="en-US" smtClean="0"/>
              <a:t>4/15/14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5B981-2E72-B14E-A264-B3DE0C6BA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127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C31D9-4E97-EC48-B9F2-DE34CF52A71D}" type="datetimeFigureOut">
              <a:rPr lang="en-US" smtClean="0"/>
              <a:t>4/15/14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5B981-2E72-B14E-A264-B3DE0C6BA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770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C31D9-4E97-EC48-B9F2-DE34CF52A71D}" type="datetimeFigureOut">
              <a:rPr lang="en-US" smtClean="0"/>
              <a:t>4/15/14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5B981-2E72-B14E-A264-B3DE0C6BA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850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C31D9-4E97-EC48-B9F2-DE34CF52A71D}" type="datetimeFigureOut">
              <a:rPr lang="en-US" smtClean="0"/>
              <a:t>4/15/14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5B981-2E72-B14E-A264-B3DE0C6BA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974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C31D9-4E97-EC48-B9F2-DE34CF52A71D}" type="datetimeFigureOut">
              <a:rPr lang="en-US" smtClean="0"/>
              <a:t>4/15/14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5B981-2E72-B14E-A264-B3DE0C6BA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327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C31D9-4E97-EC48-B9F2-DE34CF52A71D}" type="datetimeFigureOut">
              <a:rPr lang="en-US" smtClean="0"/>
              <a:t>4/15/14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5B981-2E72-B14E-A264-B3DE0C6BA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549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C31D9-4E97-EC48-B9F2-DE34CF52A71D}" type="datetimeFigureOut">
              <a:rPr lang="en-US" smtClean="0"/>
              <a:t>4/15/14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5B981-2E72-B14E-A264-B3DE0C6BA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109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C31D9-4E97-EC48-B9F2-DE34CF52A71D}" type="datetimeFigureOut">
              <a:rPr lang="en-US" smtClean="0"/>
              <a:t>4/15/14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5B981-2E72-B14E-A264-B3DE0C6BA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357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C31D9-4E97-EC48-B9F2-DE34CF52A71D}" type="datetimeFigureOut">
              <a:rPr lang="en-US" smtClean="0"/>
              <a:t>4/15/14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5B981-2E72-B14E-A264-B3DE0C6BA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038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C31D9-4E97-EC48-B9F2-DE34CF52A71D}" type="datetimeFigureOut">
              <a:rPr lang="en-US" smtClean="0"/>
              <a:t>4/15/14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5B981-2E72-B14E-A264-B3DE0C6BA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337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C31D9-4E97-EC48-B9F2-DE34CF52A71D}" type="datetimeFigureOut">
              <a:rPr lang="en-US" smtClean="0"/>
              <a:t>4/15/14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5B981-2E72-B14E-A264-B3DE0C6BA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768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C31D9-4E97-EC48-B9F2-DE34CF52A71D}" type="datetimeFigureOut">
              <a:rPr lang="en-US" smtClean="0"/>
              <a:t>4/15/14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5B981-2E72-B14E-A264-B3DE0C6BA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346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37000"/>
          </a:blip>
          <a:stretch>
            <a:fillRect/>
          </a:stretch>
        </p:blipFill>
        <p:spPr>
          <a:xfrm>
            <a:off x="0" y="0"/>
            <a:ext cx="9156608" cy="6857999"/>
          </a:xfrm>
          <a:prstGeom prst="rect">
            <a:avLst/>
          </a:prstGeom>
        </p:spPr>
      </p:pic>
      <p:sp>
        <p:nvSpPr>
          <p:cNvPr id="6" name="Title 1"/>
          <p:cNvSpPr>
            <a:spLocks/>
          </p:cNvSpPr>
          <p:nvPr/>
        </p:nvSpPr>
        <p:spPr bwMode="auto">
          <a:xfrm>
            <a:off x="0" y="88213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2800" i="1" dirty="0" smtClean="0">
                <a:latin typeface="Didot" charset="0"/>
                <a:cs typeface="Didot" charset="0"/>
              </a:rPr>
              <a:t>L4: </a:t>
            </a:r>
            <a:r>
              <a:rPr lang="en-US" sz="2800" i="1" dirty="0" smtClean="0">
                <a:latin typeface="Didot" charset="0"/>
                <a:cs typeface="Didot" charset="0"/>
              </a:rPr>
              <a:t>The Spanish American War and the Nature of American Imperialism</a:t>
            </a:r>
          </a:p>
          <a:p>
            <a:pPr algn="ctr"/>
            <a:r>
              <a:rPr lang="en-US" sz="2800" b="1" i="1" u="sng" dirty="0" smtClean="0">
                <a:latin typeface="Didot" charset="0"/>
                <a:cs typeface="Didot" charset="0"/>
              </a:rPr>
              <a:t>American Foreign Policy</a:t>
            </a:r>
            <a:r>
              <a:rPr lang="en-US" sz="2800" b="1" i="1" u="sng" dirty="0" smtClean="0">
                <a:latin typeface="Didot" charset="0"/>
              </a:rPr>
              <a:t> </a:t>
            </a:r>
            <a:endParaRPr lang="en-US" sz="2800" b="1" i="1" u="sng" dirty="0">
              <a:latin typeface="Didot" charset="0"/>
            </a:endParaRPr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304799" y="1508016"/>
            <a:ext cx="4775621" cy="495487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 marL="609600" indent="-609600" algn="ctr" eaLnBrk="1" hangingPunct="1">
              <a:spcBef>
                <a:spcPct val="20000"/>
              </a:spcBef>
              <a:defRPr/>
            </a:pPr>
            <a:r>
              <a:rPr lang="en-US" sz="2300" b="1" u="sng" dirty="0">
                <a:latin typeface="Didot"/>
                <a:cs typeface="Didot"/>
              </a:rPr>
              <a:t>Agenda</a:t>
            </a:r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300" b="1" u="sng" dirty="0">
                <a:latin typeface="Didot"/>
                <a:cs typeface="Didot"/>
              </a:rPr>
              <a:t>Objective</a:t>
            </a:r>
            <a:r>
              <a:rPr lang="en-US" sz="2300" b="1" dirty="0">
                <a:latin typeface="Didot"/>
                <a:cs typeface="Didot"/>
              </a:rPr>
              <a:t>:</a:t>
            </a:r>
          </a:p>
          <a:p>
            <a:pPr marL="457200" indent="-457200">
              <a:buAutoNum type="arabicPeriod"/>
            </a:pPr>
            <a:r>
              <a:rPr lang="en-US" sz="2300" b="1" dirty="0" smtClean="0">
                <a:latin typeface="Didot"/>
                <a:cs typeface="Didot"/>
              </a:rPr>
              <a:t>To explore stated reasons and concealed rationales behind the U.S. involvement in the Spanish-American War.</a:t>
            </a:r>
          </a:p>
          <a:p>
            <a:pPr marL="457200" indent="-457200">
              <a:buAutoNum type="arabicPeriod"/>
            </a:pPr>
            <a:r>
              <a:rPr lang="en-US" sz="2300" b="1" dirty="0" smtClean="0">
                <a:latin typeface="Didot"/>
                <a:cs typeface="Didot"/>
              </a:rPr>
              <a:t>To evaluate the nature of US imperialism in the early 1900s</a:t>
            </a:r>
            <a:endParaRPr lang="en-US" sz="2300" b="1" dirty="0">
              <a:latin typeface="Didot"/>
              <a:cs typeface="Didot"/>
            </a:endParaRPr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300" b="1" u="sng" dirty="0">
                <a:latin typeface="Didot"/>
                <a:cs typeface="Didot"/>
              </a:rPr>
              <a:t>Schedule</a:t>
            </a:r>
            <a:r>
              <a:rPr lang="en-US" sz="2300" b="1" dirty="0">
                <a:latin typeface="Didot"/>
                <a:cs typeface="Didot"/>
              </a:rPr>
              <a:t>: </a:t>
            </a:r>
          </a:p>
          <a:p>
            <a:pPr marL="609600" indent="-609600" eaLnBrk="1" hangingPunct="1">
              <a:spcBef>
                <a:spcPct val="20000"/>
              </a:spcBef>
              <a:buAutoNum type="arabicPeriod"/>
              <a:defRPr/>
            </a:pPr>
            <a:r>
              <a:rPr lang="en-US" sz="2300" b="1" dirty="0" smtClean="0">
                <a:latin typeface="Didot"/>
                <a:cs typeface="Didot"/>
              </a:rPr>
              <a:t>Viewing </a:t>
            </a:r>
            <a:r>
              <a:rPr lang="en-US" sz="2300" b="1" i="1" dirty="0" smtClean="0">
                <a:latin typeface="Didot"/>
                <a:cs typeface="Didot"/>
              </a:rPr>
              <a:t>The Crucible of Empire: The Spanish-American War</a:t>
            </a:r>
            <a:endParaRPr lang="en-US" sz="2300" b="1" dirty="0">
              <a:latin typeface="Didot"/>
              <a:cs typeface="Didot"/>
            </a:endParaRPr>
          </a:p>
          <a:p>
            <a:pPr eaLnBrk="1" hangingPunct="1">
              <a:spcBef>
                <a:spcPct val="20000"/>
              </a:spcBef>
              <a:defRPr/>
            </a:pPr>
            <a:endParaRPr lang="en-US" sz="2400" b="1" dirty="0"/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400" b="1" u="sng" dirty="0"/>
              <a:t> </a:t>
            </a:r>
          </a:p>
        </p:txBody>
      </p:sp>
      <p:sp>
        <p:nvSpPr>
          <p:cNvPr id="8" name="Rectangle 12"/>
          <p:cNvSpPr txBox="1">
            <a:spLocks noChangeArrowheads="1"/>
          </p:cNvSpPr>
          <p:nvPr/>
        </p:nvSpPr>
        <p:spPr bwMode="auto">
          <a:xfrm>
            <a:off x="5322345" y="1508016"/>
            <a:ext cx="3539081" cy="495487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4572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sz="2300" b="1" u="sng" dirty="0" smtClean="0">
                <a:latin typeface="Didot" charset="0"/>
              </a:rPr>
              <a:t>Homework</a:t>
            </a:r>
            <a:r>
              <a:rPr lang="en-US" sz="2300" b="1" u="sng" dirty="0">
                <a:latin typeface="Didot" charset="0"/>
              </a:rPr>
              <a:t>:</a:t>
            </a:r>
          </a:p>
          <a:p>
            <a:pPr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sz="2300" b="1" u="sng" dirty="0">
                <a:latin typeface="Didot" charset="0"/>
              </a:rPr>
              <a:t>Unit Work</a:t>
            </a:r>
          </a:p>
          <a:p>
            <a:pPr>
              <a:spcBef>
                <a:spcPct val="20000"/>
              </a:spcBef>
              <a:buClr>
                <a:schemeClr val="tx1"/>
              </a:buClr>
              <a:buAutoNum type="arabicPeriod"/>
              <a:defRPr/>
            </a:pPr>
            <a:r>
              <a:rPr lang="en-US" sz="2300" b="1" dirty="0" smtClean="0">
                <a:latin typeface="Didot" charset="0"/>
              </a:rPr>
              <a:t>Green: Reading for tomorrow!</a:t>
            </a:r>
            <a:endParaRPr lang="en-US" sz="2300" b="1" dirty="0">
              <a:latin typeface="Didot" charset="0"/>
            </a:endParaRPr>
          </a:p>
          <a:p>
            <a:pPr>
              <a:spcBef>
                <a:spcPct val="20000"/>
              </a:spcBef>
              <a:buClr>
                <a:schemeClr val="tx1"/>
              </a:buClr>
              <a:buAutoNum type="arabicPeriod"/>
              <a:defRPr/>
            </a:pPr>
            <a:r>
              <a:rPr lang="en-US" sz="2300" b="1" dirty="0">
                <a:latin typeface="Didot" charset="0"/>
              </a:rPr>
              <a:t>Civic Literacy (Last Day: Tues 6/10)</a:t>
            </a:r>
          </a:p>
          <a:p>
            <a:pPr>
              <a:spcBef>
                <a:spcPct val="20000"/>
              </a:spcBef>
              <a:buClr>
                <a:schemeClr val="tx1"/>
              </a:buClr>
              <a:buAutoNum type="arabicPeriod"/>
              <a:defRPr/>
            </a:pPr>
            <a:r>
              <a:rPr lang="en-US" sz="2300" b="1" dirty="0">
                <a:latin typeface="Didot" charset="0"/>
              </a:rPr>
              <a:t>Facilitation Prep! (</a:t>
            </a:r>
            <a:r>
              <a:rPr lang="en-US" sz="2300" b="1" dirty="0" err="1">
                <a:latin typeface="Didot" charset="0"/>
              </a:rPr>
              <a:t>Misc</a:t>
            </a:r>
            <a:r>
              <a:rPr lang="en-US" sz="2300" b="1" dirty="0">
                <a:latin typeface="Didot" charset="0"/>
              </a:rPr>
              <a:t> Dates)</a:t>
            </a:r>
          </a:p>
          <a:p>
            <a:pPr marL="0" indent="0"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sz="2300" b="1" u="sng" dirty="0">
                <a:latin typeface="Didot" charset="0"/>
              </a:rPr>
              <a:t>Writing Portfolio</a:t>
            </a:r>
          </a:p>
          <a:p>
            <a:pPr>
              <a:spcBef>
                <a:spcPct val="20000"/>
              </a:spcBef>
              <a:buClr>
                <a:schemeClr val="tx1"/>
              </a:buClr>
              <a:buAutoNum type="arabicPeriod"/>
              <a:defRPr/>
            </a:pPr>
            <a:r>
              <a:rPr lang="en-US" sz="2300" b="1" dirty="0">
                <a:latin typeface="Didot" charset="0"/>
              </a:rPr>
              <a:t>Final Draft due any time this week!</a:t>
            </a:r>
            <a:endParaRPr lang="en-US" sz="2300" b="1" dirty="0">
              <a:latin typeface="Dido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01661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100</Words>
  <Application>Microsoft Macintosh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Technology Department</dc:creator>
  <cp:lastModifiedBy>WPS</cp:lastModifiedBy>
  <cp:revision>22</cp:revision>
  <cp:lastPrinted>2013-04-24T13:45:32Z</cp:lastPrinted>
  <dcterms:created xsi:type="dcterms:W3CDTF">2013-04-23T14:11:00Z</dcterms:created>
  <dcterms:modified xsi:type="dcterms:W3CDTF">2014-04-16T00:53:37Z</dcterms:modified>
</cp:coreProperties>
</file>