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42" d="100"/>
          <a:sy n="42" d="100"/>
        </p:scale>
        <p:origin x="-464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389CB-7E8A-C949-BA7F-A0C4C82DD80D}" type="datetimeFigureOut">
              <a:rPr lang="en-US" smtClean="0"/>
              <a:t>4/8/14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D3A0E-F5B9-3945-BE14-72D87427DE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3942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389CB-7E8A-C949-BA7F-A0C4C82DD80D}" type="datetimeFigureOut">
              <a:rPr lang="en-US" smtClean="0"/>
              <a:t>4/8/14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D3A0E-F5B9-3945-BE14-72D87427DE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7818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389CB-7E8A-C949-BA7F-A0C4C82DD80D}" type="datetimeFigureOut">
              <a:rPr lang="en-US" smtClean="0"/>
              <a:t>4/8/14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D3A0E-F5B9-3945-BE14-72D87427DE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7546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389CB-7E8A-C949-BA7F-A0C4C82DD80D}" type="datetimeFigureOut">
              <a:rPr lang="en-US" smtClean="0"/>
              <a:t>4/8/14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D3A0E-F5B9-3945-BE14-72D87427DE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875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389CB-7E8A-C949-BA7F-A0C4C82DD80D}" type="datetimeFigureOut">
              <a:rPr lang="en-US" smtClean="0"/>
              <a:t>4/8/14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D3A0E-F5B9-3945-BE14-72D87427DE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737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389CB-7E8A-C949-BA7F-A0C4C82DD80D}" type="datetimeFigureOut">
              <a:rPr lang="en-US" smtClean="0"/>
              <a:t>4/8/14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D3A0E-F5B9-3945-BE14-72D87427DE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9826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389CB-7E8A-C949-BA7F-A0C4C82DD80D}" type="datetimeFigureOut">
              <a:rPr lang="en-US" smtClean="0"/>
              <a:t>4/8/14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D3A0E-F5B9-3945-BE14-72D87427DE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4984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389CB-7E8A-C949-BA7F-A0C4C82DD80D}" type="datetimeFigureOut">
              <a:rPr lang="en-US" smtClean="0"/>
              <a:t>4/8/14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D3A0E-F5B9-3945-BE14-72D87427DE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1445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389CB-7E8A-C949-BA7F-A0C4C82DD80D}" type="datetimeFigureOut">
              <a:rPr lang="en-US" smtClean="0"/>
              <a:t>4/8/14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D3A0E-F5B9-3945-BE14-72D87427DE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016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389CB-7E8A-C949-BA7F-A0C4C82DD80D}" type="datetimeFigureOut">
              <a:rPr lang="en-US" smtClean="0"/>
              <a:t>4/8/14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D3A0E-F5B9-3945-BE14-72D87427DE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5102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389CB-7E8A-C949-BA7F-A0C4C82DD80D}" type="datetimeFigureOut">
              <a:rPr lang="en-US" smtClean="0"/>
              <a:t>4/8/14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D3A0E-F5B9-3945-BE14-72D87427DE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0939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C389CB-7E8A-C949-BA7F-A0C4C82DD80D}" type="datetimeFigureOut">
              <a:rPr lang="en-US" smtClean="0"/>
              <a:t>4/8/14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AD3A0E-F5B9-3945-BE14-72D87427DE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122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37000"/>
          </a:blip>
          <a:stretch>
            <a:fillRect/>
          </a:stretch>
        </p:blipFill>
        <p:spPr>
          <a:xfrm>
            <a:off x="0" y="0"/>
            <a:ext cx="9156608" cy="6857999"/>
          </a:xfrm>
          <a:prstGeom prst="rect">
            <a:avLst/>
          </a:prstGeom>
        </p:spPr>
      </p:pic>
      <p:sp>
        <p:nvSpPr>
          <p:cNvPr id="6" name="Title 1"/>
          <p:cNvSpPr>
            <a:spLocks/>
          </p:cNvSpPr>
          <p:nvPr/>
        </p:nvSpPr>
        <p:spPr bwMode="auto">
          <a:xfrm>
            <a:off x="0" y="88213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2800" i="1" dirty="0" smtClean="0">
                <a:latin typeface="Didot" charset="0"/>
                <a:cs typeface="Didot" charset="0"/>
              </a:rPr>
              <a:t>L2: American Foreign Policy and the Constitution</a:t>
            </a:r>
            <a:endParaRPr lang="en-US" sz="2800" i="1" dirty="0" smtClean="0">
              <a:latin typeface="Didot" charset="0"/>
              <a:cs typeface="Didot" charset="0"/>
            </a:endParaRPr>
          </a:p>
          <a:p>
            <a:pPr algn="ctr"/>
            <a:r>
              <a:rPr lang="en-US" sz="2800" b="1" i="1" u="sng" dirty="0" smtClean="0">
                <a:latin typeface="Didot" charset="0"/>
                <a:cs typeface="Didot" charset="0"/>
              </a:rPr>
              <a:t>American Foreign Policy</a:t>
            </a:r>
            <a:r>
              <a:rPr lang="en-US" sz="2800" b="1" i="1" u="sng" dirty="0" smtClean="0">
                <a:latin typeface="Didot" charset="0"/>
              </a:rPr>
              <a:t> </a:t>
            </a:r>
            <a:endParaRPr lang="en-US" sz="2800" b="1" i="1" u="sng" dirty="0">
              <a:latin typeface="Didot" charset="0"/>
            </a:endParaRPr>
          </a:p>
        </p:txBody>
      </p:sp>
      <p:sp>
        <p:nvSpPr>
          <p:cNvPr id="7" name="Rectangle 12"/>
          <p:cNvSpPr>
            <a:spLocks noChangeArrowheads="1"/>
          </p:cNvSpPr>
          <p:nvPr/>
        </p:nvSpPr>
        <p:spPr bwMode="auto">
          <a:xfrm>
            <a:off x="304798" y="1508016"/>
            <a:ext cx="5168749" cy="495487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pPr marL="609600" indent="-609600" algn="ctr" eaLnBrk="1" hangingPunct="1">
              <a:spcBef>
                <a:spcPct val="20000"/>
              </a:spcBef>
              <a:defRPr/>
            </a:pPr>
            <a:r>
              <a:rPr lang="en-US" sz="2000" b="1" u="sng" dirty="0">
                <a:latin typeface="Didot"/>
                <a:cs typeface="Didot"/>
              </a:rPr>
              <a:t>Agenda</a:t>
            </a:r>
          </a:p>
          <a:p>
            <a:pPr marL="609600" indent="-609600" eaLnBrk="1" hangingPunct="1">
              <a:spcBef>
                <a:spcPct val="20000"/>
              </a:spcBef>
              <a:defRPr/>
            </a:pPr>
            <a:r>
              <a:rPr lang="en-US" sz="2000" b="1" u="sng" dirty="0">
                <a:latin typeface="Didot"/>
                <a:cs typeface="Didot"/>
              </a:rPr>
              <a:t>Objective</a:t>
            </a:r>
            <a:r>
              <a:rPr lang="en-US" sz="2000" b="1" dirty="0">
                <a:latin typeface="Didot"/>
                <a:cs typeface="Didot"/>
              </a:rPr>
              <a:t>:</a:t>
            </a:r>
          </a:p>
          <a:p>
            <a:pPr marL="457200" indent="-457200">
              <a:buAutoNum type="arabicPeriod"/>
            </a:pPr>
            <a:r>
              <a:rPr lang="en-US" sz="2000" b="1" dirty="0" smtClean="0">
                <a:latin typeface="Didot"/>
                <a:cs typeface="Didot"/>
              </a:rPr>
              <a:t>To </a:t>
            </a:r>
            <a:r>
              <a:rPr lang="en-US" sz="2000" b="1" dirty="0" smtClean="0">
                <a:latin typeface="Didot"/>
                <a:cs typeface="Didot"/>
              </a:rPr>
              <a:t>understand what the Constitution says about American Foreign Policy?</a:t>
            </a:r>
          </a:p>
          <a:p>
            <a:pPr marL="457200" indent="-457200">
              <a:buAutoNum type="arabicPeriod"/>
            </a:pPr>
            <a:r>
              <a:rPr lang="en-US" sz="2000" b="1" dirty="0" smtClean="0">
                <a:latin typeface="Didot"/>
                <a:cs typeface="Didot"/>
              </a:rPr>
              <a:t>To understand foreign and domestic security concerns at the founding.</a:t>
            </a:r>
          </a:p>
          <a:p>
            <a:pPr marL="457200" indent="-457200">
              <a:buAutoNum type="arabicPeriod"/>
            </a:pPr>
            <a:r>
              <a:rPr lang="en-US" sz="2000" b="1" dirty="0" smtClean="0">
                <a:latin typeface="Didot"/>
                <a:cs typeface="Didot"/>
              </a:rPr>
              <a:t>To evaluate the </a:t>
            </a:r>
            <a:r>
              <a:rPr lang="en-US" sz="2000" b="1" dirty="0" smtClean="0">
                <a:latin typeface="Didot"/>
                <a:cs typeface="Didot"/>
              </a:rPr>
              <a:t>Island theory of Self-Defense</a:t>
            </a:r>
          </a:p>
          <a:p>
            <a:pPr marL="457200" indent="-457200">
              <a:buAutoNum type="arabicPeriod"/>
            </a:pPr>
            <a:r>
              <a:rPr lang="en-US" sz="2000" b="1" dirty="0" smtClean="0">
                <a:latin typeface="Didot"/>
                <a:cs typeface="Didot"/>
              </a:rPr>
              <a:t>To evaluate the legacy of American foreign policy during the founding period.</a:t>
            </a:r>
            <a:endParaRPr lang="en-US" sz="2000" b="1" dirty="0" smtClean="0">
              <a:latin typeface="Didot"/>
              <a:cs typeface="Didot"/>
            </a:endParaRPr>
          </a:p>
          <a:p>
            <a:endParaRPr lang="en-US" sz="2000" b="1" dirty="0">
              <a:latin typeface="Didot"/>
              <a:cs typeface="Didot"/>
            </a:endParaRPr>
          </a:p>
          <a:p>
            <a:pPr marL="609600" indent="-609600" eaLnBrk="1" hangingPunct="1">
              <a:spcBef>
                <a:spcPct val="20000"/>
              </a:spcBef>
              <a:defRPr/>
            </a:pPr>
            <a:r>
              <a:rPr lang="en-US" sz="2000" b="1" u="sng" dirty="0">
                <a:latin typeface="Didot"/>
                <a:cs typeface="Didot"/>
              </a:rPr>
              <a:t>Schedule</a:t>
            </a:r>
            <a:r>
              <a:rPr lang="en-US" sz="2000" b="1" dirty="0">
                <a:latin typeface="Didot"/>
                <a:cs typeface="Didot"/>
              </a:rPr>
              <a:t>: </a:t>
            </a:r>
          </a:p>
          <a:p>
            <a:pPr marL="609600" indent="-609600" eaLnBrk="1" hangingPunct="1">
              <a:spcBef>
                <a:spcPct val="20000"/>
              </a:spcBef>
              <a:buAutoNum type="arabicPeriod"/>
              <a:defRPr/>
            </a:pPr>
            <a:r>
              <a:rPr lang="en-US" sz="2000" b="1" dirty="0" smtClean="0">
                <a:latin typeface="Didot"/>
                <a:cs typeface="Didot"/>
              </a:rPr>
              <a:t>Whole Class Discussion</a:t>
            </a:r>
            <a:endParaRPr lang="en-US" sz="2000" b="1" dirty="0" smtClean="0">
              <a:latin typeface="Didot"/>
              <a:cs typeface="Didot"/>
            </a:endParaRPr>
          </a:p>
          <a:p>
            <a:pPr eaLnBrk="1" hangingPunct="1">
              <a:spcBef>
                <a:spcPct val="20000"/>
              </a:spcBef>
              <a:defRPr/>
            </a:pPr>
            <a:endParaRPr lang="en-US" sz="2000" b="1" dirty="0">
              <a:latin typeface="Didot"/>
              <a:cs typeface="Didot"/>
            </a:endParaRPr>
          </a:p>
          <a:p>
            <a:pPr eaLnBrk="1" hangingPunct="1">
              <a:spcBef>
                <a:spcPct val="20000"/>
              </a:spcBef>
              <a:defRPr/>
            </a:pPr>
            <a:endParaRPr lang="en-US" sz="2000" b="1" dirty="0"/>
          </a:p>
          <a:p>
            <a:pPr marL="609600" indent="-609600" eaLnBrk="1" hangingPunct="1">
              <a:spcBef>
                <a:spcPct val="20000"/>
              </a:spcBef>
              <a:defRPr/>
            </a:pPr>
            <a:r>
              <a:rPr lang="en-US" sz="2000" b="1" u="sng" dirty="0"/>
              <a:t> </a:t>
            </a:r>
          </a:p>
        </p:txBody>
      </p:sp>
      <p:sp>
        <p:nvSpPr>
          <p:cNvPr id="8" name="Rectangle 12"/>
          <p:cNvSpPr txBox="1">
            <a:spLocks noChangeArrowheads="1"/>
          </p:cNvSpPr>
          <p:nvPr/>
        </p:nvSpPr>
        <p:spPr bwMode="auto">
          <a:xfrm>
            <a:off x="5896916" y="1508016"/>
            <a:ext cx="2964510" cy="495487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marL="457200" indent="-4572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tx1"/>
              </a:buClr>
              <a:defRPr/>
            </a:pPr>
            <a:r>
              <a:rPr lang="en-US" sz="2300" b="1" u="sng" dirty="0">
                <a:latin typeface="Didot" charset="0"/>
              </a:rPr>
              <a:t>Homework</a:t>
            </a:r>
            <a:r>
              <a:rPr lang="en-US" sz="2300" b="1" u="sng" dirty="0" smtClean="0">
                <a:latin typeface="Didot" charset="0"/>
              </a:rPr>
              <a:t>:</a:t>
            </a: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defRPr/>
            </a:pPr>
            <a:r>
              <a:rPr lang="en-US" sz="2300" b="1" u="sng" dirty="0" smtClean="0">
                <a:latin typeface="Didot" charset="0"/>
              </a:rPr>
              <a:t>Unit Work</a:t>
            </a:r>
            <a:endParaRPr lang="en-US" sz="2300" b="1" u="sng" dirty="0">
              <a:latin typeface="Didot" charset="0"/>
            </a:endParaRP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AutoNum type="arabicPeriod"/>
              <a:defRPr/>
            </a:pPr>
            <a:r>
              <a:rPr lang="en-US" sz="2300" b="1" dirty="0" smtClean="0">
                <a:latin typeface="Didot" charset="0"/>
              </a:rPr>
              <a:t>Civic </a:t>
            </a:r>
            <a:r>
              <a:rPr lang="en-US" sz="2300" b="1" dirty="0" smtClean="0">
                <a:latin typeface="Didot" charset="0"/>
              </a:rPr>
              <a:t>Literacy (Last Day: Tues 6/10)</a:t>
            </a: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AutoNum type="arabicPeriod"/>
              <a:defRPr/>
            </a:pPr>
            <a:r>
              <a:rPr lang="en-US" sz="2300" b="1" dirty="0" smtClean="0">
                <a:latin typeface="Didot" charset="0"/>
              </a:rPr>
              <a:t>Facilitation Prep! (</a:t>
            </a:r>
            <a:r>
              <a:rPr lang="en-US" sz="2300" b="1" dirty="0" err="1" smtClean="0">
                <a:latin typeface="Didot" charset="0"/>
              </a:rPr>
              <a:t>Misc</a:t>
            </a:r>
            <a:r>
              <a:rPr lang="en-US" sz="2300" b="1" dirty="0" smtClean="0">
                <a:latin typeface="Didot" charset="0"/>
              </a:rPr>
              <a:t> Dates)</a:t>
            </a:r>
          </a:p>
          <a:p>
            <a:pPr marL="0" indent="0">
              <a:spcBef>
                <a:spcPct val="20000"/>
              </a:spcBef>
              <a:buClr>
                <a:schemeClr val="tx1"/>
              </a:buClr>
              <a:defRPr/>
            </a:pPr>
            <a:r>
              <a:rPr lang="en-US" sz="2300" b="1" u="sng" dirty="0">
                <a:latin typeface="Didot" charset="0"/>
              </a:rPr>
              <a:t>Writing Portfolio</a:t>
            </a:r>
          </a:p>
          <a:p>
            <a:pPr>
              <a:spcBef>
                <a:spcPct val="20000"/>
              </a:spcBef>
              <a:buClr>
                <a:schemeClr val="tx1"/>
              </a:buClr>
              <a:buAutoNum type="arabicPeriod"/>
              <a:defRPr/>
            </a:pPr>
            <a:r>
              <a:rPr lang="en-US" sz="2300" b="1" dirty="0">
                <a:latin typeface="Didot" charset="0"/>
              </a:rPr>
              <a:t>Final Draft </a:t>
            </a:r>
            <a:r>
              <a:rPr lang="en-US" sz="2300" b="1" dirty="0" smtClean="0">
                <a:latin typeface="Didot" charset="0"/>
              </a:rPr>
              <a:t>due </a:t>
            </a:r>
            <a:r>
              <a:rPr lang="en-US" sz="2300" b="1" dirty="0">
                <a:latin typeface="Didot" charset="0"/>
              </a:rPr>
              <a:t>a</a:t>
            </a:r>
            <a:r>
              <a:rPr lang="en-US" sz="2300" b="1" dirty="0" smtClean="0">
                <a:latin typeface="Didot" charset="0"/>
              </a:rPr>
              <a:t>ny time next week! (</a:t>
            </a:r>
            <a:r>
              <a:rPr lang="en-US" sz="2300" b="1" dirty="0">
                <a:latin typeface="Didot" charset="0"/>
              </a:rPr>
              <a:t>New Date for Both Classes!</a:t>
            </a:r>
            <a:r>
              <a:rPr lang="en-US" sz="2200" b="1" dirty="0">
                <a:latin typeface="Didot" charset="0"/>
              </a:rPr>
              <a:t>)</a:t>
            </a: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AutoNum type="arabicPeriod"/>
              <a:defRPr/>
            </a:pPr>
            <a:endParaRPr lang="en-US" sz="2300" b="1" dirty="0" smtClean="0">
              <a:latin typeface="Didot" charset="0"/>
            </a:endParaRPr>
          </a:p>
          <a:p>
            <a:pPr marL="0" indent="0" eaLnBrk="1" hangingPunct="1">
              <a:spcBef>
                <a:spcPct val="20000"/>
              </a:spcBef>
              <a:buClr>
                <a:schemeClr val="tx1"/>
              </a:buClr>
              <a:defRPr/>
            </a:pPr>
            <a:endParaRPr lang="en-US" sz="2300" b="1" dirty="0" smtClean="0">
              <a:latin typeface="Didot" charset="0"/>
            </a:endParaRP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AutoNum type="arabicPeriod"/>
              <a:defRPr/>
            </a:pPr>
            <a:endParaRPr lang="en-US" sz="2300" b="1" dirty="0" smtClean="0">
              <a:latin typeface="Dido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3762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104</Words>
  <Application>Microsoft Macintosh PowerPoint</Application>
  <PresentationFormat>On-screen Show (4:3)</PresentationFormat>
  <Paragraphs>21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Wellesley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WPS</dc:creator>
  <cp:lastModifiedBy>WPS</cp:lastModifiedBy>
  <cp:revision>1</cp:revision>
  <dcterms:created xsi:type="dcterms:W3CDTF">2014-04-08T17:02:19Z</dcterms:created>
  <dcterms:modified xsi:type="dcterms:W3CDTF">2014-04-08T17:05:36Z</dcterms:modified>
</cp:coreProperties>
</file>