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1C3FE9-69C7-6348-A7B9-A1ACA135C319}" type="doc">
      <dgm:prSet loTypeId="urn:microsoft.com/office/officeart/2005/8/layout/pyramid2" loCatId="" qsTypeId="urn:microsoft.com/office/officeart/2005/8/quickstyle/3D5" qsCatId="3D" csTypeId="urn:microsoft.com/office/officeart/2005/8/colors/accent0_3" csCatId="mainScheme" phldr="1"/>
      <dgm:spPr/>
    </dgm:pt>
    <dgm:pt modelId="{AE240DDA-F26D-E04B-9081-C18BCC30A286}">
      <dgm:prSet phldrT="[Text]"/>
      <dgm:spPr/>
      <dgm:t>
        <a:bodyPr/>
        <a:lstStyle/>
        <a:p>
          <a:r>
            <a:rPr lang="en-US" dirty="0" smtClean="0"/>
            <a:t>Containment (Philosophy)</a:t>
          </a:r>
          <a:endParaRPr lang="en-US" dirty="0"/>
        </a:p>
      </dgm:t>
    </dgm:pt>
    <dgm:pt modelId="{828886F5-074B-5A45-828A-D7A550159354}" type="parTrans" cxnId="{B25A4AAD-5A85-6C49-9E5C-A864FF2EE82D}">
      <dgm:prSet/>
      <dgm:spPr/>
      <dgm:t>
        <a:bodyPr/>
        <a:lstStyle/>
        <a:p>
          <a:endParaRPr lang="en-US"/>
        </a:p>
      </dgm:t>
    </dgm:pt>
    <dgm:pt modelId="{E3604F67-7FB9-374A-A4BD-8CBC7E5364EC}" type="sibTrans" cxnId="{B25A4AAD-5A85-6C49-9E5C-A864FF2EE82D}">
      <dgm:prSet/>
      <dgm:spPr/>
      <dgm:t>
        <a:bodyPr/>
        <a:lstStyle/>
        <a:p>
          <a:endParaRPr lang="en-US"/>
        </a:p>
      </dgm:t>
    </dgm:pt>
    <dgm:pt modelId="{DC349622-F15C-0748-A3A8-92833C325B52}">
      <dgm:prSet phldrT="[Text]"/>
      <dgm:spPr/>
      <dgm:t>
        <a:bodyPr/>
        <a:lstStyle/>
        <a:p>
          <a:r>
            <a:rPr lang="en-US" dirty="0" smtClean="0"/>
            <a:t>The Truman Doctrine </a:t>
          </a:r>
        </a:p>
        <a:p>
          <a:r>
            <a:rPr lang="en-US" dirty="0" smtClean="0"/>
            <a:t>(Policy)</a:t>
          </a:r>
          <a:endParaRPr lang="en-US" dirty="0"/>
        </a:p>
      </dgm:t>
    </dgm:pt>
    <dgm:pt modelId="{2F41A5BE-4F87-BE45-AB31-A7CB59DA1D3F}" type="parTrans" cxnId="{CA0CA098-F88A-1147-A688-E863ED9FD87E}">
      <dgm:prSet/>
      <dgm:spPr/>
      <dgm:t>
        <a:bodyPr/>
        <a:lstStyle/>
        <a:p>
          <a:endParaRPr lang="en-US"/>
        </a:p>
      </dgm:t>
    </dgm:pt>
    <dgm:pt modelId="{00579965-C6C2-FD42-B2CE-695C8C7E5377}" type="sibTrans" cxnId="{CA0CA098-F88A-1147-A688-E863ED9FD87E}">
      <dgm:prSet/>
      <dgm:spPr/>
      <dgm:t>
        <a:bodyPr/>
        <a:lstStyle/>
        <a:p>
          <a:endParaRPr lang="en-US"/>
        </a:p>
      </dgm:t>
    </dgm:pt>
    <dgm:pt modelId="{1384CD8F-B444-784A-84D9-4C7929BDD44A}">
      <dgm:prSet phldrT="[Text]"/>
      <dgm:spPr/>
      <dgm:t>
        <a:bodyPr/>
        <a:lstStyle/>
        <a:p>
          <a:r>
            <a:rPr lang="en-US" dirty="0" smtClean="0"/>
            <a:t>The Marshall Plan</a:t>
          </a:r>
        </a:p>
        <a:p>
          <a:r>
            <a:rPr lang="en-US" dirty="0" smtClean="0"/>
            <a:t>(Program)</a:t>
          </a:r>
          <a:endParaRPr lang="en-US" dirty="0"/>
        </a:p>
      </dgm:t>
    </dgm:pt>
    <dgm:pt modelId="{2F8EC912-7CA4-C244-A4EB-A8A86F95D04B}" type="parTrans" cxnId="{576F29FA-9405-8140-92B7-EC1B23F3C5EB}">
      <dgm:prSet/>
      <dgm:spPr/>
      <dgm:t>
        <a:bodyPr/>
        <a:lstStyle/>
        <a:p>
          <a:endParaRPr lang="en-US"/>
        </a:p>
      </dgm:t>
    </dgm:pt>
    <dgm:pt modelId="{0A036113-90D1-BC4D-970F-BD58D24A951F}" type="sibTrans" cxnId="{576F29FA-9405-8140-92B7-EC1B23F3C5EB}">
      <dgm:prSet/>
      <dgm:spPr/>
      <dgm:t>
        <a:bodyPr/>
        <a:lstStyle/>
        <a:p>
          <a:endParaRPr lang="en-US"/>
        </a:p>
      </dgm:t>
    </dgm:pt>
    <dgm:pt modelId="{D30BBA1E-D725-8344-9EFA-46B2355985F6}" type="pres">
      <dgm:prSet presAssocID="{3E1C3FE9-69C7-6348-A7B9-A1ACA135C319}" presName="compositeShape" presStyleCnt="0">
        <dgm:presLayoutVars>
          <dgm:dir/>
          <dgm:resizeHandles/>
        </dgm:presLayoutVars>
      </dgm:prSet>
      <dgm:spPr/>
    </dgm:pt>
    <dgm:pt modelId="{62EC2BCC-A077-3A4D-B56C-14570F4C5DB9}" type="pres">
      <dgm:prSet presAssocID="{3E1C3FE9-69C7-6348-A7B9-A1ACA135C319}" presName="pyramid" presStyleLbl="node1" presStyleIdx="0" presStyleCnt="1" custAng="10800000" custLinFactNeighborX="99302" custLinFactNeighborY="39624"/>
      <dgm:spPr/>
      <dgm:t>
        <a:bodyPr/>
        <a:lstStyle/>
        <a:p>
          <a:endParaRPr lang="en-US"/>
        </a:p>
      </dgm:t>
    </dgm:pt>
    <dgm:pt modelId="{CC52B26D-C52C-204F-98D1-2F8B52F86BD6}" type="pres">
      <dgm:prSet presAssocID="{3E1C3FE9-69C7-6348-A7B9-A1ACA135C319}" presName="theList" presStyleCnt="0"/>
      <dgm:spPr/>
    </dgm:pt>
    <dgm:pt modelId="{E10D6D2E-F7F8-8348-8DF6-CF3142917910}" type="pres">
      <dgm:prSet presAssocID="{AE240DDA-F26D-E04B-9081-C18BCC30A28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B6B2AB-2DEC-6340-82E3-8732222A7CF8}" type="pres">
      <dgm:prSet presAssocID="{AE240DDA-F26D-E04B-9081-C18BCC30A286}" presName="aSpace" presStyleCnt="0"/>
      <dgm:spPr/>
    </dgm:pt>
    <dgm:pt modelId="{102A2081-4DC3-644D-870E-1268F64BDCF1}" type="pres">
      <dgm:prSet presAssocID="{DC349622-F15C-0748-A3A8-92833C325B52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A55A40-5068-9449-BC01-2A96BE6FFADA}" type="pres">
      <dgm:prSet presAssocID="{DC349622-F15C-0748-A3A8-92833C325B52}" presName="aSpace" presStyleCnt="0"/>
      <dgm:spPr/>
    </dgm:pt>
    <dgm:pt modelId="{1C9503E8-FA3D-C546-A758-7F280DF0880E}" type="pres">
      <dgm:prSet presAssocID="{1384CD8F-B444-784A-84D9-4C7929BDD44A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4E3F89-2928-3541-BE23-FD2D1220CDBC}" type="pres">
      <dgm:prSet presAssocID="{1384CD8F-B444-784A-84D9-4C7929BDD44A}" presName="aSpace" presStyleCnt="0"/>
      <dgm:spPr/>
    </dgm:pt>
  </dgm:ptLst>
  <dgm:cxnLst>
    <dgm:cxn modelId="{0960D8BA-EC08-A341-A40C-E1D02C5C110A}" type="presOf" srcId="{AE240DDA-F26D-E04B-9081-C18BCC30A286}" destId="{E10D6D2E-F7F8-8348-8DF6-CF3142917910}" srcOrd="0" destOrd="0" presId="urn:microsoft.com/office/officeart/2005/8/layout/pyramid2"/>
    <dgm:cxn modelId="{576F29FA-9405-8140-92B7-EC1B23F3C5EB}" srcId="{3E1C3FE9-69C7-6348-A7B9-A1ACA135C319}" destId="{1384CD8F-B444-784A-84D9-4C7929BDD44A}" srcOrd="2" destOrd="0" parTransId="{2F8EC912-7CA4-C244-A4EB-A8A86F95D04B}" sibTransId="{0A036113-90D1-BC4D-970F-BD58D24A951F}"/>
    <dgm:cxn modelId="{CA0CA098-F88A-1147-A688-E863ED9FD87E}" srcId="{3E1C3FE9-69C7-6348-A7B9-A1ACA135C319}" destId="{DC349622-F15C-0748-A3A8-92833C325B52}" srcOrd="1" destOrd="0" parTransId="{2F41A5BE-4F87-BE45-AB31-A7CB59DA1D3F}" sibTransId="{00579965-C6C2-FD42-B2CE-695C8C7E5377}"/>
    <dgm:cxn modelId="{988A4394-5240-C04A-AEE2-7A56241A4A3E}" type="presOf" srcId="{DC349622-F15C-0748-A3A8-92833C325B52}" destId="{102A2081-4DC3-644D-870E-1268F64BDCF1}" srcOrd="0" destOrd="0" presId="urn:microsoft.com/office/officeart/2005/8/layout/pyramid2"/>
    <dgm:cxn modelId="{B25A4AAD-5A85-6C49-9E5C-A864FF2EE82D}" srcId="{3E1C3FE9-69C7-6348-A7B9-A1ACA135C319}" destId="{AE240DDA-F26D-E04B-9081-C18BCC30A286}" srcOrd="0" destOrd="0" parTransId="{828886F5-074B-5A45-828A-D7A550159354}" sibTransId="{E3604F67-7FB9-374A-A4BD-8CBC7E5364EC}"/>
    <dgm:cxn modelId="{AF7EEBC5-4E0F-EB46-8E9A-491BD9451DA4}" type="presOf" srcId="{1384CD8F-B444-784A-84D9-4C7929BDD44A}" destId="{1C9503E8-FA3D-C546-A758-7F280DF0880E}" srcOrd="0" destOrd="0" presId="urn:microsoft.com/office/officeart/2005/8/layout/pyramid2"/>
    <dgm:cxn modelId="{B58B8ACA-C39E-F14E-9CBF-9DCABAD340AB}" type="presOf" srcId="{3E1C3FE9-69C7-6348-A7B9-A1ACA135C319}" destId="{D30BBA1E-D725-8344-9EFA-46B2355985F6}" srcOrd="0" destOrd="0" presId="urn:microsoft.com/office/officeart/2005/8/layout/pyramid2"/>
    <dgm:cxn modelId="{3BA377C4-D884-3943-A793-58797CD53B01}" type="presParOf" srcId="{D30BBA1E-D725-8344-9EFA-46B2355985F6}" destId="{62EC2BCC-A077-3A4D-B56C-14570F4C5DB9}" srcOrd="0" destOrd="0" presId="urn:microsoft.com/office/officeart/2005/8/layout/pyramid2"/>
    <dgm:cxn modelId="{B8F44FFA-2149-CC45-A91F-2608765D823F}" type="presParOf" srcId="{D30BBA1E-D725-8344-9EFA-46B2355985F6}" destId="{CC52B26D-C52C-204F-98D1-2F8B52F86BD6}" srcOrd="1" destOrd="0" presId="urn:microsoft.com/office/officeart/2005/8/layout/pyramid2"/>
    <dgm:cxn modelId="{7A562C9B-77D5-0D43-B1DA-5E89EC3326F6}" type="presParOf" srcId="{CC52B26D-C52C-204F-98D1-2F8B52F86BD6}" destId="{E10D6D2E-F7F8-8348-8DF6-CF3142917910}" srcOrd="0" destOrd="0" presId="urn:microsoft.com/office/officeart/2005/8/layout/pyramid2"/>
    <dgm:cxn modelId="{2B29F9CF-6DAD-124A-BE1F-B0AE6028EA34}" type="presParOf" srcId="{CC52B26D-C52C-204F-98D1-2F8B52F86BD6}" destId="{62B6B2AB-2DEC-6340-82E3-8732222A7CF8}" srcOrd="1" destOrd="0" presId="urn:microsoft.com/office/officeart/2005/8/layout/pyramid2"/>
    <dgm:cxn modelId="{DA21D28E-C436-BB42-A81E-1C03B95957FC}" type="presParOf" srcId="{CC52B26D-C52C-204F-98D1-2F8B52F86BD6}" destId="{102A2081-4DC3-644D-870E-1268F64BDCF1}" srcOrd="2" destOrd="0" presId="urn:microsoft.com/office/officeart/2005/8/layout/pyramid2"/>
    <dgm:cxn modelId="{6681FBCC-B878-164F-BEC6-3354B3984B21}" type="presParOf" srcId="{CC52B26D-C52C-204F-98D1-2F8B52F86BD6}" destId="{D4A55A40-5068-9449-BC01-2A96BE6FFADA}" srcOrd="3" destOrd="0" presId="urn:microsoft.com/office/officeart/2005/8/layout/pyramid2"/>
    <dgm:cxn modelId="{6CCA59D7-A5FF-E14D-B38F-93F7077F5A39}" type="presParOf" srcId="{CC52B26D-C52C-204F-98D1-2F8B52F86BD6}" destId="{1C9503E8-FA3D-C546-A758-7F280DF0880E}" srcOrd="4" destOrd="0" presId="urn:microsoft.com/office/officeart/2005/8/layout/pyramid2"/>
    <dgm:cxn modelId="{9E6A89CE-6D2F-594C-A353-CE91CF50A569}" type="presParOf" srcId="{CC52B26D-C52C-204F-98D1-2F8B52F86BD6}" destId="{A64E3F89-2928-3541-BE23-FD2D1220CDB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C2BCC-A077-3A4D-B56C-14570F4C5DB9}">
      <dsp:nvSpPr>
        <dsp:cNvPr id="0" name=""/>
        <dsp:cNvSpPr/>
      </dsp:nvSpPr>
      <dsp:spPr>
        <a:xfrm rot="10800000">
          <a:off x="480994" y="0"/>
          <a:ext cx="3206627" cy="4064000"/>
        </a:xfrm>
        <a:prstGeom prst="triangl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0D6D2E-F7F8-8348-8DF6-CF3142917910}">
      <dsp:nvSpPr>
        <dsp:cNvPr id="0" name=""/>
        <dsp:cNvSpPr/>
      </dsp:nvSpPr>
      <dsp:spPr>
        <a:xfrm>
          <a:off x="1603313" y="408582"/>
          <a:ext cx="2084308" cy="962025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Containment (Philosophy)</a:t>
          </a:r>
          <a:endParaRPr lang="en-US" sz="1700" kern="1200" dirty="0"/>
        </a:p>
      </dsp:txBody>
      <dsp:txXfrm>
        <a:off x="1650275" y="455544"/>
        <a:ext cx="1990384" cy="868101"/>
      </dsp:txXfrm>
    </dsp:sp>
    <dsp:sp modelId="{102A2081-4DC3-644D-870E-1268F64BDCF1}">
      <dsp:nvSpPr>
        <dsp:cNvPr id="0" name=""/>
        <dsp:cNvSpPr/>
      </dsp:nvSpPr>
      <dsp:spPr>
        <a:xfrm>
          <a:off x="1603313" y="1490860"/>
          <a:ext cx="2084308" cy="962025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The Truman Doctrine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(Policy)</a:t>
          </a:r>
          <a:endParaRPr lang="en-US" sz="1700" kern="1200" dirty="0"/>
        </a:p>
      </dsp:txBody>
      <dsp:txXfrm>
        <a:off x="1650275" y="1537822"/>
        <a:ext cx="1990384" cy="868101"/>
      </dsp:txXfrm>
    </dsp:sp>
    <dsp:sp modelId="{1C9503E8-FA3D-C546-A758-7F280DF0880E}">
      <dsp:nvSpPr>
        <dsp:cNvPr id="0" name=""/>
        <dsp:cNvSpPr/>
      </dsp:nvSpPr>
      <dsp:spPr>
        <a:xfrm>
          <a:off x="1603313" y="2573139"/>
          <a:ext cx="2084308" cy="962025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The Marshall Plan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(Program)</a:t>
          </a:r>
          <a:endParaRPr lang="en-US" sz="1700" kern="1200" dirty="0"/>
        </a:p>
      </dsp:txBody>
      <dsp:txXfrm>
        <a:off x="1650275" y="2620101"/>
        <a:ext cx="1990384" cy="868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1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87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17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68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20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1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8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34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54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25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50900-117A-A34D-948F-C2F1DC9724CE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1A8AB-875B-494C-9F08-815D2983D5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486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L14: </a:t>
            </a:r>
            <a:r>
              <a:rPr lang="en-US" sz="2800" i="1" dirty="0" smtClean="0">
                <a:latin typeface="Didot" charset="0"/>
                <a:cs typeface="Didot" charset="0"/>
              </a:rPr>
              <a:t>The Cold War Begins 1945-1953</a:t>
            </a: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8" y="1231214"/>
            <a:ext cx="5166337" cy="5231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Objective</a:t>
            </a:r>
            <a:r>
              <a:rPr lang="en-US" sz="2400" b="1" dirty="0" smtClean="0">
                <a:latin typeface="Didot"/>
                <a:cs typeface="Didot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To understand and analyze the theory of containment, the Truman Doctrine, the Marshall Plan, and the Berlin Blockade &amp; Airlift and their role in setting the tone of the early Cold War period.</a:t>
            </a:r>
            <a:endParaRPr lang="en-US" sz="2400" b="1" dirty="0">
              <a:latin typeface="Didot"/>
              <a:cs typeface="Didot"/>
            </a:endParaRPr>
          </a:p>
          <a:p>
            <a:endParaRPr lang="en-US" sz="24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Schedule</a:t>
            </a:r>
            <a:r>
              <a:rPr lang="en-US" sz="2400" b="1" dirty="0">
                <a:latin typeface="Didot"/>
                <a:cs typeface="Didot"/>
              </a:rPr>
              <a:t>: </a:t>
            </a:r>
            <a:endParaRPr lang="en-US" sz="2400" b="1" dirty="0" smtClean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Video Clips &amp; Discussion</a:t>
            </a:r>
            <a:endParaRPr lang="en-US" sz="24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5471136" y="1231214"/>
            <a:ext cx="3390292" cy="523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>
                <a:latin typeface="Didot" charset="0"/>
              </a:rPr>
              <a:t>Homework</a:t>
            </a:r>
            <a:r>
              <a:rPr lang="en-US" sz="2300" b="1" u="sng" dirty="0" smtClean="0">
                <a:latin typeface="Didot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b="1" dirty="0">
                <a:latin typeface="Didot" charset="0"/>
              </a:rPr>
              <a:t>Civic Literacy: Last Day Tues 6/10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endParaRPr lang="en-US" b="1" dirty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+mj-lt"/>
              <a:buAutoNum type="arabicPeriod" startAt="2"/>
              <a:defRPr/>
            </a:pPr>
            <a:r>
              <a:rPr lang="en-US" b="1" dirty="0">
                <a:latin typeface="Didot" charset="0"/>
              </a:rPr>
              <a:t>Facilitation Prep – </a:t>
            </a:r>
            <a:r>
              <a:rPr lang="en-US" b="1" dirty="0" smtClean="0">
                <a:latin typeface="Didot" charset="0"/>
              </a:rPr>
              <a:t>Cold War Discussion</a:t>
            </a:r>
            <a:r>
              <a:rPr lang="en-US" b="1" dirty="0">
                <a:latin typeface="Didot" charset="0"/>
              </a:rPr>
              <a:t>: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endParaRPr lang="en-US" b="1" dirty="0">
              <a:latin typeface="Didot" charset="0"/>
            </a:endParaRP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>
                <a:latin typeface="Didot" charset="0"/>
              </a:rPr>
              <a:t>Green: </a:t>
            </a:r>
            <a:r>
              <a:rPr lang="en-US" b="1" dirty="0" smtClean="0">
                <a:latin typeface="Didot" charset="0"/>
              </a:rPr>
              <a:t>Wed 5/28</a:t>
            </a:r>
            <a:endParaRPr lang="en-US" b="1" dirty="0">
              <a:latin typeface="Didot" charset="0"/>
            </a:endParaRP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>
                <a:latin typeface="Didot" charset="0"/>
              </a:rPr>
              <a:t>Yellow: </a:t>
            </a:r>
            <a:r>
              <a:rPr lang="en-US" b="1" dirty="0" smtClean="0">
                <a:latin typeface="Didot" charset="0"/>
              </a:rPr>
              <a:t>Thurs 5/29</a:t>
            </a:r>
            <a:endParaRPr lang="en-US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300" b="1" dirty="0" smtClean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32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Didot"/>
                <a:cs typeface="Didot"/>
              </a:rPr>
              <a:t>The Cold War Begins 1945-1953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Today we will begin the next “chapter” in our study of American Foreign Policy</a:t>
            </a:r>
          </a:p>
          <a:p>
            <a:r>
              <a:rPr lang="en-US" dirty="0" smtClean="0">
                <a:latin typeface="Didot"/>
                <a:cs typeface="Didot"/>
              </a:rPr>
              <a:t>American Foreign Policy form 1945 to 1990 can all be subsumed under the heading “Cold War Era”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Including our study of the Korean War and the Vietnam War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100" y="4775200"/>
            <a:ext cx="38989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672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Cold War Begins 1945-1953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43000"/>
            <a:ext cx="8408969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Today we will want to look at the earliest years of the Cold War from about 1945 to 1953.</a:t>
            </a:r>
          </a:p>
          <a:p>
            <a:r>
              <a:rPr lang="en-US" dirty="0" smtClean="0">
                <a:latin typeface="Didot"/>
                <a:cs typeface="Didot"/>
              </a:rPr>
              <a:t>In particular we will explore several important policies and events that happened during this time period: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The Theory of Containment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The Truman Doctrine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The Marshall Plan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The Berlin Blockade </a:t>
            </a:r>
          </a:p>
          <a:p>
            <a:pPr marL="457200" lvl="1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&amp; Airlift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682" y="4421364"/>
            <a:ext cx="4711318" cy="243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85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Theory of Containment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5478004" cy="5714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Didot"/>
                <a:cs typeface="Didot"/>
              </a:rPr>
              <a:t>Throughout the 1950s, the United States governing philosophy of how to deal with the potential spread of communism was the policy of containment.</a:t>
            </a:r>
          </a:p>
          <a:p>
            <a:r>
              <a:rPr lang="en-US" i="1" dirty="0" smtClean="0">
                <a:latin typeface="Didot"/>
                <a:cs typeface="Didot"/>
              </a:rPr>
              <a:t>Video Clip</a:t>
            </a:r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Discussion: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What is containment?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How is containment consistent with/departure from past themes in American foreign policy?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5204" y="1482974"/>
            <a:ext cx="3208796" cy="481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27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3766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Didot"/>
                <a:cs typeface="Didot"/>
              </a:rPr>
              <a:t>The Truman Doctrine &amp; The Marshall Plan</a:t>
            </a:r>
            <a:endParaRPr lang="en-US" sz="36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378" y="928242"/>
            <a:ext cx="5938790" cy="5929758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Didot"/>
                <a:cs typeface="Didot"/>
              </a:rPr>
              <a:t>The Truman Doctrine was an international relations policy for how the United States would prevent the spread of communism outlined by President Truman.</a:t>
            </a:r>
          </a:p>
          <a:p>
            <a:r>
              <a:rPr lang="en-US" sz="1800" dirty="0" smtClean="0">
                <a:latin typeface="Didot"/>
                <a:cs typeface="Didot"/>
              </a:rPr>
              <a:t>The Marshall Plan was a specific economic program through which the United States would intervene in Europe in order to prevent the spread of communism.</a:t>
            </a:r>
          </a:p>
          <a:p>
            <a:r>
              <a:rPr lang="en-US" sz="1800" i="1" dirty="0" smtClean="0">
                <a:latin typeface="Didot"/>
                <a:cs typeface="Didot"/>
              </a:rPr>
              <a:t>Video</a:t>
            </a:r>
          </a:p>
          <a:p>
            <a:r>
              <a:rPr lang="en-US" sz="1800" dirty="0" smtClean="0">
                <a:latin typeface="Didot"/>
                <a:cs typeface="Didot"/>
              </a:rPr>
              <a:t>Discussion?</a:t>
            </a:r>
          </a:p>
          <a:p>
            <a:pPr lvl="1"/>
            <a:r>
              <a:rPr lang="en-US" sz="1700" dirty="0" smtClean="0">
                <a:latin typeface="Didot"/>
                <a:cs typeface="Didot"/>
              </a:rPr>
              <a:t>What was the Truman Doctrine?</a:t>
            </a:r>
          </a:p>
          <a:p>
            <a:pPr lvl="1"/>
            <a:r>
              <a:rPr lang="en-US" sz="1700" dirty="0" smtClean="0">
                <a:latin typeface="Didot"/>
                <a:cs typeface="Didot"/>
              </a:rPr>
              <a:t>Do you think the Truman Doctrine represents a “dramatic change” in US foreign policy as the film </a:t>
            </a:r>
            <a:r>
              <a:rPr lang="en-US" sz="1700" dirty="0" smtClean="0">
                <a:latin typeface="Didot"/>
                <a:cs typeface="Didot"/>
              </a:rPr>
              <a:t>clip suggests?</a:t>
            </a:r>
            <a:endParaRPr lang="en-US" sz="1700" dirty="0" smtClean="0">
              <a:latin typeface="Didot"/>
              <a:cs typeface="Didot"/>
            </a:endParaRPr>
          </a:p>
          <a:p>
            <a:pPr lvl="1"/>
            <a:r>
              <a:rPr lang="en-US" sz="1700" dirty="0" smtClean="0">
                <a:latin typeface="Didot"/>
                <a:cs typeface="Didot"/>
              </a:rPr>
              <a:t>What was the Marshall Plan?</a:t>
            </a:r>
          </a:p>
          <a:p>
            <a:pPr lvl="1"/>
            <a:r>
              <a:rPr lang="en-US" sz="1700" dirty="0" smtClean="0">
                <a:latin typeface="Didot"/>
                <a:cs typeface="Didot"/>
              </a:rPr>
              <a:t>How did the Marshall Plan help make the United States the world’s leading economic superpower?</a:t>
            </a:r>
          </a:p>
          <a:p>
            <a:pPr lvl="1"/>
            <a:r>
              <a:rPr lang="en-US" sz="1700" dirty="0" smtClean="0">
                <a:latin typeface="Didot"/>
                <a:cs typeface="Didot"/>
              </a:rPr>
              <a:t>How are the Truman Doctrine &amp; The Marshall Plan consistent with the U.S. foreign relations philosophy of Containment</a:t>
            </a:r>
            <a:r>
              <a:rPr lang="en-US" sz="1800" dirty="0" smtClean="0">
                <a:latin typeface="Didot"/>
                <a:cs typeface="Didot"/>
              </a:rPr>
              <a:t>?</a:t>
            </a:r>
            <a:endParaRPr lang="en-US" sz="1800" dirty="0">
              <a:latin typeface="Didot"/>
              <a:cs typeface="Didot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65543876"/>
              </p:ext>
            </p:extLst>
          </p:nvPr>
        </p:nvGraphicFramePr>
        <p:xfrm>
          <a:off x="5456378" y="1600200"/>
          <a:ext cx="36876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8955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36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Berlin Blockade &amp; Airlift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364"/>
            <a:ext cx="4749800" cy="568463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Didot"/>
                <a:cs typeface="Didot"/>
              </a:rPr>
              <a:t>June 1948-May 1949</a:t>
            </a:r>
          </a:p>
          <a:p>
            <a:r>
              <a:rPr lang="en-US" dirty="0" smtClean="0">
                <a:latin typeface="Didot"/>
                <a:cs typeface="Didot"/>
              </a:rPr>
              <a:t>First major international crisis of the Cold War.</a:t>
            </a:r>
          </a:p>
          <a:p>
            <a:r>
              <a:rPr lang="en-US" i="1" dirty="0" smtClean="0">
                <a:latin typeface="Didot"/>
                <a:cs typeface="Didot"/>
              </a:rPr>
              <a:t>Video</a:t>
            </a:r>
          </a:p>
          <a:p>
            <a:r>
              <a:rPr lang="en-US" dirty="0" smtClean="0">
                <a:latin typeface="Didot"/>
                <a:cs typeface="Didot"/>
              </a:rPr>
              <a:t>Discussion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What was the Berlin Blockade?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What was the Berlin Airlift?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What is the significance of NATO &amp; the Warsaw Pact?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What does the Berlin Blockade &amp; Airlift portend about the Cold War?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000" y="1358900"/>
            <a:ext cx="39370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304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Closing Discussion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How would you characterize the Cold War in its beginnings?</a:t>
            </a:r>
          </a:p>
          <a:p>
            <a:r>
              <a:rPr lang="en-US" dirty="0" smtClean="0">
                <a:latin typeface="Didot"/>
                <a:cs typeface="Didot"/>
              </a:rPr>
              <a:t>Where might we expect to see the Cold War go from here?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976897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483</Words>
  <Application>Microsoft Macintosh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The Cold War Begins 1945-1953</vt:lpstr>
      <vt:lpstr>The Cold War Begins 1945-1953</vt:lpstr>
      <vt:lpstr>The Theory of Containment</vt:lpstr>
      <vt:lpstr>The Truman Doctrine &amp; The Marshall Plan</vt:lpstr>
      <vt:lpstr>The Berlin Blockade &amp; Airlift</vt:lpstr>
      <vt:lpstr>Closing 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10</cp:revision>
  <dcterms:created xsi:type="dcterms:W3CDTF">2013-05-13T23:35:53Z</dcterms:created>
  <dcterms:modified xsi:type="dcterms:W3CDTF">2014-05-14T12:51:17Z</dcterms:modified>
</cp:coreProperties>
</file>