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98" r:id="rId2"/>
    <p:sldId id="258" r:id="rId3"/>
    <p:sldId id="257" r:id="rId4"/>
    <p:sldId id="259" r:id="rId5"/>
    <p:sldId id="260" r:id="rId6"/>
    <p:sldId id="279" r:id="rId7"/>
    <p:sldId id="288" r:id="rId8"/>
    <p:sldId id="289" r:id="rId9"/>
    <p:sldId id="290" r:id="rId10"/>
    <p:sldId id="291" r:id="rId11"/>
    <p:sldId id="267" r:id="rId12"/>
    <p:sldId id="268" r:id="rId13"/>
    <p:sldId id="269" r:id="rId14"/>
    <p:sldId id="270" r:id="rId15"/>
    <p:sldId id="261" r:id="rId16"/>
    <p:sldId id="262" r:id="rId17"/>
    <p:sldId id="263" r:id="rId18"/>
    <p:sldId id="264" r:id="rId19"/>
    <p:sldId id="273" r:id="rId20"/>
    <p:sldId id="274" r:id="rId21"/>
    <p:sldId id="275" r:id="rId22"/>
    <p:sldId id="276" r:id="rId23"/>
    <p:sldId id="277" r:id="rId24"/>
    <p:sldId id="281" r:id="rId25"/>
    <p:sldId id="282" r:id="rId26"/>
    <p:sldId id="287" r:id="rId27"/>
    <p:sldId id="292" r:id="rId28"/>
    <p:sldId id="293" r:id="rId29"/>
    <p:sldId id="294" r:id="rId30"/>
    <p:sldId id="295" r:id="rId31"/>
    <p:sldId id="283" r:id="rId32"/>
    <p:sldId id="284" r:id="rId33"/>
    <p:sldId id="285" r:id="rId34"/>
    <p:sldId id="296" r:id="rId35"/>
    <p:sldId id="297" r:id="rId36"/>
    <p:sldId id="299"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8" d="100"/>
          <a:sy n="68" d="100"/>
        </p:scale>
        <p:origin x="-66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8251EB-548D-8248-9CB3-D24AAE072449}" type="doc">
      <dgm:prSet loTypeId="urn:microsoft.com/office/officeart/2005/8/layout/hierarchy1" loCatId="" qsTypeId="urn:microsoft.com/office/officeart/2005/8/quickstyle/simple4" qsCatId="simple" csTypeId="urn:microsoft.com/office/officeart/2005/8/colors/colorful2" csCatId="colorful" phldr="1"/>
      <dgm:spPr/>
      <dgm:t>
        <a:bodyPr/>
        <a:lstStyle/>
        <a:p>
          <a:endParaRPr lang="en-US"/>
        </a:p>
      </dgm:t>
    </dgm:pt>
    <dgm:pt modelId="{53A4129C-0428-6C4F-856F-D4FD69938DD2}">
      <dgm:prSet phldrT="[Text]"/>
      <dgm:spPr/>
      <dgm:t>
        <a:bodyPr/>
        <a:lstStyle/>
        <a:p>
          <a:r>
            <a:rPr lang="en-US" dirty="0" smtClean="0"/>
            <a:t>Pearl Harbor (Causes)</a:t>
          </a:r>
          <a:endParaRPr lang="en-US" dirty="0"/>
        </a:p>
      </dgm:t>
    </dgm:pt>
    <dgm:pt modelId="{98A4292C-62B8-7B44-8480-C5F3A6199587}" type="parTrans" cxnId="{4DE4B5BF-4495-4548-99C0-FEC427749A36}">
      <dgm:prSet/>
      <dgm:spPr/>
      <dgm:t>
        <a:bodyPr/>
        <a:lstStyle/>
        <a:p>
          <a:endParaRPr lang="en-US"/>
        </a:p>
      </dgm:t>
    </dgm:pt>
    <dgm:pt modelId="{450948C3-0BFA-B74D-8A04-2875065A577A}" type="sibTrans" cxnId="{4DE4B5BF-4495-4548-99C0-FEC427749A36}">
      <dgm:prSet/>
      <dgm:spPr/>
      <dgm:t>
        <a:bodyPr/>
        <a:lstStyle/>
        <a:p>
          <a:endParaRPr lang="en-US"/>
        </a:p>
      </dgm:t>
    </dgm:pt>
    <dgm:pt modelId="{3CCA955D-9CB5-2843-9F45-85B49537A6D0}">
      <dgm:prSet phldrT="[Text]"/>
      <dgm:spPr/>
      <dgm:t>
        <a:bodyPr/>
        <a:lstStyle/>
        <a:p>
          <a:r>
            <a:rPr lang="en-US" dirty="0" smtClean="0"/>
            <a:t>Treatment of Japanese Americans</a:t>
          </a:r>
          <a:endParaRPr lang="en-US" dirty="0"/>
        </a:p>
      </dgm:t>
    </dgm:pt>
    <dgm:pt modelId="{2AB2A023-147E-C741-9380-60191D8593D0}" type="parTrans" cxnId="{005E64AF-24F9-3C49-933F-9DCBA56F8C21}">
      <dgm:prSet/>
      <dgm:spPr/>
      <dgm:t>
        <a:bodyPr/>
        <a:lstStyle/>
        <a:p>
          <a:endParaRPr lang="en-US"/>
        </a:p>
      </dgm:t>
    </dgm:pt>
    <dgm:pt modelId="{CA47C16D-21FD-2A4F-883B-CF182DEE33C7}" type="sibTrans" cxnId="{005E64AF-24F9-3C49-933F-9DCBA56F8C21}">
      <dgm:prSet/>
      <dgm:spPr/>
      <dgm:t>
        <a:bodyPr/>
        <a:lstStyle/>
        <a:p>
          <a:endParaRPr lang="en-US"/>
        </a:p>
      </dgm:t>
    </dgm:pt>
    <dgm:pt modelId="{D5F1EF6F-7649-1745-9F07-40B81377BB60}">
      <dgm:prSet phldrT="[Text]"/>
      <dgm:spPr/>
      <dgm:t>
        <a:bodyPr/>
        <a:lstStyle/>
        <a:p>
          <a:r>
            <a:rPr lang="en-US" dirty="0" smtClean="0"/>
            <a:t>The Dropping of the Atomic Bomb</a:t>
          </a:r>
          <a:endParaRPr lang="en-US" dirty="0"/>
        </a:p>
      </dgm:t>
    </dgm:pt>
    <dgm:pt modelId="{0B3A8BF5-6065-3C45-9030-B52432A24D50}" type="parTrans" cxnId="{2FDA39F8-69C8-864A-837C-6B7D4BF745AA}">
      <dgm:prSet/>
      <dgm:spPr/>
      <dgm:t>
        <a:bodyPr/>
        <a:lstStyle/>
        <a:p>
          <a:endParaRPr lang="en-US"/>
        </a:p>
      </dgm:t>
    </dgm:pt>
    <dgm:pt modelId="{0D40D21F-D51E-C942-81C8-FEA4119B3E76}" type="sibTrans" cxnId="{2FDA39F8-69C8-864A-837C-6B7D4BF745AA}">
      <dgm:prSet/>
      <dgm:spPr/>
      <dgm:t>
        <a:bodyPr/>
        <a:lstStyle/>
        <a:p>
          <a:endParaRPr lang="en-US"/>
        </a:p>
      </dgm:t>
    </dgm:pt>
    <dgm:pt modelId="{FA0EFCB0-0CEA-9E41-8BCE-33F25166AA33}">
      <dgm:prSet phldrT="[Text]"/>
      <dgm:spPr/>
      <dgm:t>
        <a:bodyPr/>
        <a:lstStyle/>
        <a:p>
          <a:r>
            <a:rPr lang="en-US" dirty="0" smtClean="0"/>
            <a:t>America in Combat</a:t>
          </a:r>
          <a:endParaRPr lang="en-US" dirty="0"/>
        </a:p>
      </dgm:t>
    </dgm:pt>
    <dgm:pt modelId="{B7770D5D-6BD4-6B4F-9041-6928A1491DE6}" type="parTrans" cxnId="{89A108A1-725C-3342-A07D-79E971C10059}">
      <dgm:prSet/>
      <dgm:spPr/>
      <dgm:t>
        <a:bodyPr/>
        <a:lstStyle/>
        <a:p>
          <a:endParaRPr lang="en-US"/>
        </a:p>
      </dgm:t>
    </dgm:pt>
    <dgm:pt modelId="{39886B1B-C5B8-8D4D-9976-DFF92FCECD3A}" type="sibTrans" cxnId="{89A108A1-725C-3342-A07D-79E971C10059}">
      <dgm:prSet/>
      <dgm:spPr/>
      <dgm:t>
        <a:bodyPr/>
        <a:lstStyle/>
        <a:p>
          <a:endParaRPr lang="en-US"/>
        </a:p>
      </dgm:t>
    </dgm:pt>
    <dgm:pt modelId="{2AAE2117-27B0-AB4C-99C3-D55EFEAFA388}" type="pres">
      <dgm:prSet presAssocID="{7F8251EB-548D-8248-9CB3-D24AAE072449}" presName="hierChild1" presStyleCnt="0">
        <dgm:presLayoutVars>
          <dgm:chPref val="1"/>
          <dgm:dir/>
          <dgm:animOne val="branch"/>
          <dgm:animLvl val="lvl"/>
          <dgm:resizeHandles/>
        </dgm:presLayoutVars>
      </dgm:prSet>
      <dgm:spPr/>
    </dgm:pt>
    <dgm:pt modelId="{83F95B08-BCDD-C74A-BE0A-CC6A124D8290}" type="pres">
      <dgm:prSet presAssocID="{53A4129C-0428-6C4F-856F-D4FD69938DD2}" presName="hierRoot1" presStyleCnt="0"/>
      <dgm:spPr/>
    </dgm:pt>
    <dgm:pt modelId="{B1E10FCE-A28F-344E-BB4E-5C0C310E766B}" type="pres">
      <dgm:prSet presAssocID="{53A4129C-0428-6C4F-856F-D4FD69938DD2}" presName="composite" presStyleCnt="0"/>
      <dgm:spPr/>
    </dgm:pt>
    <dgm:pt modelId="{5225409E-445C-C945-A66C-76B7C0B6D44E}" type="pres">
      <dgm:prSet presAssocID="{53A4129C-0428-6C4F-856F-D4FD69938DD2}" presName="background" presStyleLbl="node0" presStyleIdx="0" presStyleCnt="4"/>
      <dgm:spPr/>
    </dgm:pt>
    <dgm:pt modelId="{F4A14273-5DF8-C74A-BD1D-DCCDD9C4A755}" type="pres">
      <dgm:prSet presAssocID="{53A4129C-0428-6C4F-856F-D4FD69938DD2}" presName="text" presStyleLbl="fgAcc0" presStyleIdx="0" presStyleCnt="4" custLinFactX="100000" custLinFactY="-78334" custLinFactNeighborX="108035" custLinFactNeighborY="-100000">
        <dgm:presLayoutVars>
          <dgm:chPref val="3"/>
        </dgm:presLayoutVars>
      </dgm:prSet>
      <dgm:spPr/>
    </dgm:pt>
    <dgm:pt modelId="{4E1C1CB3-4B52-ED42-8F6F-52E58B107963}" type="pres">
      <dgm:prSet presAssocID="{53A4129C-0428-6C4F-856F-D4FD69938DD2}" presName="hierChild2" presStyleCnt="0"/>
      <dgm:spPr/>
    </dgm:pt>
    <dgm:pt modelId="{566FFEA6-7AC8-C943-9E0E-D37B9166E4BC}" type="pres">
      <dgm:prSet presAssocID="{3CCA955D-9CB5-2843-9F45-85B49537A6D0}" presName="hierRoot1" presStyleCnt="0"/>
      <dgm:spPr/>
    </dgm:pt>
    <dgm:pt modelId="{8A2189B0-E427-8A4E-9ED9-6A5397EC8AFC}" type="pres">
      <dgm:prSet presAssocID="{3CCA955D-9CB5-2843-9F45-85B49537A6D0}" presName="composite" presStyleCnt="0"/>
      <dgm:spPr/>
    </dgm:pt>
    <dgm:pt modelId="{F0D3AEE2-42C9-0840-A61E-7E0690FDF48E}" type="pres">
      <dgm:prSet presAssocID="{3CCA955D-9CB5-2843-9F45-85B49537A6D0}" presName="background" presStyleLbl="node0" presStyleIdx="1" presStyleCnt="4"/>
      <dgm:spPr/>
    </dgm:pt>
    <dgm:pt modelId="{C70FC8E2-5E01-A142-900B-72F764D2FE86}" type="pres">
      <dgm:prSet presAssocID="{3CCA955D-9CB5-2843-9F45-85B49537A6D0}" presName="text" presStyleLbl="fgAcc0" presStyleIdx="1" presStyleCnt="4" custLinFactNeighborX="-64710" custLinFactNeighborY="-8185">
        <dgm:presLayoutVars>
          <dgm:chPref val="3"/>
        </dgm:presLayoutVars>
      </dgm:prSet>
      <dgm:spPr/>
    </dgm:pt>
    <dgm:pt modelId="{677CC705-DD49-7044-9A8A-3F156FBDA1B6}" type="pres">
      <dgm:prSet presAssocID="{3CCA955D-9CB5-2843-9F45-85B49537A6D0}" presName="hierChild2" presStyleCnt="0"/>
      <dgm:spPr/>
    </dgm:pt>
    <dgm:pt modelId="{56EAFA0E-D229-8143-AE2D-A0A91698C9C8}" type="pres">
      <dgm:prSet presAssocID="{FA0EFCB0-0CEA-9E41-8BCE-33F25166AA33}" presName="hierRoot1" presStyleCnt="0"/>
      <dgm:spPr/>
    </dgm:pt>
    <dgm:pt modelId="{04663BDA-723E-E148-AC37-04AFDBD28B39}" type="pres">
      <dgm:prSet presAssocID="{FA0EFCB0-0CEA-9E41-8BCE-33F25166AA33}" presName="composite" presStyleCnt="0"/>
      <dgm:spPr/>
    </dgm:pt>
    <dgm:pt modelId="{1D4E2227-0EF7-A349-B4FC-D43D11299A0C}" type="pres">
      <dgm:prSet presAssocID="{FA0EFCB0-0CEA-9E41-8BCE-33F25166AA33}" presName="background" presStyleLbl="node0" presStyleIdx="2" presStyleCnt="4"/>
      <dgm:spPr/>
    </dgm:pt>
    <dgm:pt modelId="{6C384144-3350-BB49-A374-BE11E22B9960}" type="pres">
      <dgm:prSet presAssocID="{FA0EFCB0-0CEA-9E41-8BCE-33F25166AA33}" presName="text" presStyleLbl="fgAcc0" presStyleIdx="2" presStyleCnt="4" custLinFactX="15708" custLinFactNeighborX="100000" custLinFactNeighborY="-12502">
        <dgm:presLayoutVars>
          <dgm:chPref val="3"/>
        </dgm:presLayoutVars>
      </dgm:prSet>
      <dgm:spPr/>
    </dgm:pt>
    <dgm:pt modelId="{BCA0E71E-C190-0C41-B709-8926F69BD3D9}" type="pres">
      <dgm:prSet presAssocID="{FA0EFCB0-0CEA-9E41-8BCE-33F25166AA33}" presName="hierChild2" presStyleCnt="0"/>
      <dgm:spPr/>
    </dgm:pt>
    <dgm:pt modelId="{8B0D78DA-9284-9142-B685-908522922492}" type="pres">
      <dgm:prSet presAssocID="{D5F1EF6F-7649-1745-9F07-40B81377BB60}" presName="hierRoot1" presStyleCnt="0"/>
      <dgm:spPr/>
    </dgm:pt>
    <dgm:pt modelId="{1A93C132-F114-524A-80FA-CA246218B4FE}" type="pres">
      <dgm:prSet presAssocID="{D5F1EF6F-7649-1745-9F07-40B81377BB60}" presName="composite" presStyleCnt="0"/>
      <dgm:spPr/>
    </dgm:pt>
    <dgm:pt modelId="{D98D0DA3-A364-B24C-97CE-E8BB167E3375}" type="pres">
      <dgm:prSet presAssocID="{D5F1EF6F-7649-1745-9F07-40B81377BB60}" presName="background" presStyleLbl="node0" presStyleIdx="3" presStyleCnt="4"/>
      <dgm:spPr/>
    </dgm:pt>
    <dgm:pt modelId="{C72E2E7A-E227-B540-BA9A-B99E1FB8E8B0}" type="pres">
      <dgm:prSet presAssocID="{D5F1EF6F-7649-1745-9F07-40B81377BB60}" presName="text" presStyleLbl="fgAcc0" presStyleIdx="3" presStyleCnt="4" custLinFactX="-69743" custLinFactY="74563" custLinFactNeighborX="-100000" custLinFactNeighborY="100000">
        <dgm:presLayoutVars>
          <dgm:chPref val="3"/>
        </dgm:presLayoutVars>
      </dgm:prSet>
      <dgm:spPr/>
    </dgm:pt>
    <dgm:pt modelId="{0C42B74B-6DFB-D842-9EEB-F102FA5B3E65}" type="pres">
      <dgm:prSet presAssocID="{D5F1EF6F-7649-1745-9F07-40B81377BB60}" presName="hierChild2" presStyleCnt="0"/>
      <dgm:spPr/>
    </dgm:pt>
  </dgm:ptLst>
  <dgm:cxnLst>
    <dgm:cxn modelId="{E19FD1B0-5020-E943-BF85-EF11A093406F}" type="presOf" srcId="{7F8251EB-548D-8248-9CB3-D24AAE072449}" destId="{2AAE2117-27B0-AB4C-99C3-D55EFEAFA388}" srcOrd="0" destOrd="0" presId="urn:microsoft.com/office/officeart/2005/8/layout/hierarchy1"/>
    <dgm:cxn modelId="{C6B52E8D-412C-8948-B886-B681D8DF619F}" type="presOf" srcId="{3CCA955D-9CB5-2843-9F45-85B49537A6D0}" destId="{C70FC8E2-5E01-A142-900B-72F764D2FE86}" srcOrd="0" destOrd="0" presId="urn:microsoft.com/office/officeart/2005/8/layout/hierarchy1"/>
    <dgm:cxn modelId="{3973F7E5-81E3-E845-A3A5-C20996C829A3}" type="presOf" srcId="{D5F1EF6F-7649-1745-9F07-40B81377BB60}" destId="{C72E2E7A-E227-B540-BA9A-B99E1FB8E8B0}" srcOrd="0" destOrd="0" presId="urn:microsoft.com/office/officeart/2005/8/layout/hierarchy1"/>
    <dgm:cxn modelId="{4DE4B5BF-4495-4548-99C0-FEC427749A36}" srcId="{7F8251EB-548D-8248-9CB3-D24AAE072449}" destId="{53A4129C-0428-6C4F-856F-D4FD69938DD2}" srcOrd="0" destOrd="0" parTransId="{98A4292C-62B8-7B44-8480-C5F3A6199587}" sibTransId="{450948C3-0BFA-B74D-8A04-2875065A577A}"/>
    <dgm:cxn modelId="{89A108A1-725C-3342-A07D-79E971C10059}" srcId="{7F8251EB-548D-8248-9CB3-D24AAE072449}" destId="{FA0EFCB0-0CEA-9E41-8BCE-33F25166AA33}" srcOrd="2" destOrd="0" parTransId="{B7770D5D-6BD4-6B4F-9041-6928A1491DE6}" sibTransId="{39886B1B-C5B8-8D4D-9976-DFF92FCECD3A}"/>
    <dgm:cxn modelId="{D3FA64BC-2A7A-6443-A79E-3088BD3603EE}" type="presOf" srcId="{53A4129C-0428-6C4F-856F-D4FD69938DD2}" destId="{F4A14273-5DF8-C74A-BD1D-DCCDD9C4A755}" srcOrd="0" destOrd="0" presId="urn:microsoft.com/office/officeart/2005/8/layout/hierarchy1"/>
    <dgm:cxn modelId="{FEF17095-94E5-8443-BE5B-7AF06064F41E}" type="presOf" srcId="{FA0EFCB0-0CEA-9E41-8BCE-33F25166AA33}" destId="{6C384144-3350-BB49-A374-BE11E22B9960}" srcOrd="0" destOrd="0" presId="urn:microsoft.com/office/officeart/2005/8/layout/hierarchy1"/>
    <dgm:cxn modelId="{2FDA39F8-69C8-864A-837C-6B7D4BF745AA}" srcId="{7F8251EB-548D-8248-9CB3-D24AAE072449}" destId="{D5F1EF6F-7649-1745-9F07-40B81377BB60}" srcOrd="3" destOrd="0" parTransId="{0B3A8BF5-6065-3C45-9030-B52432A24D50}" sibTransId="{0D40D21F-D51E-C942-81C8-FEA4119B3E76}"/>
    <dgm:cxn modelId="{005E64AF-24F9-3C49-933F-9DCBA56F8C21}" srcId="{7F8251EB-548D-8248-9CB3-D24AAE072449}" destId="{3CCA955D-9CB5-2843-9F45-85B49537A6D0}" srcOrd="1" destOrd="0" parTransId="{2AB2A023-147E-C741-9380-60191D8593D0}" sibTransId="{CA47C16D-21FD-2A4F-883B-CF182DEE33C7}"/>
    <dgm:cxn modelId="{83E5A1F5-7FEA-9547-A920-F155F3407867}" type="presParOf" srcId="{2AAE2117-27B0-AB4C-99C3-D55EFEAFA388}" destId="{83F95B08-BCDD-C74A-BE0A-CC6A124D8290}" srcOrd="0" destOrd="0" presId="urn:microsoft.com/office/officeart/2005/8/layout/hierarchy1"/>
    <dgm:cxn modelId="{05A85D64-C9F0-6342-953E-BFA1017F8D2A}" type="presParOf" srcId="{83F95B08-BCDD-C74A-BE0A-CC6A124D8290}" destId="{B1E10FCE-A28F-344E-BB4E-5C0C310E766B}" srcOrd="0" destOrd="0" presId="urn:microsoft.com/office/officeart/2005/8/layout/hierarchy1"/>
    <dgm:cxn modelId="{7E59B6AA-57BF-7545-9584-AEFE2D986572}" type="presParOf" srcId="{B1E10FCE-A28F-344E-BB4E-5C0C310E766B}" destId="{5225409E-445C-C945-A66C-76B7C0B6D44E}" srcOrd="0" destOrd="0" presId="urn:microsoft.com/office/officeart/2005/8/layout/hierarchy1"/>
    <dgm:cxn modelId="{9AB1FE2E-2613-F24C-9654-0CEFE1547092}" type="presParOf" srcId="{B1E10FCE-A28F-344E-BB4E-5C0C310E766B}" destId="{F4A14273-5DF8-C74A-BD1D-DCCDD9C4A755}" srcOrd="1" destOrd="0" presId="urn:microsoft.com/office/officeart/2005/8/layout/hierarchy1"/>
    <dgm:cxn modelId="{5FC284E8-83A1-5A44-8680-72E7799799F2}" type="presParOf" srcId="{83F95B08-BCDD-C74A-BE0A-CC6A124D8290}" destId="{4E1C1CB3-4B52-ED42-8F6F-52E58B107963}" srcOrd="1" destOrd="0" presId="urn:microsoft.com/office/officeart/2005/8/layout/hierarchy1"/>
    <dgm:cxn modelId="{25B3EF1F-780B-D445-A2F0-49F76D79CCFB}" type="presParOf" srcId="{2AAE2117-27B0-AB4C-99C3-D55EFEAFA388}" destId="{566FFEA6-7AC8-C943-9E0E-D37B9166E4BC}" srcOrd="1" destOrd="0" presId="urn:microsoft.com/office/officeart/2005/8/layout/hierarchy1"/>
    <dgm:cxn modelId="{ADBD52A6-1D0A-924A-9F02-46A6AC604CBF}" type="presParOf" srcId="{566FFEA6-7AC8-C943-9E0E-D37B9166E4BC}" destId="{8A2189B0-E427-8A4E-9ED9-6A5397EC8AFC}" srcOrd="0" destOrd="0" presId="urn:microsoft.com/office/officeart/2005/8/layout/hierarchy1"/>
    <dgm:cxn modelId="{B071BC3D-5AF2-DD45-BBC3-E07947D2F32F}" type="presParOf" srcId="{8A2189B0-E427-8A4E-9ED9-6A5397EC8AFC}" destId="{F0D3AEE2-42C9-0840-A61E-7E0690FDF48E}" srcOrd="0" destOrd="0" presId="urn:microsoft.com/office/officeart/2005/8/layout/hierarchy1"/>
    <dgm:cxn modelId="{8CF385CA-D3AD-134B-BB9A-73F8D9B68805}" type="presParOf" srcId="{8A2189B0-E427-8A4E-9ED9-6A5397EC8AFC}" destId="{C70FC8E2-5E01-A142-900B-72F764D2FE86}" srcOrd="1" destOrd="0" presId="urn:microsoft.com/office/officeart/2005/8/layout/hierarchy1"/>
    <dgm:cxn modelId="{B5558967-99CB-C648-B25A-5570EF96D764}" type="presParOf" srcId="{566FFEA6-7AC8-C943-9E0E-D37B9166E4BC}" destId="{677CC705-DD49-7044-9A8A-3F156FBDA1B6}" srcOrd="1" destOrd="0" presId="urn:microsoft.com/office/officeart/2005/8/layout/hierarchy1"/>
    <dgm:cxn modelId="{94DDF818-EAE8-4544-84B8-9E748C626330}" type="presParOf" srcId="{2AAE2117-27B0-AB4C-99C3-D55EFEAFA388}" destId="{56EAFA0E-D229-8143-AE2D-A0A91698C9C8}" srcOrd="2" destOrd="0" presId="urn:microsoft.com/office/officeart/2005/8/layout/hierarchy1"/>
    <dgm:cxn modelId="{C0DC1F29-98E7-A34D-844E-2CAB633C598B}" type="presParOf" srcId="{56EAFA0E-D229-8143-AE2D-A0A91698C9C8}" destId="{04663BDA-723E-E148-AC37-04AFDBD28B39}" srcOrd="0" destOrd="0" presId="urn:microsoft.com/office/officeart/2005/8/layout/hierarchy1"/>
    <dgm:cxn modelId="{B7A82D25-EB62-F04D-9A0F-6651EE5B4CD8}" type="presParOf" srcId="{04663BDA-723E-E148-AC37-04AFDBD28B39}" destId="{1D4E2227-0EF7-A349-B4FC-D43D11299A0C}" srcOrd="0" destOrd="0" presId="urn:microsoft.com/office/officeart/2005/8/layout/hierarchy1"/>
    <dgm:cxn modelId="{4C97A589-54AB-C64A-A822-1779437DF5C0}" type="presParOf" srcId="{04663BDA-723E-E148-AC37-04AFDBD28B39}" destId="{6C384144-3350-BB49-A374-BE11E22B9960}" srcOrd="1" destOrd="0" presId="urn:microsoft.com/office/officeart/2005/8/layout/hierarchy1"/>
    <dgm:cxn modelId="{5A11CC9C-FE14-7B48-A4A0-163014AB5E5C}" type="presParOf" srcId="{56EAFA0E-D229-8143-AE2D-A0A91698C9C8}" destId="{BCA0E71E-C190-0C41-B709-8926F69BD3D9}" srcOrd="1" destOrd="0" presId="urn:microsoft.com/office/officeart/2005/8/layout/hierarchy1"/>
    <dgm:cxn modelId="{E4C1F4DD-0F0F-674E-83D4-26674A3BED28}" type="presParOf" srcId="{2AAE2117-27B0-AB4C-99C3-D55EFEAFA388}" destId="{8B0D78DA-9284-9142-B685-908522922492}" srcOrd="3" destOrd="0" presId="urn:microsoft.com/office/officeart/2005/8/layout/hierarchy1"/>
    <dgm:cxn modelId="{DE4D6154-6F7C-3E4D-B85C-A9E8234F3290}" type="presParOf" srcId="{8B0D78DA-9284-9142-B685-908522922492}" destId="{1A93C132-F114-524A-80FA-CA246218B4FE}" srcOrd="0" destOrd="0" presId="urn:microsoft.com/office/officeart/2005/8/layout/hierarchy1"/>
    <dgm:cxn modelId="{7524C780-88EA-424C-8C37-1302CDB198B2}" type="presParOf" srcId="{1A93C132-F114-524A-80FA-CA246218B4FE}" destId="{D98D0DA3-A364-B24C-97CE-E8BB167E3375}" srcOrd="0" destOrd="0" presId="urn:microsoft.com/office/officeart/2005/8/layout/hierarchy1"/>
    <dgm:cxn modelId="{A7191543-96FF-A842-A41B-22B4F3BA1859}" type="presParOf" srcId="{1A93C132-F114-524A-80FA-CA246218B4FE}" destId="{C72E2E7A-E227-B540-BA9A-B99E1FB8E8B0}" srcOrd="1" destOrd="0" presId="urn:microsoft.com/office/officeart/2005/8/layout/hierarchy1"/>
    <dgm:cxn modelId="{22C1F733-0C49-EF4C-A668-D55BC13A02BC}" type="presParOf" srcId="{8B0D78DA-9284-9142-B685-908522922492}" destId="{0C42B74B-6DFB-D842-9EEB-F102FA5B3E6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568DE3-A013-3D4F-912D-4629A2CF08B1}" type="doc">
      <dgm:prSet loTypeId="urn:microsoft.com/office/officeart/2005/8/layout/default" loCatId="" qsTypeId="urn:microsoft.com/office/officeart/2005/8/quickstyle/simple5" qsCatId="simple" csTypeId="urn:microsoft.com/office/officeart/2005/8/colors/colorful1" csCatId="colorful"/>
      <dgm:spPr/>
      <dgm:t>
        <a:bodyPr/>
        <a:lstStyle/>
        <a:p>
          <a:endParaRPr lang="en-US"/>
        </a:p>
      </dgm:t>
    </dgm:pt>
    <dgm:pt modelId="{D40435B3-3EF2-E34B-89ED-1D398222ED46}">
      <dgm:prSet/>
      <dgm:spPr/>
      <dgm:t>
        <a:bodyPr/>
        <a:lstStyle/>
        <a:p>
          <a:pPr rtl="0"/>
          <a:r>
            <a:rPr lang="en-US" smtClean="0"/>
            <a:t>Racism</a:t>
          </a:r>
          <a:endParaRPr lang="en-US"/>
        </a:p>
      </dgm:t>
    </dgm:pt>
    <dgm:pt modelId="{9C89CE4E-F55E-2B46-9186-91317B97D32A}" type="parTrans" cxnId="{20C8B655-7CDD-564E-AFBB-C27D36E0C082}">
      <dgm:prSet/>
      <dgm:spPr/>
      <dgm:t>
        <a:bodyPr/>
        <a:lstStyle/>
        <a:p>
          <a:endParaRPr lang="en-US"/>
        </a:p>
      </dgm:t>
    </dgm:pt>
    <dgm:pt modelId="{2C70AD44-0BBE-4244-90A4-61A987CAEA51}" type="sibTrans" cxnId="{20C8B655-7CDD-564E-AFBB-C27D36E0C082}">
      <dgm:prSet/>
      <dgm:spPr/>
      <dgm:t>
        <a:bodyPr/>
        <a:lstStyle/>
        <a:p>
          <a:endParaRPr lang="en-US"/>
        </a:p>
      </dgm:t>
    </dgm:pt>
    <dgm:pt modelId="{FD851583-EF4F-A24E-B3FC-C094B78A9C33}">
      <dgm:prSet/>
      <dgm:spPr/>
      <dgm:t>
        <a:bodyPr/>
        <a:lstStyle/>
        <a:p>
          <a:pPr rtl="0"/>
          <a:r>
            <a:rPr lang="en-US" smtClean="0"/>
            <a:t>Wartime Hysteria</a:t>
          </a:r>
          <a:endParaRPr lang="en-US"/>
        </a:p>
      </dgm:t>
    </dgm:pt>
    <dgm:pt modelId="{DD060B41-E06D-EC4D-984E-9B00FC8A30CE}" type="parTrans" cxnId="{E631A37B-46D9-0F48-80EF-1362B42EA8BA}">
      <dgm:prSet/>
      <dgm:spPr/>
      <dgm:t>
        <a:bodyPr/>
        <a:lstStyle/>
        <a:p>
          <a:endParaRPr lang="en-US"/>
        </a:p>
      </dgm:t>
    </dgm:pt>
    <dgm:pt modelId="{DBEAC28C-CBFF-0B4B-AF53-227672684CD8}" type="sibTrans" cxnId="{E631A37B-46D9-0F48-80EF-1362B42EA8BA}">
      <dgm:prSet/>
      <dgm:spPr/>
      <dgm:t>
        <a:bodyPr/>
        <a:lstStyle/>
        <a:p>
          <a:endParaRPr lang="en-US"/>
        </a:p>
      </dgm:t>
    </dgm:pt>
    <dgm:pt modelId="{805EFC49-FB16-C24D-A284-DE3FB49F78C8}">
      <dgm:prSet/>
      <dgm:spPr/>
      <dgm:t>
        <a:bodyPr/>
        <a:lstStyle/>
        <a:p>
          <a:pPr rtl="0"/>
          <a:r>
            <a:rPr lang="en-US" smtClean="0"/>
            <a:t>Failure of Leadership </a:t>
          </a:r>
          <a:endParaRPr lang="en-US"/>
        </a:p>
      </dgm:t>
    </dgm:pt>
    <dgm:pt modelId="{820D73C0-023A-9E42-86DB-2F2E31974AA5}" type="parTrans" cxnId="{151667A1-D1BE-5F49-839D-F75F4A312A85}">
      <dgm:prSet/>
      <dgm:spPr/>
      <dgm:t>
        <a:bodyPr/>
        <a:lstStyle/>
        <a:p>
          <a:endParaRPr lang="en-US"/>
        </a:p>
      </dgm:t>
    </dgm:pt>
    <dgm:pt modelId="{E6EB9E67-0C1B-BE4B-88A6-31B62B3FD7A4}" type="sibTrans" cxnId="{151667A1-D1BE-5F49-839D-F75F4A312A85}">
      <dgm:prSet/>
      <dgm:spPr/>
      <dgm:t>
        <a:bodyPr/>
        <a:lstStyle/>
        <a:p>
          <a:endParaRPr lang="en-US"/>
        </a:p>
      </dgm:t>
    </dgm:pt>
    <dgm:pt modelId="{2488A094-A6BE-AE43-87F9-4CC76417474C}">
      <dgm:prSet/>
      <dgm:spPr/>
      <dgm:t>
        <a:bodyPr/>
        <a:lstStyle/>
        <a:p>
          <a:pPr rtl="0"/>
          <a:r>
            <a:rPr lang="en-US" smtClean="0"/>
            <a:t>Economic Motives</a:t>
          </a:r>
          <a:endParaRPr lang="en-US"/>
        </a:p>
      </dgm:t>
    </dgm:pt>
    <dgm:pt modelId="{C6EEB98B-741D-114D-B9F7-50683DCE570F}" type="parTrans" cxnId="{A278A548-ED6F-D440-AC04-AE6478F66AC1}">
      <dgm:prSet/>
      <dgm:spPr/>
      <dgm:t>
        <a:bodyPr/>
        <a:lstStyle/>
        <a:p>
          <a:endParaRPr lang="en-US"/>
        </a:p>
      </dgm:t>
    </dgm:pt>
    <dgm:pt modelId="{F06B4220-C1F1-E242-881E-43BE025F1CCF}" type="sibTrans" cxnId="{A278A548-ED6F-D440-AC04-AE6478F66AC1}">
      <dgm:prSet/>
      <dgm:spPr/>
      <dgm:t>
        <a:bodyPr/>
        <a:lstStyle/>
        <a:p>
          <a:endParaRPr lang="en-US"/>
        </a:p>
      </dgm:t>
    </dgm:pt>
    <dgm:pt modelId="{50BCE53E-D73B-6548-8312-57982B14FA6C}" type="pres">
      <dgm:prSet presAssocID="{7C568DE3-A013-3D4F-912D-4629A2CF08B1}" presName="diagram" presStyleCnt="0">
        <dgm:presLayoutVars>
          <dgm:dir/>
          <dgm:resizeHandles val="exact"/>
        </dgm:presLayoutVars>
      </dgm:prSet>
      <dgm:spPr/>
    </dgm:pt>
    <dgm:pt modelId="{F9ABBBF4-E401-BF46-88BB-B6058780B8FA}" type="pres">
      <dgm:prSet presAssocID="{D40435B3-3EF2-E34B-89ED-1D398222ED46}" presName="node" presStyleLbl="node1" presStyleIdx="0" presStyleCnt="4">
        <dgm:presLayoutVars>
          <dgm:bulletEnabled val="1"/>
        </dgm:presLayoutVars>
      </dgm:prSet>
      <dgm:spPr/>
    </dgm:pt>
    <dgm:pt modelId="{81DA60B8-6CC1-1149-AB3B-57628D8D4CB7}" type="pres">
      <dgm:prSet presAssocID="{2C70AD44-0BBE-4244-90A4-61A987CAEA51}" presName="sibTrans" presStyleCnt="0"/>
      <dgm:spPr/>
    </dgm:pt>
    <dgm:pt modelId="{A9BD9564-7A56-4B4C-AFC0-FABB37F66A70}" type="pres">
      <dgm:prSet presAssocID="{FD851583-EF4F-A24E-B3FC-C094B78A9C33}" presName="node" presStyleLbl="node1" presStyleIdx="1" presStyleCnt="4">
        <dgm:presLayoutVars>
          <dgm:bulletEnabled val="1"/>
        </dgm:presLayoutVars>
      </dgm:prSet>
      <dgm:spPr/>
    </dgm:pt>
    <dgm:pt modelId="{5F55DE58-A51A-7B4D-B2FD-08174369DA8F}" type="pres">
      <dgm:prSet presAssocID="{DBEAC28C-CBFF-0B4B-AF53-227672684CD8}" presName="sibTrans" presStyleCnt="0"/>
      <dgm:spPr/>
    </dgm:pt>
    <dgm:pt modelId="{75639868-DFA1-8448-9D09-8C8264770D6A}" type="pres">
      <dgm:prSet presAssocID="{805EFC49-FB16-C24D-A284-DE3FB49F78C8}" presName="node" presStyleLbl="node1" presStyleIdx="2" presStyleCnt="4">
        <dgm:presLayoutVars>
          <dgm:bulletEnabled val="1"/>
        </dgm:presLayoutVars>
      </dgm:prSet>
      <dgm:spPr/>
    </dgm:pt>
    <dgm:pt modelId="{87EF0080-89F5-D842-9F14-00E4527280FE}" type="pres">
      <dgm:prSet presAssocID="{E6EB9E67-0C1B-BE4B-88A6-31B62B3FD7A4}" presName="sibTrans" presStyleCnt="0"/>
      <dgm:spPr/>
    </dgm:pt>
    <dgm:pt modelId="{927339B4-C720-E843-92E8-D98CA85BEFD9}" type="pres">
      <dgm:prSet presAssocID="{2488A094-A6BE-AE43-87F9-4CC76417474C}" presName="node" presStyleLbl="node1" presStyleIdx="3" presStyleCnt="4">
        <dgm:presLayoutVars>
          <dgm:bulletEnabled val="1"/>
        </dgm:presLayoutVars>
      </dgm:prSet>
      <dgm:spPr/>
    </dgm:pt>
  </dgm:ptLst>
  <dgm:cxnLst>
    <dgm:cxn modelId="{A278A548-ED6F-D440-AC04-AE6478F66AC1}" srcId="{7C568DE3-A013-3D4F-912D-4629A2CF08B1}" destId="{2488A094-A6BE-AE43-87F9-4CC76417474C}" srcOrd="3" destOrd="0" parTransId="{C6EEB98B-741D-114D-B9F7-50683DCE570F}" sibTransId="{F06B4220-C1F1-E242-881E-43BE025F1CCF}"/>
    <dgm:cxn modelId="{E631A37B-46D9-0F48-80EF-1362B42EA8BA}" srcId="{7C568DE3-A013-3D4F-912D-4629A2CF08B1}" destId="{FD851583-EF4F-A24E-B3FC-C094B78A9C33}" srcOrd="1" destOrd="0" parTransId="{DD060B41-E06D-EC4D-984E-9B00FC8A30CE}" sibTransId="{DBEAC28C-CBFF-0B4B-AF53-227672684CD8}"/>
    <dgm:cxn modelId="{151667A1-D1BE-5F49-839D-F75F4A312A85}" srcId="{7C568DE3-A013-3D4F-912D-4629A2CF08B1}" destId="{805EFC49-FB16-C24D-A284-DE3FB49F78C8}" srcOrd="2" destOrd="0" parTransId="{820D73C0-023A-9E42-86DB-2F2E31974AA5}" sibTransId="{E6EB9E67-0C1B-BE4B-88A6-31B62B3FD7A4}"/>
    <dgm:cxn modelId="{20C8B655-7CDD-564E-AFBB-C27D36E0C082}" srcId="{7C568DE3-A013-3D4F-912D-4629A2CF08B1}" destId="{D40435B3-3EF2-E34B-89ED-1D398222ED46}" srcOrd="0" destOrd="0" parTransId="{9C89CE4E-F55E-2B46-9186-91317B97D32A}" sibTransId="{2C70AD44-0BBE-4244-90A4-61A987CAEA51}"/>
    <dgm:cxn modelId="{DFE37533-B588-8243-84FE-B759B094CE58}" type="presOf" srcId="{7C568DE3-A013-3D4F-912D-4629A2CF08B1}" destId="{50BCE53E-D73B-6548-8312-57982B14FA6C}" srcOrd="0" destOrd="0" presId="urn:microsoft.com/office/officeart/2005/8/layout/default"/>
    <dgm:cxn modelId="{FB629E64-386D-3040-BD99-2AAFBFA81156}" type="presOf" srcId="{FD851583-EF4F-A24E-B3FC-C094B78A9C33}" destId="{A9BD9564-7A56-4B4C-AFC0-FABB37F66A70}" srcOrd="0" destOrd="0" presId="urn:microsoft.com/office/officeart/2005/8/layout/default"/>
    <dgm:cxn modelId="{0EC1F26D-BBA1-004D-9936-013656D663C7}" type="presOf" srcId="{D40435B3-3EF2-E34B-89ED-1D398222ED46}" destId="{F9ABBBF4-E401-BF46-88BB-B6058780B8FA}" srcOrd="0" destOrd="0" presId="urn:microsoft.com/office/officeart/2005/8/layout/default"/>
    <dgm:cxn modelId="{4C0F81BF-0C6A-3648-AB99-2C55692EB761}" type="presOf" srcId="{805EFC49-FB16-C24D-A284-DE3FB49F78C8}" destId="{75639868-DFA1-8448-9D09-8C8264770D6A}" srcOrd="0" destOrd="0" presId="urn:microsoft.com/office/officeart/2005/8/layout/default"/>
    <dgm:cxn modelId="{F69D2A57-93B5-5545-A6EB-44C1D9277579}" type="presOf" srcId="{2488A094-A6BE-AE43-87F9-4CC76417474C}" destId="{927339B4-C720-E843-92E8-D98CA85BEFD9}" srcOrd="0" destOrd="0" presId="urn:microsoft.com/office/officeart/2005/8/layout/default"/>
    <dgm:cxn modelId="{CFD8A5F5-9AD9-EC4F-BD8E-BF0AA7B6EA73}" type="presParOf" srcId="{50BCE53E-D73B-6548-8312-57982B14FA6C}" destId="{F9ABBBF4-E401-BF46-88BB-B6058780B8FA}" srcOrd="0" destOrd="0" presId="urn:microsoft.com/office/officeart/2005/8/layout/default"/>
    <dgm:cxn modelId="{7D594E26-B289-E24C-AF93-FCF609E88B85}" type="presParOf" srcId="{50BCE53E-D73B-6548-8312-57982B14FA6C}" destId="{81DA60B8-6CC1-1149-AB3B-57628D8D4CB7}" srcOrd="1" destOrd="0" presId="urn:microsoft.com/office/officeart/2005/8/layout/default"/>
    <dgm:cxn modelId="{F7E7576D-946B-844D-8678-A7F2F1353ED9}" type="presParOf" srcId="{50BCE53E-D73B-6548-8312-57982B14FA6C}" destId="{A9BD9564-7A56-4B4C-AFC0-FABB37F66A70}" srcOrd="2" destOrd="0" presId="urn:microsoft.com/office/officeart/2005/8/layout/default"/>
    <dgm:cxn modelId="{57C646E9-571D-7E4E-B33D-404D152C2BC4}" type="presParOf" srcId="{50BCE53E-D73B-6548-8312-57982B14FA6C}" destId="{5F55DE58-A51A-7B4D-B2FD-08174369DA8F}" srcOrd="3" destOrd="0" presId="urn:microsoft.com/office/officeart/2005/8/layout/default"/>
    <dgm:cxn modelId="{98A30B7B-E8CB-774C-B206-9A1D00807AF7}" type="presParOf" srcId="{50BCE53E-D73B-6548-8312-57982B14FA6C}" destId="{75639868-DFA1-8448-9D09-8C8264770D6A}" srcOrd="4" destOrd="0" presId="urn:microsoft.com/office/officeart/2005/8/layout/default"/>
    <dgm:cxn modelId="{72E9FCF6-8187-D442-B004-AA8CF72A6308}" type="presParOf" srcId="{50BCE53E-D73B-6548-8312-57982B14FA6C}" destId="{87EF0080-89F5-D842-9F14-00E4527280FE}" srcOrd="5" destOrd="0" presId="urn:microsoft.com/office/officeart/2005/8/layout/default"/>
    <dgm:cxn modelId="{E8E63395-F2E7-1F4B-851B-372B695C430B}" type="presParOf" srcId="{50BCE53E-D73B-6548-8312-57982B14FA6C}" destId="{927339B4-C720-E843-92E8-D98CA85BEFD9}"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77DB14-08C1-954D-8DCD-BD8272CB36C8}" type="doc">
      <dgm:prSet loTypeId="urn:microsoft.com/office/officeart/2005/8/layout/process1" loCatId="" qsTypeId="urn:microsoft.com/office/officeart/2005/8/quickstyle/simple4" qsCatId="simple" csTypeId="urn:microsoft.com/office/officeart/2005/8/colors/accent1_2" csCatId="accent1" phldr="1"/>
      <dgm:spPr/>
      <dgm:t>
        <a:bodyPr/>
        <a:lstStyle/>
        <a:p>
          <a:endParaRPr lang="en-US"/>
        </a:p>
      </dgm:t>
    </dgm:pt>
    <dgm:pt modelId="{646594EB-8B18-BE4E-A29F-07A7F4FB4920}">
      <dgm:prSet/>
      <dgm:spPr/>
      <dgm:t>
        <a:bodyPr/>
        <a:lstStyle/>
        <a:p>
          <a:pPr rtl="0"/>
          <a:r>
            <a:rPr lang="en-US" dirty="0" smtClean="0"/>
            <a:t>Boycott/Embargo of Japan</a:t>
          </a:r>
          <a:endParaRPr lang="en-US" dirty="0"/>
        </a:p>
      </dgm:t>
    </dgm:pt>
    <dgm:pt modelId="{0358099A-51D5-AA47-A245-2AD360D45EDF}" type="parTrans" cxnId="{67B1EA0D-A2D0-9844-9400-2798DA8170A4}">
      <dgm:prSet/>
      <dgm:spPr/>
      <dgm:t>
        <a:bodyPr/>
        <a:lstStyle/>
        <a:p>
          <a:endParaRPr lang="en-US"/>
        </a:p>
      </dgm:t>
    </dgm:pt>
    <dgm:pt modelId="{7CA5475D-399A-9E43-B8EA-3D7839E0BC80}" type="sibTrans" cxnId="{67B1EA0D-A2D0-9844-9400-2798DA8170A4}">
      <dgm:prSet/>
      <dgm:spPr/>
      <dgm:t>
        <a:bodyPr/>
        <a:lstStyle/>
        <a:p>
          <a:endParaRPr lang="en-US"/>
        </a:p>
      </dgm:t>
    </dgm:pt>
    <dgm:pt modelId="{1F7EE1DF-0093-5A40-841D-944773DF3B3F}">
      <dgm:prSet/>
      <dgm:spPr/>
      <dgm:t>
        <a:bodyPr/>
        <a:lstStyle/>
        <a:p>
          <a:pPr rtl="0"/>
          <a:r>
            <a:rPr lang="en-US" dirty="0" smtClean="0"/>
            <a:t>Bombing of Pearl Harbor</a:t>
          </a:r>
          <a:endParaRPr lang="en-US" dirty="0"/>
        </a:p>
      </dgm:t>
    </dgm:pt>
    <dgm:pt modelId="{09347A30-FC21-5D41-84E8-FA5F3FE25E6A}" type="parTrans" cxnId="{0EE79732-6DF0-DD46-A449-E40081C263F3}">
      <dgm:prSet/>
      <dgm:spPr/>
      <dgm:t>
        <a:bodyPr/>
        <a:lstStyle/>
        <a:p>
          <a:endParaRPr lang="en-US"/>
        </a:p>
      </dgm:t>
    </dgm:pt>
    <dgm:pt modelId="{14BE3058-9E56-804B-ACFA-6057D7EDBAFA}" type="sibTrans" cxnId="{0EE79732-6DF0-DD46-A449-E40081C263F3}">
      <dgm:prSet/>
      <dgm:spPr/>
      <dgm:t>
        <a:bodyPr/>
        <a:lstStyle/>
        <a:p>
          <a:endParaRPr lang="en-US"/>
        </a:p>
      </dgm:t>
    </dgm:pt>
    <dgm:pt modelId="{181A16F5-8192-8741-9F83-177C3F0182E1}">
      <dgm:prSet/>
      <dgm:spPr/>
      <dgm:t>
        <a:bodyPr/>
        <a:lstStyle/>
        <a:p>
          <a:pPr rtl="0"/>
          <a:r>
            <a:rPr lang="en-US" dirty="0" smtClean="0"/>
            <a:t>Japanese Internment</a:t>
          </a:r>
          <a:endParaRPr lang="en-US" dirty="0"/>
        </a:p>
      </dgm:t>
    </dgm:pt>
    <dgm:pt modelId="{ACD8D072-4B0F-6A49-927E-5A5BE893A2E5}" type="parTrans" cxnId="{70E2A6ED-CBEC-C44A-A25B-F3B892D4EE44}">
      <dgm:prSet/>
      <dgm:spPr/>
      <dgm:t>
        <a:bodyPr/>
        <a:lstStyle/>
        <a:p>
          <a:endParaRPr lang="en-US"/>
        </a:p>
      </dgm:t>
    </dgm:pt>
    <dgm:pt modelId="{881CEDBF-D61E-B64D-B825-E42AAADB8B04}" type="sibTrans" cxnId="{70E2A6ED-CBEC-C44A-A25B-F3B892D4EE44}">
      <dgm:prSet/>
      <dgm:spPr/>
      <dgm:t>
        <a:bodyPr/>
        <a:lstStyle/>
        <a:p>
          <a:endParaRPr lang="en-US"/>
        </a:p>
      </dgm:t>
    </dgm:pt>
    <dgm:pt modelId="{A7AF645A-CB5E-5641-B31F-E950E778836C}">
      <dgm:prSet/>
      <dgm:spPr/>
      <dgm:t>
        <a:bodyPr/>
        <a:lstStyle/>
        <a:p>
          <a:pPr rtl="0"/>
          <a:r>
            <a:rPr lang="en-US" dirty="0" smtClean="0"/>
            <a:t>Decision to Drop the Atomic Bomb</a:t>
          </a:r>
          <a:endParaRPr lang="en-US" dirty="0"/>
        </a:p>
      </dgm:t>
    </dgm:pt>
    <dgm:pt modelId="{5776DD74-0712-764B-A743-B801CCD5B129}" type="parTrans" cxnId="{0848138A-0748-7447-BEB9-78BA4AB4A7FD}">
      <dgm:prSet/>
      <dgm:spPr/>
      <dgm:t>
        <a:bodyPr/>
        <a:lstStyle/>
        <a:p>
          <a:endParaRPr lang="en-US"/>
        </a:p>
      </dgm:t>
    </dgm:pt>
    <dgm:pt modelId="{FCB8710B-CB62-3440-9BA4-30751898A564}" type="sibTrans" cxnId="{0848138A-0748-7447-BEB9-78BA4AB4A7FD}">
      <dgm:prSet/>
      <dgm:spPr/>
      <dgm:t>
        <a:bodyPr/>
        <a:lstStyle/>
        <a:p>
          <a:endParaRPr lang="en-US"/>
        </a:p>
      </dgm:t>
    </dgm:pt>
    <dgm:pt modelId="{4E6F9E6E-23CD-2649-8E65-768AA5D5144F}" type="pres">
      <dgm:prSet presAssocID="{8C77DB14-08C1-954D-8DCD-BD8272CB36C8}" presName="Name0" presStyleCnt="0">
        <dgm:presLayoutVars>
          <dgm:dir/>
          <dgm:resizeHandles val="exact"/>
        </dgm:presLayoutVars>
      </dgm:prSet>
      <dgm:spPr/>
    </dgm:pt>
    <dgm:pt modelId="{46C25646-EB4E-D14E-9650-66F38764C1CF}" type="pres">
      <dgm:prSet presAssocID="{646594EB-8B18-BE4E-A29F-07A7F4FB4920}" presName="node" presStyleLbl="node1" presStyleIdx="0" presStyleCnt="4">
        <dgm:presLayoutVars>
          <dgm:bulletEnabled val="1"/>
        </dgm:presLayoutVars>
      </dgm:prSet>
      <dgm:spPr/>
      <dgm:t>
        <a:bodyPr/>
        <a:lstStyle/>
        <a:p>
          <a:endParaRPr lang="en-US"/>
        </a:p>
      </dgm:t>
    </dgm:pt>
    <dgm:pt modelId="{9F290898-72DA-644E-BC66-80D42F4D309B}" type="pres">
      <dgm:prSet presAssocID="{7CA5475D-399A-9E43-B8EA-3D7839E0BC80}" presName="sibTrans" presStyleLbl="sibTrans2D1" presStyleIdx="0" presStyleCnt="3"/>
      <dgm:spPr/>
    </dgm:pt>
    <dgm:pt modelId="{03EA7922-FBCF-1E44-B03F-E51B8DD0AB76}" type="pres">
      <dgm:prSet presAssocID="{7CA5475D-399A-9E43-B8EA-3D7839E0BC80}" presName="connectorText" presStyleLbl="sibTrans2D1" presStyleIdx="0" presStyleCnt="3"/>
      <dgm:spPr/>
    </dgm:pt>
    <dgm:pt modelId="{5102FDF7-D4D6-0948-9A6A-3FC6F3AC1A1B}" type="pres">
      <dgm:prSet presAssocID="{1F7EE1DF-0093-5A40-841D-944773DF3B3F}" presName="node" presStyleLbl="node1" presStyleIdx="1" presStyleCnt="4">
        <dgm:presLayoutVars>
          <dgm:bulletEnabled val="1"/>
        </dgm:presLayoutVars>
      </dgm:prSet>
      <dgm:spPr/>
    </dgm:pt>
    <dgm:pt modelId="{F5AEC26C-D651-0A48-8A36-BC467EEC351E}" type="pres">
      <dgm:prSet presAssocID="{14BE3058-9E56-804B-ACFA-6057D7EDBAFA}" presName="sibTrans" presStyleLbl="sibTrans2D1" presStyleIdx="1" presStyleCnt="3"/>
      <dgm:spPr/>
    </dgm:pt>
    <dgm:pt modelId="{44AAE562-4C8B-A241-9DA3-8ECEF2672989}" type="pres">
      <dgm:prSet presAssocID="{14BE3058-9E56-804B-ACFA-6057D7EDBAFA}" presName="connectorText" presStyleLbl="sibTrans2D1" presStyleIdx="1" presStyleCnt="3"/>
      <dgm:spPr/>
    </dgm:pt>
    <dgm:pt modelId="{7A9F150A-1D94-7A47-8A73-BD57F5E50977}" type="pres">
      <dgm:prSet presAssocID="{181A16F5-8192-8741-9F83-177C3F0182E1}" presName="node" presStyleLbl="node1" presStyleIdx="2" presStyleCnt="4">
        <dgm:presLayoutVars>
          <dgm:bulletEnabled val="1"/>
        </dgm:presLayoutVars>
      </dgm:prSet>
      <dgm:spPr/>
    </dgm:pt>
    <dgm:pt modelId="{9466F551-E862-7B4C-A3EB-B6E9FF19BAA2}" type="pres">
      <dgm:prSet presAssocID="{881CEDBF-D61E-B64D-B825-E42AAADB8B04}" presName="sibTrans" presStyleLbl="sibTrans2D1" presStyleIdx="2" presStyleCnt="3"/>
      <dgm:spPr/>
    </dgm:pt>
    <dgm:pt modelId="{09EF6909-A442-8E45-9B12-A3DF84548348}" type="pres">
      <dgm:prSet presAssocID="{881CEDBF-D61E-B64D-B825-E42AAADB8B04}" presName="connectorText" presStyleLbl="sibTrans2D1" presStyleIdx="2" presStyleCnt="3"/>
      <dgm:spPr/>
    </dgm:pt>
    <dgm:pt modelId="{A9775569-E886-3A4F-A691-C346869F42BA}" type="pres">
      <dgm:prSet presAssocID="{A7AF645A-CB5E-5641-B31F-E950E778836C}" presName="node" presStyleLbl="node1" presStyleIdx="3" presStyleCnt="4">
        <dgm:presLayoutVars>
          <dgm:bulletEnabled val="1"/>
        </dgm:presLayoutVars>
      </dgm:prSet>
      <dgm:spPr/>
      <dgm:t>
        <a:bodyPr/>
        <a:lstStyle/>
        <a:p>
          <a:endParaRPr lang="en-US"/>
        </a:p>
      </dgm:t>
    </dgm:pt>
  </dgm:ptLst>
  <dgm:cxnLst>
    <dgm:cxn modelId="{5A76A8F1-0120-5C4C-98A4-7CAEA38A1EE6}" type="presOf" srcId="{8C77DB14-08C1-954D-8DCD-BD8272CB36C8}" destId="{4E6F9E6E-23CD-2649-8E65-768AA5D5144F}" srcOrd="0" destOrd="0" presId="urn:microsoft.com/office/officeart/2005/8/layout/process1"/>
    <dgm:cxn modelId="{0EE79732-6DF0-DD46-A449-E40081C263F3}" srcId="{8C77DB14-08C1-954D-8DCD-BD8272CB36C8}" destId="{1F7EE1DF-0093-5A40-841D-944773DF3B3F}" srcOrd="1" destOrd="0" parTransId="{09347A30-FC21-5D41-84E8-FA5F3FE25E6A}" sibTransId="{14BE3058-9E56-804B-ACFA-6057D7EDBAFA}"/>
    <dgm:cxn modelId="{9943729B-7CFB-8D4F-BE0D-10E046BDF75D}" type="presOf" srcId="{A7AF645A-CB5E-5641-B31F-E950E778836C}" destId="{A9775569-E886-3A4F-A691-C346869F42BA}" srcOrd="0" destOrd="0" presId="urn:microsoft.com/office/officeart/2005/8/layout/process1"/>
    <dgm:cxn modelId="{B91C353E-8833-134E-B715-DBA2A7D398AF}" type="presOf" srcId="{14BE3058-9E56-804B-ACFA-6057D7EDBAFA}" destId="{44AAE562-4C8B-A241-9DA3-8ECEF2672989}" srcOrd="1" destOrd="0" presId="urn:microsoft.com/office/officeart/2005/8/layout/process1"/>
    <dgm:cxn modelId="{51741365-9E7D-2749-AA6D-E09F66B956F1}" type="presOf" srcId="{181A16F5-8192-8741-9F83-177C3F0182E1}" destId="{7A9F150A-1D94-7A47-8A73-BD57F5E50977}" srcOrd="0" destOrd="0" presId="urn:microsoft.com/office/officeart/2005/8/layout/process1"/>
    <dgm:cxn modelId="{62E5F36E-1B3B-F04E-A35D-0930F00893B5}" type="presOf" srcId="{14BE3058-9E56-804B-ACFA-6057D7EDBAFA}" destId="{F5AEC26C-D651-0A48-8A36-BC467EEC351E}" srcOrd="0" destOrd="0" presId="urn:microsoft.com/office/officeart/2005/8/layout/process1"/>
    <dgm:cxn modelId="{304323CE-9376-D845-8128-EA6D14C80E1C}" type="presOf" srcId="{881CEDBF-D61E-B64D-B825-E42AAADB8B04}" destId="{9466F551-E862-7B4C-A3EB-B6E9FF19BAA2}" srcOrd="0" destOrd="0" presId="urn:microsoft.com/office/officeart/2005/8/layout/process1"/>
    <dgm:cxn modelId="{0848138A-0748-7447-BEB9-78BA4AB4A7FD}" srcId="{8C77DB14-08C1-954D-8DCD-BD8272CB36C8}" destId="{A7AF645A-CB5E-5641-B31F-E950E778836C}" srcOrd="3" destOrd="0" parTransId="{5776DD74-0712-764B-A743-B801CCD5B129}" sibTransId="{FCB8710B-CB62-3440-9BA4-30751898A564}"/>
    <dgm:cxn modelId="{DC714DEF-346C-FF43-AC4A-67542383D8F1}" type="presOf" srcId="{7CA5475D-399A-9E43-B8EA-3D7839E0BC80}" destId="{03EA7922-FBCF-1E44-B03F-E51B8DD0AB76}" srcOrd="1" destOrd="0" presId="urn:microsoft.com/office/officeart/2005/8/layout/process1"/>
    <dgm:cxn modelId="{E5A374EA-38E7-784A-835A-B30E2316FB11}" type="presOf" srcId="{1F7EE1DF-0093-5A40-841D-944773DF3B3F}" destId="{5102FDF7-D4D6-0948-9A6A-3FC6F3AC1A1B}" srcOrd="0" destOrd="0" presId="urn:microsoft.com/office/officeart/2005/8/layout/process1"/>
    <dgm:cxn modelId="{AFFEE912-3EE5-A542-885D-ED0DA8067A75}" type="presOf" srcId="{646594EB-8B18-BE4E-A29F-07A7F4FB4920}" destId="{46C25646-EB4E-D14E-9650-66F38764C1CF}" srcOrd="0" destOrd="0" presId="urn:microsoft.com/office/officeart/2005/8/layout/process1"/>
    <dgm:cxn modelId="{67B1EA0D-A2D0-9844-9400-2798DA8170A4}" srcId="{8C77DB14-08C1-954D-8DCD-BD8272CB36C8}" destId="{646594EB-8B18-BE4E-A29F-07A7F4FB4920}" srcOrd="0" destOrd="0" parTransId="{0358099A-51D5-AA47-A245-2AD360D45EDF}" sibTransId="{7CA5475D-399A-9E43-B8EA-3D7839E0BC80}"/>
    <dgm:cxn modelId="{8D54E174-DEC0-A348-B625-5DE340AFF7ED}" type="presOf" srcId="{881CEDBF-D61E-B64D-B825-E42AAADB8B04}" destId="{09EF6909-A442-8E45-9B12-A3DF84548348}" srcOrd="1" destOrd="0" presId="urn:microsoft.com/office/officeart/2005/8/layout/process1"/>
    <dgm:cxn modelId="{70E2A6ED-CBEC-C44A-A25B-F3B892D4EE44}" srcId="{8C77DB14-08C1-954D-8DCD-BD8272CB36C8}" destId="{181A16F5-8192-8741-9F83-177C3F0182E1}" srcOrd="2" destOrd="0" parTransId="{ACD8D072-4B0F-6A49-927E-5A5BE893A2E5}" sibTransId="{881CEDBF-D61E-B64D-B825-E42AAADB8B04}"/>
    <dgm:cxn modelId="{FDDD9A47-D2DE-6448-B98A-7CD89C58CB85}" type="presOf" srcId="{7CA5475D-399A-9E43-B8EA-3D7839E0BC80}" destId="{9F290898-72DA-644E-BC66-80D42F4D309B}" srcOrd="0" destOrd="0" presId="urn:microsoft.com/office/officeart/2005/8/layout/process1"/>
    <dgm:cxn modelId="{A2EA38C0-72F2-F544-A465-271F0367F4B2}" type="presParOf" srcId="{4E6F9E6E-23CD-2649-8E65-768AA5D5144F}" destId="{46C25646-EB4E-D14E-9650-66F38764C1CF}" srcOrd="0" destOrd="0" presId="urn:microsoft.com/office/officeart/2005/8/layout/process1"/>
    <dgm:cxn modelId="{957977A8-DD3E-EF4C-8F4D-FD8C593AE621}" type="presParOf" srcId="{4E6F9E6E-23CD-2649-8E65-768AA5D5144F}" destId="{9F290898-72DA-644E-BC66-80D42F4D309B}" srcOrd="1" destOrd="0" presId="urn:microsoft.com/office/officeart/2005/8/layout/process1"/>
    <dgm:cxn modelId="{CBF69A58-F741-7142-B8CD-6FA2AB7E947A}" type="presParOf" srcId="{9F290898-72DA-644E-BC66-80D42F4D309B}" destId="{03EA7922-FBCF-1E44-B03F-E51B8DD0AB76}" srcOrd="0" destOrd="0" presId="urn:microsoft.com/office/officeart/2005/8/layout/process1"/>
    <dgm:cxn modelId="{AC11745A-3182-C544-BB18-B2A3E2B301DB}" type="presParOf" srcId="{4E6F9E6E-23CD-2649-8E65-768AA5D5144F}" destId="{5102FDF7-D4D6-0948-9A6A-3FC6F3AC1A1B}" srcOrd="2" destOrd="0" presId="urn:microsoft.com/office/officeart/2005/8/layout/process1"/>
    <dgm:cxn modelId="{65D68F0C-60D2-BD44-88E0-156BA76232E7}" type="presParOf" srcId="{4E6F9E6E-23CD-2649-8E65-768AA5D5144F}" destId="{F5AEC26C-D651-0A48-8A36-BC467EEC351E}" srcOrd="3" destOrd="0" presId="urn:microsoft.com/office/officeart/2005/8/layout/process1"/>
    <dgm:cxn modelId="{11E83901-BA68-3A41-ABA5-7350F329FCFB}" type="presParOf" srcId="{F5AEC26C-D651-0A48-8A36-BC467EEC351E}" destId="{44AAE562-4C8B-A241-9DA3-8ECEF2672989}" srcOrd="0" destOrd="0" presId="urn:microsoft.com/office/officeart/2005/8/layout/process1"/>
    <dgm:cxn modelId="{39924ED5-4297-1E47-9FAB-B97A34EA20A0}" type="presParOf" srcId="{4E6F9E6E-23CD-2649-8E65-768AA5D5144F}" destId="{7A9F150A-1D94-7A47-8A73-BD57F5E50977}" srcOrd="4" destOrd="0" presId="urn:microsoft.com/office/officeart/2005/8/layout/process1"/>
    <dgm:cxn modelId="{F4F0661F-A083-B24B-91E7-305131C7AD59}" type="presParOf" srcId="{4E6F9E6E-23CD-2649-8E65-768AA5D5144F}" destId="{9466F551-E862-7B4C-A3EB-B6E9FF19BAA2}" srcOrd="5" destOrd="0" presId="urn:microsoft.com/office/officeart/2005/8/layout/process1"/>
    <dgm:cxn modelId="{419951AD-392A-444E-AE6C-C48A0D2A9C74}" type="presParOf" srcId="{9466F551-E862-7B4C-A3EB-B6E9FF19BAA2}" destId="{09EF6909-A442-8E45-9B12-A3DF84548348}" srcOrd="0" destOrd="0" presId="urn:microsoft.com/office/officeart/2005/8/layout/process1"/>
    <dgm:cxn modelId="{F58CA609-14FB-0C4D-85C9-A91B0A3C38FC}" type="presParOf" srcId="{4E6F9E6E-23CD-2649-8E65-768AA5D5144F}" destId="{A9775569-E886-3A4F-A691-C346869F42BA}"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25409E-445C-C945-A66C-76B7C0B6D44E}">
      <dsp:nvSpPr>
        <dsp:cNvPr id="0" name=""/>
        <dsp:cNvSpPr/>
      </dsp:nvSpPr>
      <dsp:spPr>
        <a:xfrm>
          <a:off x="3583661" y="83296"/>
          <a:ext cx="1721465" cy="109313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4A14273-5DF8-C74A-BD1D-DCCDD9C4A755}">
      <dsp:nvSpPr>
        <dsp:cNvPr id="0" name=""/>
        <dsp:cNvSpPr/>
      </dsp:nvSpPr>
      <dsp:spPr>
        <a:xfrm>
          <a:off x="3774934" y="265006"/>
          <a:ext cx="1721465" cy="109313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Pearl Harbor (Causes)</a:t>
          </a:r>
          <a:endParaRPr lang="en-US" sz="2000" kern="1200" dirty="0"/>
        </a:p>
      </dsp:txBody>
      <dsp:txXfrm>
        <a:off x="3806951" y="297023"/>
        <a:ext cx="1657431" cy="1029096"/>
      </dsp:txXfrm>
    </dsp:sp>
    <dsp:sp modelId="{F0D3AEE2-42C9-0840-A61E-7E0690FDF48E}">
      <dsp:nvSpPr>
        <dsp:cNvPr id="0" name=""/>
        <dsp:cNvSpPr/>
      </dsp:nvSpPr>
      <dsp:spPr>
        <a:xfrm>
          <a:off x="992463" y="1943246"/>
          <a:ext cx="1721465" cy="109313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70FC8E2-5E01-A142-900B-72F764D2FE86}">
      <dsp:nvSpPr>
        <dsp:cNvPr id="0" name=""/>
        <dsp:cNvSpPr/>
      </dsp:nvSpPr>
      <dsp:spPr>
        <a:xfrm>
          <a:off x="1183737" y="2124957"/>
          <a:ext cx="1721465" cy="109313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Treatment of Japanese Americans</a:t>
          </a:r>
          <a:endParaRPr lang="en-US" sz="2000" kern="1200" dirty="0"/>
        </a:p>
      </dsp:txBody>
      <dsp:txXfrm>
        <a:off x="1215754" y="2156974"/>
        <a:ext cx="1657431" cy="1029096"/>
      </dsp:txXfrm>
    </dsp:sp>
    <dsp:sp modelId="{1D4E2227-0EF7-A349-B4FC-D43D11299A0C}">
      <dsp:nvSpPr>
        <dsp:cNvPr id="0" name=""/>
        <dsp:cNvSpPr/>
      </dsp:nvSpPr>
      <dsp:spPr>
        <a:xfrm>
          <a:off x="6202309" y="1896056"/>
          <a:ext cx="1721465" cy="109313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C384144-3350-BB49-A374-BE11E22B9960}">
      <dsp:nvSpPr>
        <dsp:cNvPr id="0" name=""/>
        <dsp:cNvSpPr/>
      </dsp:nvSpPr>
      <dsp:spPr>
        <a:xfrm>
          <a:off x="6393583" y="2077766"/>
          <a:ext cx="1721465" cy="109313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America in Combat</a:t>
          </a:r>
          <a:endParaRPr lang="en-US" sz="2000" kern="1200" dirty="0"/>
        </a:p>
      </dsp:txBody>
      <dsp:txXfrm>
        <a:off x="6425600" y="2109783"/>
        <a:ext cx="1657431" cy="1029096"/>
      </dsp:txXfrm>
    </dsp:sp>
    <dsp:sp modelId="{D98D0DA3-A364-B24C-97CE-E8BB167E3375}">
      <dsp:nvSpPr>
        <dsp:cNvPr id="0" name=""/>
        <dsp:cNvSpPr/>
      </dsp:nvSpPr>
      <dsp:spPr>
        <a:xfrm>
          <a:off x="3392383" y="3940920"/>
          <a:ext cx="1721465" cy="109313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72E2E7A-E227-B540-BA9A-B99E1FB8E8B0}">
      <dsp:nvSpPr>
        <dsp:cNvPr id="0" name=""/>
        <dsp:cNvSpPr/>
      </dsp:nvSpPr>
      <dsp:spPr>
        <a:xfrm>
          <a:off x="3583657" y="4122631"/>
          <a:ext cx="1721465" cy="109313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The Dropping of the Atomic Bomb</a:t>
          </a:r>
          <a:endParaRPr lang="en-US" sz="2000" kern="1200" dirty="0"/>
        </a:p>
      </dsp:txBody>
      <dsp:txXfrm>
        <a:off x="3615674" y="4154648"/>
        <a:ext cx="1657431" cy="10290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BBBF4-E401-BF46-88BB-B6058780B8FA}">
      <dsp:nvSpPr>
        <dsp:cNvPr id="0" name=""/>
        <dsp:cNvSpPr/>
      </dsp:nvSpPr>
      <dsp:spPr>
        <a:xfrm>
          <a:off x="460905" y="1047"/>
          <a:ext cx="3479899" cy="2087939"/>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rtl="0">
            <a:lnSpc>
              <a:spcPct val="90000"/>
            </a:lnSpc>
            <a:spcBef>
              <a:spcPct val="0"/>
            </a:spcBef>
            <a:spcAft>
              <a:spcPct val="35000"/>
            </a:spcAft>
          </a:pPr>
          <a:r>
            <a:rPr lang="en-US" sz="5400" kern="1200" smtClean="0"/>
            <a:t>Racism</a:t>
          </a:r>
          <a:endParaRPr lang="en-US" sz="5400" kern="1200"/>
        </a:p>
      </dsp:txBody>
      <dsp:txXfrm>
        <a:off x="460905" y="1047"/>
        <a:ext cx="3479899" cy="2087939"/>
      </dsp:txXfrm>
    </dsp:sp>
    <dsp:sp modelId="{A9BD9564-7A56-4B4C-AFC0-FABB37F66A70}">
      <dsp:nvSpPr>
        <dsp:cNvPr id="0" name=""/>
        <dsp:cNvSpPr/>
      </dsp:nvSpPr>
      <dsp:spPr>
        <a:xfrm>
          <a:off x="4288794" y="1047"/>
          <a:ext cx="3479899" cy="2087939"/>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rtl="0">
            <a:lnSpc>
              <a:spcPct val="90000"/>
            </a:lnSpc>
            <a:spcBef>
              <a:spcPct val="0"/>
            </a:spcBef>
            <a:spcAft>
              <a:spcPct val="35000"/>
            </a:spcAft>
          </a:pPr>
          <a:r>
            <a:rPr lang="en-US" sz="5400" kern="1200" smtClean="0"/>
            <a:t>Wartime Hysteria</a:t>
          </a:r>
          <a:endParaRPr lang="en-US" sz="5400" kern="1200"/>
        </a:p>
      </dsp:txBody>
      <dsp:txXfrm>
        <a:off x="4288794" y="1047"/>
        <a:ext cx="3479899" cy="2087939"/>
      </dsp:txXfrm>
    </dsp:sp>
    <dsp:sp modelId="{75639868-DFA1-8448-9D09-8C8264770D6A}">
      <dsp:nvSpPr>
        <dsp:cNvPr id="0" name=""/>
        <dsp:cNvSpPr/>
      </dsp:nvSpPr>
      <dsp:spPr>
        <a:xfrm>
          <a:off x="460905" y="2436976"/>
          <a:ext cx="3479899" cy="2087939"/>
        </a:xfrm>
        <a:prstGeom prst="rect">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rtl="0">
            <a:lnSpc>
              <a:spcPct val="90000"/>
            </a:lnSpc>
            <a:spcBef>
              <a:spcPct val="0"/>
            </a:spcBef>
            <a:spcAft>
              <a:spcPct val="35000"/>
            </a:spcAft>
          </a:pPr>
          <a:r>
            <a:rPr lang="en-US" sz="5400" kern="1200" smtClean="0"/>
            <a:t>Failure of Leadership </a:t>
          </a:r>
          <a:endParaRPr lang="en-US" sz="5400" kern="1200"/>
        </a:p>
      </dsp:txBody>
      <dsp:txXfrm>
        <a:off x="460905" y="2436976"/>
        <a:ext cx="3479899" cy="2087939"/>
      </dsp:txXfrm>
    </dsp:sp>
    <dsp:sp modelId="{927339B4-C720-E843-92E8-D98CA85BEFD9}">
      <dsp:nvSpPr>
        <dsp:cNvPr id="0" name=""/>
        <dsp:cNvSpPr/>
      </dsp:nvSpPr>
      <dsp:spPr>
        <a:xfrm>
          <a:off x="4288794" y="2436976"/>
          <a:ext cx="3479899" cy="2087939"/>
        </a:xfrm>
        <a:prstGeom prst="rect">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rtl="0">
            <a:lnSpc>
              <a:spcPct val="90000"/>
            </a:lnSpc>
            <a:spcBef>
              <a:spcPct val="0"/>
            </a:spcBef>
            <a:spcAft>
              <a:spcPct val="35000"/>
            </a:spcAft>
          </a:pPr>
          <a:r>
            <a:rPr lang="en-US" sz="5400" kern="1200" smtClean="0"/>
            <a:t>Economic Motives</a:t>
          </a:r>
          <a:endParaRPr lang="en-US" sz="5400" kern="1200"/>
        </a:p>
      </dsp:txBody>
      <dsp:txXfrm>
        <a:off x="4288794" y="2436976"/>
        <a:ext cx="3479899" cy="20879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25646-EB4E-D14E-9650-66F38764C1CF}">
      <dsp:nvSpPr>
        <dsp:cNvPr id="0" name=""/>
        <dsp:cNvSpPr/>
      </dsp:nvSpPr>
      <dsp:spPr>
        <a:xfrm>
          <a:off x="3616" y="1356234"/>
          <a:ext cx="1581224" cy="94873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Boycott/Embargo of Japan</a:t>
          </a:r>
          <a:endParaRPr lang="en-US" sz="1800" kern="1200" dirty="0"/>
        </a:p>
      </dsp:txBody>
      <dsp:txXfrm>
        <a:off x="31403" y="1384021"/>
        <a:ext cx="1525650" cy="893160"/>
      </dsp:txXfrm>
    </dsp:sp>
    <dsp:sp modelId="{9F290898-72DA-644E-BC66-80D42F4D309B}">
      <dsp:nvSpPr>
        <dsp:cNvPr id="0" name=""/>
        <dsp:cNvSpPr/>
      </dsp:nvSpPr>
      <dsp:spPr>
        <a:xfrm>
          <a:off x="1742963" y="1634530"/>
          <a:ext cx="335219" cy="392143"/>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742963" y="1712959"/>
        <a:ext cx="234653" cy="235285"/>
      </dsp:txXfrm>
    </dsp:sp>
    <dsp:sp modelId="{5102FDF7-D4D6-0948-9A6A-3FC6F3AC1A1B}">
      <dsp:nvSpPr>
        <dsp:cNvPr id="0" name=""/>
        <dsp:cNvSpPr/>
      </dsp:nvSpPr>
      <dsp:spPr>
        <a:xfrm>
          <a:off x="2217330" y="1356234"/>
          <a:ext cx="1581224" cy="94873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Bombing of Pearl Harbor</a:t>
          </a:r>
          <a:endParaRPr lang="en-US" sz="1800" kern="1200" dirty="0"/>
        </a:p>
      </dsp:txBody>
      <dsp:txXfrm>
        <a:off x="2245117" y="1384021"/>
        <a:ext cx="1525650" cy="893160"/>
      </dsp:txXfrm>
    </dsp:sp>
    <dsp:sp modelId="{F5AEC26C-D651-0A48-8A36-BC467EEC351E}">
      <dsp:nvSpPr>
        <dsp:cNvPr id="0" name=""/>
        <dsp:cNvSpPr/>
      </dsp:nvSpPr>
      <dsp:spPr>
        <a:xfrm>
          <a:off x="3956677" y="1634530"/>
          <a:ext cx="335219" cy="392143"/>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956677" y="1712959"/>
        <a:ext cx="234653" cy="235285"/>
      </dsp:txXfrm>
    </dsp:sp>
    <dsp:sp modelId="{7A9F150A-1D94-7A47-8A73-BD57F5E50977}">
      <dsp:nvSpPr>
        <dsp:cNvPr id="0" name=""/>
        <dsp:cNvSpPr/>
      </dsp:nvSpPr>
      <dsp:spPr>
        <a:xfrm>
          <a:off x="4431044" y="1356234"/>
          <a:ext cx="1581224" cy="94873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Japanese Internment</a:t>
          </a:r>
          <a:endParaRPr lang="en-US" sz="1800" kern="1200" dirty="0"/>
        </a:p>
      </dsp:txBody>
      <dsp:txXfrm>
        <a:off x="4458831" y="1384021"/>
        <a:ext cx="1525650" cy="893160"/>
      </dsp:txXfrm>
    </dsp:sp>
    <dsp:sp modelId="{9466F551-E862-7B4C-A3EB-B6E9FF19BAA2}">
      <dsp:nvSpPr>
        <dsp:cNvPr id="0" name=""/>
        <dsp:cNvSpPr/>
      </dsp:nvSpPr>
      <dsp:spPr>
        <a:xfrm>
          <a:off x="6170391" y="1634530"/>
          <a:ext cx="335219" cy="392143"/>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6170391" y="1712959"/>
        <a:ext cx="234653" cy="235285"/>
      </dsp:txXfrm>
    </dsp:sp>
    <dsp:sp modelId="{A9775569-E886-3A4F-A691-C346869F42BA}">
      <dsp:nvSpPr>
        <dsp:cNvPr id="0" name=""/>
        <dsp:cNvSpPr/>
      </dsp:nvSpPr>
      <dsp:spPr>
        <a:xfrm>
          <a:off x="6644759" y="1356234"/>
          <a:ext cx="1581224" cy="94873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Decision to Drop the Atomic Bomb</a:t>
          </a:r>
          <a:endParaRPr lang="en-US" sz="1800" kern="1200" dirty="0"/>
        </a:p>
      </dsp:txBody>
      <dsp:txXfrm>
        <a:off x="6672546" y="1384021"/>
        <a:ext cx="1525650" cy="8931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784841-C4AE-964C-8B9A-03081E8874CC}" type="datetimeFigureOut">
              <a:rPr lang="en-US" smtClean="0"/>
              <a:t>5/2/14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A2BBF8-1A98-9D48-B610-AB5C2B071309}" type="slidenum">
              <a:rPr lang="en-US" smtClean="0"/>
              <a:t>‹#›</a:t>
            </a:fld>
            <a:endParaRPr lang="en-US"/>
          </a:p>
        </p:txBody>
      </p:sp>
    </p:spTree>
    <p:extLst>
      <p:ext uri="{BB962C8B-B14F-4D97-AF65-F5344CB8AC3E}">
        <p14:creationId xmlns:p14="http://schemas.microsoft.com/office/powerpoint/2010/main" val="370997993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B27871-EDC1-384D-9D4B-3CDE723381C2}" type="datetimeFigureOut">
              <a:rPr lang="en-US" smtClean="0"/>
              <a:t>5/2/14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3333232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B27871-EDC1-384D-9D4B-3CDE723381C2}" type="datetimeFigureOut">
              <a:rPr lang="en-US" smtClean="0"/>
              <a:t>5/2/14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2439858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B27871-EDC1-384D-9D4B-3CDE723381C2}" type="datetimeFigureOut">
              <a:rPr lang="en-US" smtClean="0"/>
              <a:t>5/2/14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1317518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B27871-EDC1-384D-9D4B-3CDE723381C2}" type="datetimeFigureOut">
              <a:rPr lang="en-US" smtClean="0"/>
              <a:t>5/2/14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2790231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B27871-EDC1-384D-9D4B-3CDE723381C2}" type="datetimeFigureOut">
              <a:rPr lang="en-US" smtClean="0"/>
              <a:t>5/2/14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3609945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B27871-EDC1-384D-9D4B-3CDE723381C2}" type="datetimeFigureOut">
              <a:rPr lang="en-US" smtClean="0"/>
              <a:t>5/2/14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3047642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B27871-EDC1-384D-9D4B-3CDE723381C2}" type="datetimeFigureOut">
              <a:rPr lang="en-US" smtClean="0"/>
              <a:t>5/2/14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1092625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B27871-EDC1-384D-9D4B-3CDE723381C2}" type="datetimeFigureOut">
              <a:rPr lang="en-US" smtClean="0"/>
              <a:t>5/2/14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3257986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B27871-EDC1-384D-9D4B-3CDE723381C2}" type="datetimeFigureOut">
              <a:rPr lang="en-US" smtClean="0"/>
              <a:t>5/2/14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3477418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B27871-EDC1-384D-9D4B-3CDE723381C2}" type="datetimeFigureOut">
              <a:rPr lang="en-US" smtClean="0"/>
              <a:t>5/2/14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2480245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B27871-EDC1-384D-9D4B-3CDE723381C2}" type="datetimeFigureOut">
              <a:rPr lang="en-US" smtClean="0"/>
              <a:t>5/2/14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D0EFA-565A-AF46-9BA4-2DC354403E70}" type="slidenum">
              <a:rPr lang="en-US" smtClean="0"/>
              <a:t>‹#›</a:t>
            </a:fld>
            <a:endParaRPr lang="en-US"/>
          </a:p>
        </p:txBody>
      </p:sp>
    </p:spTree>
    <p:extLst>
      <p:ext uri="{BB962C8B-B14F-4D97-AF65-F5344CB8AC3E}">
        <p14:creationId xmlns:p14="http://schemas.microsoft.com/office/powerpoint/2010/main" val="402765634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B27871-EDC1-384D-9D4B-3CDE723381C2}" type="datetimeFigureOut">
              <a:rPr lang="en-US" smtClean="0"/>
              <a:t>5/2/14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2D0EFA-565A-AF46-9BA4-2DC354403E70}" type="slidenum">
              <a:rPr lang="en-US" smtClean="0"/>
              <a:t>‹#›</a:t>
            </a:fld>
            <a:endParaRPr lang="en-US"/>
          </a:p>
        </p:txBody>
      </p:sp>
    </p:spTree>
    <p:extLst>
      <p:ext uri="{BB962C8B-B14F-4D97-AF65-F5344CB8AC3E}">
        <p14:creationId xmlns:p14="http://schemas.microsoft.com/office/powerpoint/2010/main" val="1421305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jxtlcrIkIbI"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_OiPldKsM5w" TargetMode="Externa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5000"/>
          </a:blip>
          <a:stretch>
            <a:fillRect/>
          </a:stretch>
        </p:blipFill>
        <p:spPr>
          <a:xfrm>
            <a:off x="0" y="0"/>
            <a:ext cx="9156608" cy="6857999"/>
          </a:xfrm>
          <a:prstGeom prst="rect">
            <a:avLst/>
          </a:prstGeom>
        </p:spPr>
      </p:pic>
      <p:sp>
        <p:nvSpPr>
          <p:cNvPr id="6" name="Title 1"/>
          <p:cNvSpPr>
            <a:spLocks/>
          </p:cNvSpPr>
          <p:nvPr/>
        </p:nvSpPr>
        <p:spPr bwMode="auto">
          <a:xfrm>
            <a:off x="0" y="88213"/>
            <a:ext cx="91440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gn="ctr"/>
            <a:r>
              <a:rPr lang="en-US" sz="2800" i="1" dirty="0" smtClean="0">
                <a:latin typeface="Didot" charset="0"/>
                <a:cs typeface="Didot" charset="0"/>
              </a:rPr>
              <a:t>L10:  </a:t>
            </a:r>
            <a:r>
              <a:rPr lang="en-US" sz="2800" i="1" dirty="0" smtClean="0">
                <a:latin typeface="Didot" charset="0"/>
                <a:cs typeface="Didot" charset="0"/>
              </a:rPr>
              <a:t>World War Two -  Part </a:t>
            </a:r>
            <a:r>
              <a:rPr lang="en-US" sz="2800" i="1" dirty="0" smtClean="0">
                <a:latin typeface="Didot" charset="0"/>
                <a:cs typeface="Didot" charset="0"/>
              </a:rPr>
              <a:t>Two</a:t>
            </a:r>
            <a:endParaRPr lang="en-US" sz="2800" i="1" dirty="0" smtClean="0">
              <a:latin typeface="Didot" charset="0"/>
              <a:cs typeface="Didot" charset="0"/>
            </a:endParaRPr>
          </a:p>
          <a:p>
            <a:pPr algn="ctr"/>
            <a:r>
              <a:rPr lang="en-US" sz="2800" b="1" i="1" u="sng" dirty="0" smtClean="0">
                <a:latin typeface="Didot" charset="0"/>
                <a:cs typeface="Didot" charset="0"/>
              </a:rPr>
              <a:t>American Foreign Policy</a:t>
            </a:r>
            <a:r>
              <a:rPr lang="en-US" sz="2800" b="1" i="1" u="sng" dirty="0" smtClean="0">
                <a:latin typeface="Didot" charset="0"/>
              </a:rPr>
              <a:t> </a:t>
            </a:r>
            <a:endParaRPr lang="en-US" sz="2800" b="1" i="1" u="sng" dirty="0">
              <a:latin typeface="Didot" charset="0"/>
            </a:endParaRPr>
          </a:p>
        </p:txBody>
      </p:sp>
      <p:sp>
        <p:nvSpPr>
          <p:cNvPr id="7" name="Rectangle 12"/>
          <p:cNvSpPr>
            <a:spLocks noChangeArrowheads="1"/>
          </p:cNvSpPr>
          <p:nvPr/>
        </p:nvSpPr>
        <p:spPr bwMode="auto">
          <a:xfrm>
            <a:off x="304799" y="1231214"/>
            <a:ext cx="5050368" cy="52316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txBody>
          <a:bodyPr/>
          <a:lstStyle/>
          <a:p>
            <a:pPr marL="609600" indent="-609600" algn="ctr" eaLnBrk="1" hangingPunct="1">
              <a:spcBef>
                <a:spcPct val="20000"/>
              </a:spcBef>
              <a:defRPr/>
            </a:pPr>
            <a:r>
              <a:rPr lang="en-US" sz="2400" b="1" u="sng" dirty="0">
                <a:latin typeface="Didot"/>
                <a:cs typeface="Didot"/>
              </a:rPr>
              <a:t>Agenda</a:t>
            </a:r>
          </a:p>
          <a:p>
            <a:pPr marL="609600" indent="-609600" eaLnBrk="1" hangingPunct="1">
              <a:spcBef>
                <a:spcPct val="20000"/>
              </a:spcBef>
              <a:defRPr/>
            </a:pPr>
            <a:r>
              <a:rPr lang="en-US" sz="2400" b="1" u="sng" dirty="0">
                <a:latin typeface="Didot"/>
                <a:cs typeface="Didot"/>
              </a:rPr>
              <a:t>Objective</a:t>
            </a:r>
            <a:r>
              <a:rPr lang="en-US" sz="2400" b="1" dirty="0" smtClean="0">
                <a:latin typeface="Didot"/>
                <a:cs typeface="Didot"/>
              </a:rPr>
              <a:t>:</a:t>
            </a:r>
          </a:p>
          <a:p>
            <a:pPr marL="609600" indent="-609600" eaLnBrk="1" hangingPunct="1">
              <a:spcBef>
                <a:spcPct val="20000"/>
              </a:spcBef>
              <a:buAutoNum type="arabicPeriod"/>
              <a:defRPr/>
            </a:pPr>
            <a:r>
              <a:rPr lang="en-US" sz="2400" b="1" dirty="0" smtClean="0">
                <a:latin typeface="Didot"/>
                <a:cs typeface="Didot"/>
              </a:rPr>
              <a:t>To understand </a:t>
            </a:r>
            <a:r>
              <a:rPr lang="en-US" sz="2400" b="1" dirty="0" smtClean="0">
                <a:latin typeface="Didot"/>
                <a:cs typeface="Didot"/>
              </a:rPr>
              <a:t>the causes and experiences of Japanese Internment</a:t>
            </a:r>
          </a:p>
          <a:p>
            <a:pPr marL="609600" indent="-609600" eaLnBrk="1" hangingPunct="1">
              <a:spcBef>
                <a:spcPct val="20000"/>
              </a:spcBef>
              <a:buAutoNum type="arabicPeriod"/>
              <a:defRPr/>
            </a:pPr>
            <a:r>
              <a:rPr lang="en-US" sz="2400" b="1" dirty="0" smtClean="0">
                <a:latin typeface="Didot"/>
                <a:cs typeface="Didot"/>
              </a:rPr>
              <a:t>To understand the centrality of Japanese Interment in the war against Japan.</a:t>
            </a:r>
            <a:endParaRPr lang="en-US" sz="2400" b="1" dirty="0">
              <a:latin typeface="Didot"/>
              <a:cs typeface="Didot"/>
            </a:endParaRPr>
          </a:p>
          <a:p>
            <a:endParaRPr lang="en-US" sz="2400" b="1" dirty="0">
              <a:latin typeface="Didot"/>
              <a:cs typeface="Didot"/>
            </a:endParaRPr>
          </a:p>
          <a:p>
            <a:pPr marL="609600" indent="-609600" eaLnBrk="1" hangingPunct="1">
              <a:spcBef>
                <a:spcPct val="20000"/>
              </a:spcBef>
              <a:defRPr/>
            </a:pPr>
            <a:r>
              <a:rPr lang="en-US" sz="2400" b="1" u="sng" dirty="0">
                <a:latin typeface="Didot"/>
                <a:cs typeface="Didot"/>
              </a:rPr>
              <a:t>Schedule</a:t>
            </a:r>
            <a:r>
              <a:rPr lang="en-US" sz="2400" b="1" dirty="0">
                <a:latin typeface="Didot"/>
                <a:cs typeface="Didot"/>
              </a:rPr>
              <a:t>: </a:t>
            </a:r>
            <a:endParaRPr lang="en-US" sz="2400" b="1" dirty="0" smtClean="0">
              <a:latin typeface="Didot"/>
              <a:cs typeface="Didot"/>
            </a:endParaRPr>
          </a:p>
          <a:p>
            <a:pPr marL="609600" indent="-609600" eaLnBrk="1" hangingPunct="1">
              <a:spcBef>
                <a:spcPct val="20000"/>
              </a:spcBef>
              <a:buAutoNum type="arabicPeriod"/>
              <a:defRPr/>
            </a:pPr>
            <a:r>
              <a:rPr lang="en-US" sz="2400" b="1" dirty="0" smtClean="0">
                <a:latin typeface="Didot"/>
                <a:cs typeface="Didot"/>
              </a:rPr>
              <a:t>Lecture, Discussion, Image and Video Analysis</a:t>
            </a:r>
            <a:endParaRPr lang="en-US" sz="2400" b="1" dirty="0"/>
          </a:p>
          <a:p>
            <a:pPr marL="609600" indent="-609600" eaLnBrk="1" hangingPunct="1">
              <a:spcBef>
                <a:spcPct val="20000"/>
              </a:spcBef>
              <a:defRPr/>
            </a:pPr>
            <a:r>
              <a:rPr lang="en-US" sz="1900" b="1" u="sng" dirty="0"/>
              <a:t> </a:t>
            </a:r>
          </a:p>
        </p:txBody>
      </p:sp>
      <p:sp>
        <p:nvSpPr>
          <p:cNvPr id="8" name="Rectangle 12"/>
          <p:cNvSpPr txBox="1">
            <a:spLocks noChangeArrowheads="1"/>
          </p:cNvSpPr>
          <p:nvPr/>
        </p:nvSpPr>
        <p:spPr bwMode="auto">
          <a:xfrm>
            <a:off x="5545667" y="1231214"/>
            <a:ext cx="3315760" cy="52316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457200" indent="-457200">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eaLnBrk="1" hangingPunct="1">
              <a:spcBef>
                <a:spcPct val="20000"/>
              </a:spcBef>
              <a:buClr>
                <a:schemeClr val="tx1"/>
              </a:buClr>
              <a:defRPr/>
            </a:pPr>
            <a:r>
              <a:rPr lang="en-US" sz="2100" b="1" u="sng" dirty="0">
                <a:latin typeface="Didot" charset="0"/>
              </a:rPr>
              <a:t>Homework</a:t>
            </a:r>
            <a:r>
              <a:rPr lang="en-US" sz="2100" b="1" u="sng" dirty="0" smtClean="0">
                <a:latin typeface="Didot" charset="0"/>
              </a:rPr>
              <a:t>:</a:t>
            </a:r>
          </a:p>
          <a:p>
            <a:pPr>
              <a:spcBef>
                <a:spcPct val="20000"/>
              </a:spcBef>
              <a:buClr>
                <a:schemeClr val="tx1"/>
              </a:buClr>
              <a:buAutoNum type="arabicPeriod"/>
              <a:defRPr/>
            </a:pPr>
            <a:r>
              <a:rPr lang="en-US" sz="2000" b="1" dirty="0" smtClean="0">
                <a:latin typeface="Didot" charset="0"/>
              </a:rPr>
              <a:t>Reading on the Decision to Drop the Atomic Bomb Due (G: Thurs 5/8; Y: Tues 5/13)</a:t>
            </a:r>
          </a:p>
          <a:p>
            <a:pPr marL="0" indent="0">
              <a:spcBef>
                <a:spcPct val="20000"/>
              </a:spcBef>
              <a:buClr>
                <a:schemeClr val="tx1"/>
              </a:buClr>
              <a:defRPr/>
            </a:pPr>
            <a:endParaRPr lang="en-US" sz="2000" b="1" dirty="0" smtClean="0">
              <a:latin typeface="Didot" charset="0"/>
            </a:endParaRPr>
          </a:p>
          <a:p>
            <a:pPr>
              <a:spcBef>
                <a:spcPct val="20000"/>
              </a:spcBef>
              <a:buClr>
                <a:schemeClr val="tx1"/>
              </a:buClr>
              <a:buAutoNum type="arabicPeriod"/>
              <a:defRPr/>
            </a:pPr>
            <a:r>
              <a:rPr lang="en-US" sz="2000" b="1" dirty="0" smtClean="0">
                <a:latin typeface="Didot" charset="0"/>
              </a:rPr>
              <a:t>Civic </a:t>
            </a:r>
            <a:r>
              <a:rPr lang="en-US" sz="2000" b="1" dirty="0">
                <a:latin typeface="Didot" charset="0"/>
              </a:rPr>
              <a:t>Literacy: Last Day Tues 6/10</a:t>
            </a:r>
          </a:p>
          <a:p>
            <a:pPr marL="0" indent="0">
              <a:spcBef>
                <a:spcPct val="20000"/>
              </a:spcBef>
              <a:buClr>
                <a:schemeClr val="tx1"/>
              </a:buClr>
              <a:defRPr/>
            </a:pPr>
            <a:endParaRPr lang="en-US" sz="2000" b="1" dirty="0">
              <a:latin typeface="Didot" charset="0"/>
            </a:endParaRPr>
          </a:p>
          <a:p>
            <a:pPr>
              <a:spcBef>
                <a:spcPct val="20000"/>
              </a:spcBef>
              <a:buClr>
                <a:schemeClr val="tx1"/>
              </a:buClr>
              <a:buAutoNum type="arabicPeriod"/>
              <a:defRPr/>
            </a:pPr>
            <a:r>
              <a:rPr lang="en-US" sz="2000" b="1" dirty="0">
                <a:latin typeface="Didot" charset="0"/>
              </a:rPr>
              <a:t>Facilitation Prep (</a:t>
            </a:r>
            <a:r>
              <a:rPr lang="en-US" sz="2000" b="1" dirty="0" err="1">
                <a:latin typeface="Didot" charset="0"/>
              </a:rPr>
              <a:t>Misc</a:t>
            </a:r>
            <a:r>
              <a:rPr lang="en-US" sz="2000" b="1" dirty="0">
                <a:latin typeface="Didot" charset="0"/>
              </a:rPr>
              <a:t> Dates)</a:t>
            </a:r>
          </a:p>
          <a:p>
            <a:pPr eaLnBrk="1" hangingPunct="1">
              <a:spcBef>
                <a:spcPct val="20000"/>
              </a:spcBef>
              <a:buClr>
                <a:schemeClr val="tx1"/>
              </a:buClr>
              <a:defRPr/>
            </a:pPr>
            <a:endParaRPr lang="en-US" sz="2100" b="1" dirty="0" smtClean="0">
              <a:latin typeface="Didot" charset="0"/>
            </a:endParaRPr>
          </a:p>
        </p:txBody>
      </p:sp>
    </p:spTree>
    <p:extLst>
      <p:ext uri="{BB962C8B-B14F-4D97-AF65-F5344CB8AC3E}">
        <p14:creationId xmlns:p14="http://schemas.microsoft.com/office/powerpoint/2010/main" val="262545792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82700" y="0"/>
            <a:ext cx="6571773" cy="6858000"/>
          </a:xfrm>
          <a:prstGeom prst="rect">
            <a:avLst/>
          </a:prstGeom>
        </p:spPr>
      </p:pic>
    </p:spTree>
    <p:extLst>
      <p:ext uri="{BB962C8B-B14F-4D97-AF65-F5344CB8AC3E}">
        <p14:creationId xmlns:p14="http://schemas.microsoft.com/office/powerpoint/2010/main" val="3754045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aramond"/>
                <a:cs typeface="Garamond"/>
              </a:rPr>
              <a:t>What Was Life Like in the Camps</a:t>
            </a:r>
            <a:endParaRPr lang="en-US" dirty="0">
              <a:latin typeface="Garamond"/>
              <a:cs typeface="Garamond"/>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Garamond"/>
                <a:cs typeface="Garamond"/>
              </a:rPr>
              <a:t>Families had two days to pack and could only bring what they could carry</a:t>
            </a:r>
          </a:p>
          <a:p>
            <a:r>
              <a:rPr lang="en-US" dirty="0" smtClean="0">
                <a:latin typeface="Garamond"/>
                <a:cs typeface="Garamond"/>
              </a:rPr>
              <a:t>Families typically were able to stay together</a:t>
            </a:r>
          </a:p>
          <a:p>
            <a:r>
              <a:rPr lang="en-US" dirty="0" smtClean="0">
                <a:latin typeface="Garamond"/>
                <a:cs typeface="Garamond"/>
              </a:rPr>
              <a:t>Housed in barracks</a:t>
            </a:r>
          </a:p>
          <a:p>
            <a:r>
              <a:rPr lang="en-US" dirty="0" smtClean="0">
                <a:latin typeface="Garamond"/>
                <a:cs typeface="Garamond"/>
              </a:rPr>
              <a:t>Used communal areas of washing, laundry, and eating</a:t>
            </a:r>
          </a:p>
          <a:p>
            <a:r>
              <a:rPr lang="en-US" dirty="0" smtClean="0">
                <a:latin typeface="Garamond"/>
                <a:cs typeface="Garamond"/>
              </a:rPr>
              <a:t>Property was edged with barbed wire, and protected by armed guards</a:t>
            </a:r>
          </a:p>
          <a:p>
            <a:r>
              <a:rPr lang="en-US" dirty="0" smtClean="0">
                <a:latin typeface="Garamond"/>
                <a:cs typeface="Garamond"/>
              </a:rPr>
              <a:t>Camps were located in remote, desolate areas</a:t>
            </a:r>
            <a:endParaRPr lang="en-US" dirty="0">
              <a:latin typeface="Garamond"/>
              <a:cs typeface="Garamond"/>
            </a:endParaRPr>
          </a:p>
        </p:txBody>
      </p:sp>
    </p:spTree>
    <p:extLst>
      <p:ext uri="{BB962C8B-B14F-4D97-AF65-F5344CB8AC3E}">
        <p14:creationId xmlns:p14="http://schemas.microsoft.com/office/powerpoint/2010/main" val="2571948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http://z.about.com/d/americanhistory/1/0/n/1/manzanarsig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820738"/>
            <a:ext cx="8229600" cy="512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3764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027" descr="http://www.lib.utah.edu/spc/photo/9066/p144n1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890588"/>
            <a:ext cx="8077200"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1452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http://z.about.com/d/americanhistory/1/0/v/1/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787400"/>
            <a:ext cx="7315200" cy="528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1216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6" descr="http://www.bringinghistoryhome.org/assets/bringinghistoryhome/5th-grade/unit-2/activity-8/9-6.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4582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084447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ChangeArrowheads="1"/>
          </p:cNvSpPr>
          <p:nvPr/>
        </p:nvSpPr>
        <p:spPr bwMode="auto">
          <a:xfrm>
            <a:off x="974725" y="5889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p>
        </p:txBody>
      </p:sp>
      <p:pic>
        <p:nvPicPr>
          <p:cNvPr id="40962" name="Picture 4" descr="Lone Pine, &#10;California.  Evacuees of Japanese ancestry waiting to board buses which &#10;will take them to the War Relocation Authority center at Manzanar, &#10;California, April 1, 1942.  Photo: Department of the Interior. War &#10;Relocation Authority.  Source: National Archiv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160939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3" descr="http://bss.sfsu.edu/tygiel/Hist427/1940sphotos/internment/internfen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995694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3" descr="http://www.ohs.org/education/focus_on_oregon_history/images/359713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000480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http://www.lib.utah.edu/spc/photo/9066/p144n0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55588"/>
            <a:ext cx="6934200" cy="627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1228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0132"/>
            <a:ext cx="8229600" cy="1143000"/>
          </a:xfrm>
        </p:spPr>
        <p:txBody>
          <a:bodyPr/>
          <a:lstStyle/>
          <a:p>
            <a:r>
              <a:rPr lang="en-US" dirty="0" smtClean="0">
                <a:latin typeface="Garamond"/>
                <a:cs typeface="Garamond"/>
              </a:rPr>
              <a:t>Our Study of World War Two</a:t>
            </a:r>
            <a:endParaRPr lang="en-US" dirty="0">
              <a:latin typeface="Garamond"/>
              <a:cs typeface="Garamond"/>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83749180"/>
              </p:ext>
            </p:extLst>
          </p:nvPr>
        </p:nvGraphicFramePr>
        <p:xfrm>
          <a:off x="0" y="1269840"/>
          <a:ext cx="8229600" cy="534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9" name="Straight Arrow Connector 8"/>
          <p:cNvCxnSpPr/>
          <p:nvPr/>
        </p:nvCxnSpPr>
        <p:spPr>
          <a:xfrm flipH="1">
            <a:off x="2313728" y="2017826"/>
            <a:ext cx="1095974" cy="9393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610350" y="1878665"/>
            <a:ext cx="1296034" cy="10784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174557" y="4679269"/>
            <a:ext cx="1095974" cy="116546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a:off x="5445083" y="4540109"/>
            <a:ext cx="1617869" cy="14785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7401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descr="http://www.lib.utah.edu/spc/photo/9066/p144n0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762000"/>
            <a:ext cx="7620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5603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http://www.lib.utah.edu/spc/photo/9066/p144n03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49250"/>
            <a:ext cx="7848600" cy="622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7810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http://www.lib.utah.edu/spc/photo/9066/p144n03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81000"/>
            <a:ext cx="8534400"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35608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http://www.lib.utah.edu/spc/photo/9066/p144n0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23863"/>
            <a:ext cx="7696200" cy="60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7719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aramond"/>
                <a:cs typeface="Garamond"/>
              </a:rPr>
              <a:t>Causes of Internment</a:t>
            </a:r>
            <a:endParaRPr lang="en-US" dirty="0">
              <a:latin typeface="Garamond"/>
              <a:cs typeface="Garamond"/>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3913243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5823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aramond"/>
                <a:cs typeface="Garamond"/>
              </a:rPr>
              <a:t>Racism</a:t>
            </a:r>
            <a:endParaRPr lang="en-US" dirty="0">
              <a:latin typeface="Garamond"/>
              <a:cs typeface="Garamond"/>
            </a:endParaRPr>
          </a:p>
        </p:txBody>
      </p:sp>
      <p:sp>
        <p:nvSpPr>
          <p:cNvPr id="3" name="Content Placeholder 2"/>
          <p:cNvSpPr>
            <a:spLocks noGrp="1"/>
          </p:cNvSpPr>
          <p:nvPr>
            <p:ph idx="1"/>
          </p:nvPr>
        </p:nvSpPr>
        <p:spPr>
          <a:xfrm>
            <a:off x="457200" y="1417638"/>
            <a:ext cx="8432346" cy="5155585"/>
          </a:xfrm>
        </p:spPr>
        <p:txBody>
          <a:bodyPr>
            <a:normAutofit fontScale="77500" lnSpcReduction="20000"/>
          </a:bodyPr>
          <a:lstStyle/>
          <a:p>
            <a:r>
              <a:rPr lang="en-US" dirty="0" smtClean="0">
                <a:latin typeface="Garamond"/>
                <a:cs typeface="Garamond"/>
              </a:rPr>
              <a:t>There was deep racism in America in the 1940s…</a:t>
            </a:r>
          </a:p>
          <a:p>
            <a:pPr lvl="1"/>
            <a:r>
              <a:rPr lang="en-US" dirty="0" smtClean="0">
                <a:latin typeface="Garamond"/>
                <a:cs typeface="Garamond"/>
              </a:rPr>
              <a:t>Jim Crow, Segregated Military, Immigration Quotas</a:t>
            </a:r>
          </a:p>
          <a:p>
            <a:r>
              <a:rPr lang="en-US" dirty="0" smtClean="0">
                <a:latin typeface="Garamond"/>
                <a:cs typeface="Garamond"/>
              </a:rPr>
              <a:t>There was considerable anti-Japanese racism (particularly in California)</a:t>
            </a:r>
          </a:p>
          <a:p>
            <a:pPr lvl="1"/>
            <a:r>
              <a:rPr lang="en-US" dirty="0" smtClean="0">
                <a:latin typeface="Garamond"/>
                <a:cs typeface="Garamond"/>
              </a:rPr>
              <a:t>Japanese Exclusion League of California</a:t>
            </a:r>
          </a:p>
          <a:p>
            <a:pPr lvl="1"/>
            <a:r>
              <a:rPr lang="en-US" dirty="0" smtClean="0">
                <a:latin typeface="Garamond"/>
                <a:cs typeface="Garamond"/>
              </a:rPr>
              <a:t>Japanese immigrants denied the right to become naturalized citizens (</a:t>
            </a:r>
            <a:r>
              <a:rPr lang="en-US" i="1" dirty="0" smtClean="0">
                <a:latin typeface="Garamond"/>
                <a:cs typeface="Garamond"/>
              </a:rPr>
              <a:t>Takao Ozawa v. United States</a:t>
            </a:r>
            <a:r>
              <a:rPr lang="en-US" dirty="0" smtClean="0">
                <a:latin typeface="Garamond"/>
                <a:cs typeface="Garamond"/>
              </a:rPr>
              <a:t> 1922)</a:t>
            </a:r>
          </a:p>
          <a:p>
            <a:pPr lvl="1"/>
            <a:r>
              <a:rPr lang="en-US" dirty="0" smtClean="0">
                <a:latin typeface="Garamond"/>
                <a:cs typeface="Garamond"/>
              </a:rPr>
              <a:t>Covenants against renting or selling homes to Asians were common in California</a:t>
            </a:r>
          </a:p>
          <a:p>
            <a:pPr lvl="1"/>
            <a:r>
              <a:rPr lang="en-US" dirty="0" smtClean="0">
                <a:latin typeface="Garamond"/>
                <a:cs typeface="Garamond"/>
              </a:rPr>
              <a:t>Laws banning marriage between whites and Japanese</a:t>
            </a:r>
          </a:p>
          <a:p>
            <a:pPr lvl="1"/>
            <a:r>
              <a:rPr lang="en-US" dirty="0" smtClean="0">
                <a:latin typeface="Garamond"/>
                <a:cs typeface="Garamond"/>
              </a:rPr>
              <a:t>Segregated schools between white and Japanese Americans</a:t>
            </a:r>
          </a:p>
          <a:p>
            <a:r>
              <a:rPr lang="en-US" dirty="0" smtClean="0">
                <a:latin typeface="Garamond"/>
                <a:cs typeface="Garamond"/>
              </a:rPr>
              <a:t>Myth of the “yellow peril”</a:t>
            </a:r>
          </a:p>
          <a:p>
            <a:pPr lvl="1"/>
            <a:r>
              <a:rPr lang="en-US" dirty="0" smtClean="0">
                <a:latin typeface="Garamond"/>
                <a:cs typeface="Garamond"/>
              </a:rPr>
              <a:t>Japanese immigrants were described as an invading horde who lowered the standard of living for white workers</a:t>
            </a:r>
          </a:p>
          <a:p>
            <a:pPr lvl="1"/>
            <a:r>
              <a:rPr lang="en-US" dirty="0" smtClean="0">
                <a:latin typeface="Garamond"/>
                <a:cs typeface="Garamond"/>
              </a:rPr>
              <a:t>They were accused of being dirty, unhealthy, and unable to assimilate </a:t>
            </a:r>
          </a:p>
          <a:p>
            <a:pPr lvl="1"/>
            <a:endParaRPr lang="en-US" dirty="0"/>
          </a:p>
        </p:txBody>
      </p:sp>
    </p:spTree>
    <p:extLst>
      <p:ext uri="{BB962C8B-B14F-4D97-AF65-F5344CB8AC3E}">
        <p14:creationId xmlns:p14="http://schemas.microsoft.com/office/powerpoint/2010/main" val="15437680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farm1.static.flickr.com/215/463444076_2bcaa9c7e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76" y="235965"/>
            <a:ext cx="9161276" cy="631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63373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5750" y="0"/>
            <a:ext cx="8572500" cy="6858000"/>
          </a:xfrm>
          <a:prstGeom prst="rect">
            <a:avLst/>
          </a:prstGeom>
        </p:spPr>
      </p:pic>
    </p:spTree>
    <p:extLst>
      <p:ext uri="{BB962C8B-B14F-4D97-AF65-F5344CB8AC3E}">
        <p14:creationId xmlns:p14="http://schemas.microsoft.com/office/powerpoint/2010/main" val="2640719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57223" y="-5792"/>
            <a:ext cx="6822609" cy="6863792"/>
          </a:xfrm>
          <a:prstGeom prst="rect">
            <a:avLst/>
          </a:prstGeom>
        </p:spPr>
      </p:pic>
    </p:spTree>
    <p:extLst>
      <p:ext uri="{BB962C8B-B14F-4D97-AF65-F5344CB8AC3E}">
        <p14:creationId xmlns:p14="http://schemas.microsoft.com/office/powerpoint/2010/main" val="14953593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372600" cy="6694714"/>
          </a:xfrm>
          <a:prstGeom prst="rect">
            <a:avLst/>
          </a:prstGeom>
        </p:spPr>
      </p:pic>
    </p:spTree>
    <p:extLst>
      <p:ext uri="{BB962C8B-B14F-4D97-AF65-F5344CB8AC3E}">
        <p14:creationId xmlns:p14="http://schemas.microsoft.com/office/powerpoint/2010/main" val="1159393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669" y="274638"/>
            <a:ext cx="8978331" cy="1143000"/>
          </a:xfrm>
        </p:spPr>
        <p:txBody>
          <a:bodyPr>
            <a:normAutofit fontScale="90000"/>
          </a:bodyPr>
          <a:lstStyle/>
          <a:p>
            <a:r>
              <a:rPr lang="en-US" dirty="0" smtClean="0">
                <a:latin typeface="Garamond"/>
                <a:cs typeface="Garamond"/>
              </a:rPr>
              <a:t>The United States Enters World War Two </a:t>
            </a:r>
            <a:br>
              <a:rPr lang="en-US" dirty="0" smtClean="0">
                <a:latin typeface="Garamond"/>
                <a:cs typeface="Garamond"/>
              </a:rPr>
            </a:br>
            <a:r>
              <a:rPr lang="en-US" dirty="0" smtClean="0">
                <a:latin typeface="Garamond"/>
                <a:cs typeface="Garamond"/>
              </a:rPr>
              <a:t>December 1941</a:t>
            </a:r>
            <a:endParaRPr lang="en-US" dirty="0">
              <a:latin typeface="Garamond"/>
              <a:cs typeface="Garamond"/>
            </a:endParaRPr>
          </a:p>
        </p:txBody>
      </p:sp>
      <p:sp>
        <p:nvSpPr>
          <p:cNvPr id="3" name="Content Placeholder 2"/>
          <p:cNvSpPr>
            <a:spLocks noGrp="1"/>
          </p:cNvSpPr>
          <p:nvPr>
            <p:ph idx="1"/>
          </p:nvPr>
        </p:nvSpPr>
        <p:spPr/>
        <p:txBody>
          <a:bodyPr/>
          <a:lstStyle/>
          <a:p>
            <a:r>
              <a:rPr lang="en-US" dirty="0" smtClean="0">
                <a:latin typeface="Garamond"/>
                <a:cs typeface="Garamond"/>
              </a:rPr>
              <a:t>Pearl Harbor is bombed on December 7, 1941</a:t>
            </a:r>
          </a:p>
          <a:p>
            <a:r>
              <a:rPr lang="en-US" dirty="0" smtClean="0">
                <a:latin typeface="Garamond"/>
                <a:cs typeface="Garamond"/>
              </a:rPr>
              <a:t>United States declares war on Japan December 8, 1941</a:t>
            </a:r>
            <a:endParaRPr lang="en-US" dirty="0">
              <a:latin typeface="Garamond"/>
              <a:cs typeface="Garamond"/>
            </a:endParaRPr>
          </a:p>
        </p:txBody>
      </p:sp>
      <p:pic>
        <p:nvPicPr>
          <p:cNvPr id="4" name="Picture 3"/>
          <p:cNvPicPr>
            <a:picLocks noChangeAspect="1"/>
          </p:cNvPicPr>
          <p:nvPr/>
        </p:nvPicPr>
        <p:blipFill>
          <a:blip r:embed="rId2"/>
          <a:stretch>
            <a:fillRect/>
          </a:stretch>
        </p:blipFill>
        <p:spPr>
          <a:xfrm>
            <a:off x="4436244" y="3324425"/>
            <a:ext cx="4707756" cy="3352686"/>
          </a:xfrm>
          <a:prstGeom prst="rect">
            <a:avLst/>
          </a:prstGeom>
        </p:spPr>
      </p:pic>
    </p:spTree>
    <p:extLst>
      <p:ext uri="{BB962C8B-B14F-4D97-AF65-F5344CB8AC3E}">
        <p14:creationId xmlns:p14="http://schemas.microsoft.com/office/powerpoint/2010/main" val="17043458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Bugs Bunny Cartoon</a:t>
            </a:r>
            <a:endParaRPr lang="en-US" dirty="0"/>
          </a:p>
        </p:txBody>
      </p:sp>
      <p:sp>
        <p:nvSpPr>
          <p:cNvPr id="3" name="Content Placeholder 2"/>
          <p:cNvSpPr>
            <a:spLocks noGrp="1"/>
          </p:cNvSpPr>
          <p:nvPr>
            <p:ph idx="1"/>
          </p:nvPr>
        </p:nvSpPr>
        <p:spPr/>
        <p:txBody>
          <a:bodyPr/>
          <a:lstStyle/>
          <a:p>
            <a:r>
              <a:rPr lang="en-US" dirty="0" smtClean="0">
                <a:hlinkClick r:id="rId2"/>
              </a:rPr>
              <a:t>https://www.youtube.com/watch?v=jxtlcrIkIbI</a:t>
            </a:r>
            <a:endParaRPr lang="en-US" dirty="0" smtClean="0"/>
          </a:p>
          <a:p>
            <a:pPr marL="0" indent="0">
              <a:buNone/>
            </a:pPr>
            <a:endParaRPr lang="en-US" dirty="0"/>
          </a:p>
        </p:txBody>
      </p:sp>
    </p:spTree>
    <p:extLst>
      <p:ext uri="{BB962C8B-B14F-4D97-AF65-F5344CB8AC3E}">
        <p14:creationId xmlns:p14="http://schemas.microsoft.com/office/powerpoint/2010/main" val="10349393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092" y="-5471"/>
            <a:ext cx="8229600" cy="1143000"/>
          </a:xfrm>
        </p:spPr>
        <p:txBody>
          <a:bodyPr/>
          <a:lstStyle/>
          <a:p>
            <a:r>
              <a:rPr lang="en-US" dirty="0" smtClean="0">
                <a:latin typeface="Garamond"/>
                <a:cs typeface="Garamond"/>
              </a:rPr>
              <a:t>Wartime Hysteria</a:t>
            </a:r>
            <a:endParaRPr lang="en-US" dirty="0">
              <a:latin typeface="Garamond"/>
              <a:cs typeface="Garamond"/>
            </a:endParaRPr>
          </a:p>
        </p:txBody>
      </p:sp>
      <p:sp>
        <p:nvSpPr>
          <p:cNvPr id="3" name="Content Placeholder 2"/>
          <p:cNvSpPr>
            <a:spLocks noGrp="1"/>
          </p:cNvSpPr>
          <p:nvPr>
            <p:ph idx="1"/>
          </p:nvPr>
        </p:nvSpPr>
        <p:spPr>
          <a:xfrm>
            <a:off x="214419" y="1137529"/>
            <a:ext cx="5649694" cy="5062215"/>
          </a:xfrm>
        </p:spPr>
        <p:txBody>
          <a:bodyPr>
            <a:normAutofit fontScale="92500" lnSpcReduction="20000"/>
          </a:bodyPr>
          <a:lstStyle/>
          <a:p>
            <a:r>
              <a:rPr lang="en-US" dirty="0" smtClean="0">
                <a:latin typeface="Garamond"/>
                <a:cs typeface="Garamond"/>
              </a:rPr>
              <a:t>False reports of spying and sabotage by Japanese Americans, combined with racial prejudices, led to feelings of hate towards Japanese Americans following the attack at Pearl Harbor.</a:t>
            </a:r>
          </a:p>
          <a:p>
            <a:r>
              <a:rPr lang="en-US" dirty="0" smtClean="0">
                <a:latin typeface="Garamond"/>
                <a:cs typeface="Garamond"/>
              </a:rPr>
              <a:t>A variety of false reports were printed in the media stating that Japanese-Americans aided at Pearl Harbor or were spying on Americans, etc.</a:t>
            </a:r>
          </a:p>
          <a:p>
            <a:r>
              <a:rPr lang="en-US" dirty="0" smtClean="0">
                <a:latin typeface="Garamond"/>
                <a:cs typeface="Garamond"/>
              </a:rPr>
              <a:t>To the right, is a false story published in 1942</a:t>
            </a:r>
            <a:endParaRPr lang="en-US" dirty="0">
              <a:latin typeface="Garamond"/>
              <a:cs typeface="Garamond"/>
            </a:endParaRPr>
          </a:p>
        </p:txBody>
      </p:sp>
      <p:pic>
        <p:nvPicPr>
          <p:cNvPr id="4" name="Picture 3"/>
          <p:cNvPicPr>
            <a:picLocks noChangeAspect="1"/>
          </p:cNvPicPr>
          <p:nvPr/>
        </p:nvPicPr>
        <p:blipFill>
          <a:blip r:embed="rId2"/>
          <a:stretch>
            <a:fillRect/>
          </a:stretch>
        </p:blipFill>
        <p:spPr>
          <a:xfrm>
            <a:off x="6184900" y="114300"/>
            <a:ext cx="2959100" cy="6616700"/>
          </a:xfrm>
          <a:prstGeom prst="rect">
            <a:avLst/>
          </a:prstGeom>
        </p:spPr>
      </p:pic>
    </p:spTree>
    <p:extLst>
      <p:ext uri="{BB962C8B-B14F-4D97-AF65-F5344CB8AC3E}">
        <p14:creationId xmlns:p14="http://schemas.microsoft.com/office/powerpoint/2010/main" val="38275002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551"/>
            <a:ext cx="8229600" cy="1143000"/>
          </a:xfrm>
        </p:spPr>
        <p:txBody>
          <a:bodyPr/>
          <a:lstStyle/>
          <a:p>
            <a:r>
              <a:rPr lang="en-US" dirty="0" smtClean="0">
                <a:latin typeface="Garamond"/>
                <a:cs typeface="Garamond"/>
              </a:rPr>
              <a:t>Failure of Leadership</a:t>
            </a:r>
            <a:endParaRPr lang="en-US" dirty="0">
              <a:latin typeface="Garamond"/>
              <a:cs typeface="Garamond"/>
            </a:endParaRPr>
          </a:p>
        </p:txBody>
      </p:sp>
      <p:sp>
        <p:nvSpPr>
          <p:cNvPr id="3" name="Content Placeholder 2"/>
          <p:cNvSpPr>
            <a:spLocks noGrp="1"/>
          </p:cNvSpPr>
          <p:nvPr>
            <p:ph idx="1"/>
          </p:nvPr>
        </p:nvSpPr>
        <p:spPr>
          <a:xfrm>
            <a:off x="457200" y="1021308"/>
            <a:ext cx="4398434" cy="4525963"/>
          </a:xfrm>
        </p:spPr>
        <p:txBody>
          <a:bodyPr>
            <a:normAutofit fontScale="92500" lnSpcReduction="20000"/>
          </a:bodyPr>
          <a:lstStyle/>
          <a:p>
            <a:r>
              <a:rPr lang="en-US" dirty="0" smtClean="0">
                <a:latin typeface="Garamond"/>
                <a:cs typeface="Garamond"/>
              </a:rPr>
              <a:t>Roosevelt ignored reports from Naval Intelligence, the FBI, and other sources that there was no need for mass removal or incarceration of people of Japanese ancestry</a:t>
            </a:r>
          </a:p>
          <a:p>
            <a:r>
              <a:rPr lang="en-US" dirty="0" smtClean="0">
                <a:latin typeface="Garamond"/>
                <a:cs typeface="Garamond"/>
              </a:rPr>
              <a:t>Supreme Court upheld the Constitutionality of internment in </a:t>
            </a:r>
            <a:r>
              <a:rPr lang="en-US" i="1" dirty="0" err="1" smtClean="0">
                <a:latin typeface="Garamond"/>
                <a:cs typeface="Garamond"/>
              </a:rPr>
              <a:t>Korematsu</a:t>
            </a:r>
            <a:r>
              <a:rPr lang="en-US" i="1" dirty="0" smtClean="0">
                <a:latin typeface="Garamond"/>
                <a:cs typeface="Garamond"/>
              </a:rPr>
              <a:t> v. United States </a:t>
            </a:r>
            <a:r>
              <a:rPr lang="en-US" dirty="0" smtClean="0">
                <a:latin typeface="Garamond"/>
                <a:cs typeface="Garamond"/>
              </a:rPr>
              <a:t>1944</a:t>
            </a:r>
            <a:endParaRPr lang="en-US" dirty="0">
              <a:latin typeface="Garamond"/>
              <a:cs typeface="Garamond"/>
            </a:endParaRPr>
          </a:p>
        </p:txBody>
      </p:sp>
      <p:pic>
        <p:nvPicPr>
          <p:cNvPr id="4" name="Picture 3"/>
          <p:cNvPicPr>
            <a:picLocks noChangeAspect="1"/>
          </p:cNvPicPr>
          <p:nvPr/>
        </p:nvPicPr>
        <p:blipFill>
          <a:blip r:embed="rId2"/>
          <a:stretch>
            <a:fillRect/>
          </a:stretch>
        </p:blipFill>
        <p:spPr>
          <a:xfrm>
            <a:off x="5080000" y="1791117"/>
            <a:ext cx="4064000" cy="3035300"/>
          </a:xfrm>
          <a:prstGeom prst="rect">
            <a:avLst/>
          </a:prstGeom>
        </p:spPr>
      </p:pic>
    </p:spTree>
    <p:extLst>
      <p:ext uri="{BB962C8B-B14F-4D97-AF65-F5344CB8AC3E}">
        <p14:creationId xmlns:p14="http://schemas.microsoft.com/office/powerpoint/2010/main" val="22565829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604" y="250493"/>
            <a:ext cx="8229600" cy="1143000"/>
          </a:xfrm>
        </p:spPr>
        <p:txBody>
          <a:bodyPr/>
          <a:lstStyle/>
          <a:p>
            <a:r>
              <a:rPr lang="en-US" dirty="0" smtClean="0">
                <a:latin typeface="Garamond"/>
                <a:cs typeface="Garamond"/>
              </a:rPr>
              <a:t>Economic Motives</a:t>
            </a:r>
            <a:endParaRPr lang="en-US" dirty="0">
              <a:latin typeface="Garamond"/>
              <a:cs typeface="Garamond"/>
            </a:endParaRPr>
          </a:p>
        </p:txBody>
      </p:sp>
      <p:sp>
        <p:nvSpPr>
          <p:cNvPr id="3" name="Content Placeholder 2"/>
          <p:cNvSpPr>
            <a:spLocks noGrp="1"/>
          </p:cNvSpPr>
          <p:nvPr>
            <p:ph idx="1"/>
          </p:nvPr>
        </p:nvSpPr>
        <p:spPr>
          <a:xfrm>
            <a:off x="280134" y="1393493"/>
            <a:ext cx="4463448" cy="5030338"/>
          </a:xfrm>
        </p:spPr>
        <p:txBody>
          <a:bodyPr>
            <a:normAutofit fontScale="85000" lnSpcReduction="10000"/>
          </a:bodyPr>
          <a:lstStyle/>
          <a:p>
            <a:r>
              <a:rPr lang="en-US" dirty="0">
                <a:latin typeface="Garamond"/>
                <a:cs typeface="Garamond"/>
              </a:rPr>
              <a:t>"We're charged with wanting to get rid of the Japs for selfish reasons and we might as well be honest. We do. It's a question of whether the white man lives on the Pacific Coast or the brown men," wrote Frank J. Taylor in the </a:t>
            </a:r>
            <a:r>
              <a:rPr lang="en-US" i="1" dirty="0">
                <a:latin typeface="Garamond"/>
                <a:cs typeface="Garamond"/>
              </a:rPr>
              <a:t>Saturday Evening Post</a:t>
            </a:r>
            <a:r>
              <a:rPr lang="en-US" dirty="0" smtClean="0">
                <a:latin typeface="Garamond"/>
                <a:cs typeface="Garamond"/>
              </a:rPr>
              <a:t>.</a:t>
            </a:r>
          </a:p>
          <a:p>
            <a:r>
              <a:rPr lang="en-US" dirty="0" smtClean="0">
                <a:latin typeface="Garamond"/>
                <a:cs typeface="Garamond"/>
              </a:rPr>
              <a:t>Groups that competed with Japanese immigrant farmers and laborers lobbied for internment</a:t>
            </a:r>
            <a:endParaRPr lang="en-US" dirty="0">
              <a:latin typeface="Garamond"/>
              <a:cs typeface="Garamond"/>
            </a:endParaRPr>
          </a:p>
        </p:txBody>
      </p:sp>
      <p:pic>
        <p:nvPicPr>
          <p:cNvPr id="4" name="Picture 3"/>
          <p:cNvPicPr>
            <a:picLocks noChangeAspect="1"/>
          </p:cNvPicPr>
          <p:nvPr/>
        </p:nvPicPr>
        <p:blipFill>
          <a:blip r:embed="rId2"/>
          <a:stretch>
            <a:fillRect/>
          </a:stretch>
        </p:blipFill>
        <p:spPr>
          <a:xfrm>
            <a:off x="4909607" y="2128828"/>
            <a:ext cx="3926597" cy="3056705"/>
          </a:xfrm>
          <a:prstGeom prst="rect">
            <a:avLst/>
          </a:prstGeom>
        </p:spPr>
      </p:pic>
    </p:spTree>
    <p:extLst>
      <p:ext uri="{BB962C8B-B14F-4D97-AF65-F5344CB8AC3E}">
        <p14:creationId xmlns:p14="http://schemas.microsoft.com/office/powerpoint/2010/main" val="1976468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Garamond"/>
                <a:cs typeface="Garamond"/>
              </a:rPr>
              <a:t>The American Government’s Take on Japanese Internment</a:t>
            </a:r>
            <a:endParaRPr lang="en-US" dirty="0">
              <a:latin typeface="Garamond"/>
              <a:cs typeface="Garamond"/>
            </a:endParaRPr>
          </a:p>
        </p:txBody>
      </p:sp>
      <p:sp>
        <p:nvSpPr>
          <p:cNvPr id="3" name="Content Placeholder 2"/>
          <p:cNvSpPr>
            <a:spLocks noGrp="1"/>
          </p:cNvSpPr>
          <p:nvPr>
            <p:ph idx="1"/>
          </p:nvPr>
        </p:nvSpPr>
        <p:spPr/>
        <p:txBody>
          <a:bodyPr/>
          <a:lstStyle/>
          <a:p>
            <a:r>
              <a:rPr lang="en-US" dirty="0" smtClean="0">
                <a:hlinkClick r:id="rId2"/>
              </a:rPr>
              <a:t>https://www.youtube.com/watch?v=_OiPldKsM5w</a:t>
            </a:r>
            <a:endParaRPr lang="en-US" dirty="0" smtClean="0"/>
          </a:p>
          <a:p>
            <a:endParaRPr lang="en-US" dirty="0"/>
          </a:p>
        </p:txBody>
      </p:sp>
    </p:spTree>
    <p:extLst>
      <p:ext uri="{BB962C8B-B14F-4D97-AF65-F5344CB8AC3E}">
        <p14:creationId xmlns:p14="http://schemas.microsoft.com/office/powerpoint/2010/main" val="14193114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aramond"/>
                <a:cs typeface="Garamond"/>
              </a:rPr>
              <a:t>Discussion</a:t>
            </a:r>
            <a:endParaRPr lang="en-US" dirty="0">
              <a:latin typeface="Garamond"/>
              <a:cs typeface="Garamond"/>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44724027"/>
              </p:ext>
            </p:extLst>
          </p:nvPr>
        </p:nvGraphicFramePr>
        <p:xfrm>
          <a:off x="457200" y="2875785"/>
          <a:ext cx="8229600" cy="36612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57200" y="1601197"/>
            <a:ext cx="7936688" cy="1938992"/>
          </a:xfrm>
          <a:prstGeom prst="rect">
            <a:avLst/>
          </a:prstGeom>
          <a:noFill/>
        </p:spPr>
        <p:txBody>
          <a:bodyPr wrap="square" rtlCol="0">
            <a:spAutoFit/>
          </a:bodyPr>
          <a:lstStyle/>
          <a:p>
            <a:r>
              <a:rPr lang="en-US" sz="2400" b="1" dirty="0" smtClean="0">
                <a:latin typeface="Garamond"/>
                <a:cs typeface="Garamond"/>
              </a:rPr>
              <a:t>Recall the following diagram…What is the role of Japanese Interment in this process?  </a:t>
            </a:r>
          </a:p>
          <a:p>
            <a:pPr marL="742950" lvl="1" indent="-285750">
              <a:buFont typeface="Arial"/>
              <a:buChar char="•"/>
            </a:pPr>
            <a:r>
              <a:rPr lang="en-US" sz="2400" dirty="0">
                <a:latin typeface="Garamond"/>
                <a:cs typeface="Garamond"/>
              </a:rPr>
              <a:t>	</a:t>
            </a:r>
            <a:r>
              <a:rPr lang="en-US" sz="2400" dirty="0" smtClean="0">
                <a:latin typeface="Garamond"/>
                <a:cs typeface="Garamond"/>
              </a:rPr>
              <a:t>How does it grow out of Pearl Harbor?</a:t>
            </a:r>
          </a:p>
          <a:p>
            <a:pPr marL="742950" lvl="1" indent="-285750">
              <a:buFont typeface="Arial"/>
              <a:buChar char="•"/>
            </a:pPr>
            <a:r>
              <a:rPr lang="en-US" sz="2400" dirty="0">
                <a:latin typeface="Garamond"/>
                <a:cs typeface="Garamond"/>
              </a:rPr>
              <a:t>	</a:t>
            </a:r>
            <a:r>
              <a:rPr lang="en-US" sz="2400" dirty="0" smtClean="0">
                <a:latin typeface="Garamond"/>
                <a:cs typeface="Garamond"/>
              </a:rPr>
              <a:t>How might it contribute to the decision to drop the atomic bomb?</a:t>
            </a:r>
            <a:endParaRPr lang="en-US" sz="2400" dirty="0">
              <a:latin typeface="Garamond"/>
              <a:cs typeface="Garamond"/>
            </a:endParaRPr>
          </a:p>
        </p:txBody>
      </p:sp>
    </p:spTree>
    <p:extLst>
      <p:ext uri="{BB962C8B-B14F-4D97-AF65-F5344CB8AC3E}">
        <p14:creationId xmlns:p14="http://schemas.microsoft.com/office/powerpoint/2010/main" val="1731899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aramond"/>
                <a:cs typeface="Garamond"/>
              </a:rPr>
              <a:t>Epilogue</a:t>
            </a:r>
            <a:endParaRPr lang="en-US" dirty="0">
              <a:latin typeface="Garamond"/>
              <a:cs typeface="Garamond"/>
            </a:endParaRPr>
          </a:p>
        </p:txBody>
      </p:sp>
      <p:sp>
        <p:nvSpPr>
          <p:cNvPr id="3" name="Content Placeholder 2"/>
          <p:cNvSpPr>
            <a:spLocks noGrp="1"/>
          </p:cNvSpPr>
          <p:nvPr>
            <p:ph idx="1"/>
          </p:nvPr>
        </p:nvSpPr>
        <p:spPr/>
        <p:txBody>
          <a:bodyPr>
            <a:normAutofit lnSpcReduction="10000"/>
          </a:bodyPr>
          <a:lstStyle/>
          <a:p>
            <a:r>
              <a:rPr lang="en-US" dirty="0" smtClean="0">
                <a:latin typeface="Garamond"/>
                <a:cs typeface="Garamond"/>
              </a:rPr>
              <a:t>January 1945, internment is ended </a:t>
            </a:r>
          </a:p>
          <a:p>
            <a:r>
              <a:rPr lang="en-US" dirty="0" smtClean="0">
                <a:latin typeface="Garamond"/>
                <a:cs typeface="Garamond"/>
              </a:rPr>
              <a:t>Freed internees were given $25 and a bus ticked to their former homes</a:t>
            </a:r>
          </a:p>
          <a:p>
            <a:r>
              <a:rPr lang="en-US" dirty="0" smtClean="0">
                <a:latin typeface="Garamond"/>
                <a:cs typeface="Garamond"/>
              </a:rPr>
              <a:t>In 1983 the United States government issued a report which said that internment was unjust and militarily unjustified and had been motivated largely by racism</a:t>
            </a:r>
          </a:p>
          <a:p>
            <a:r>
              <a:rPr lang="en-US" dirty="0" smtClean="0">
                <a:latin typeface="Garamond"/>
                <a:cs typeface="Garamond"/>
              </a:rPr>
              <a:t>In 1992, all living internees received a $20,000 reparation payment</a:t>
            </a:r>
            <a:endParaRPr lang="en-US" dirty="0">
              <a:latin typeface="Garamond"/>
              <a:cs typeface="Garamond"/>
            </a:endParaRPr>
          </a:p>
        </p:txBody>
      </p:sp>
    </p:spTree>
    <p:extLst>
      <p:ext uri="{BB962C8B-B14F-4D97-AF65-F5344CB8AC3E}">
        <p14:creationId xmlns:p14="http://schemas.microsoft.com/office/powerpoint/2010/main" val="1674312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203"/>
            <a:ext cx="8229600" cy="1143000"/>
          </a:xfrm>
        </p:spPr>
        <p:txBody>
          <a:bodyPr/>
          <a:lstStyle/>
          <a:p>
            <a:r>
              <a:rPr lang="en-US" dirty="0" smtClean="0">
                <a:latin typeface="Garamond"/>
                <a:cs typeface="Garamond"/>
              </a:rPr>
              <a:t>Executive Order 9066</a:t>
            </a:r>
            <a:endParaRPr lang="en-US" dirty="0">
              <a:latin typeface="Garamond"/>
              <a:cs typeface="Garamond"/>
            </a:endParaRPr>
          </a:p>
        </p:txBody>
      </p:sp>
      <p:sp>
        <p:nvSpPr>
          <p:cNvPr id="3" name="Content Placeholder 2"/>
          <p:cNvSpPr>
            <a:spLocks noGrp="1"/>
          </p:cNvSpPr>
          <p:nvPr>
            <p:ph idx="1"/>
          </p:nvPr>
        </p:nvSpPr>
        <p:spPr>
          <a:xfrm>
            <a:off x="457200" y="1156203"/>
            <a:ext cx="4771945" cy="5323649"/>
          </a:xfrm>
        </p:spPr>
        <p:txBody>
          <a:bodyPr>
            <a:normAutofit fontScale="92500" lnSpcReduction="20000"/>
          </a:bodyPr>
          <a:lstStyle/>
          <a:p>
            <a:r>
              <a:rPr lang="en-US" dirty="0" smtClean="0">
                <a:latin typeface="Garamond"/>
                <a:cs typeface="Garamond"/>
              </a:rPr>
              <a:t>Presidential Executive order issued by Franklin Roosevelt authorizing the Secretary of War to designate certain areas of the United States as exclusion zones from which “any or all persons may be excluded.”  </a:t>
            </a:r>
          </a:p>
          <a:p>
            <a:r>
              <a:rPr lang="en-US" dirty="0" smtClean="0">
                <a:latin typeface="Garamond"/>
                <a:cs typeface="Garamond"/>
              </a:rPr>
              <a:t> Soon, 110,00-120,000 people of Japanese heritage who lived on the West Coast were put into relocation camps</a:t>
            </a:r>
            <a:endParaRPr lang="en-US" dirty="0">
              <a:latin typeface="Garamond"/>
              <a:cs typeface="Garamond"/>
            </a:endParaRPr>
          </a:p>
        </p:txBody>
      </p:sp>
      <p:pic>
        <p:nvPicPr>
          <p:cNvPr id="4" name="Picture 3"/>
          <p:cNvPicPr>
            <a:picLocks noChangeAspect="1"/>
          </p:cNvPicPr>
          <p:nvPr/>
        </p:nvPicPr>
        <p:blipFill>
          <a:blip r:embed="rId2"/>
          <a:stretch>
            <a:fillRect/>
          </a:stretch>
        </p:blipFill>
        <p:spPr>
          <a:xfrm>
            <a:off x="5490602" y="1148998"/>
            <a:ext cx="3653398" cy="5670074"/>
          </a:xfrm>
          <a:prstGeom prst="rect">
            <a:avLst/>
          </a:prstGeom>
        </p:spPr>
      </p:pic>
    </p:spTree>
    <p:extLst>
      <p:ext uri="{BB962C8B-B14F-4D97-AF65-F5344CB8AC3E}">
        <p14:creationId xmlns:p14="http://schemas.microsoft.com/office/powerpoint/2010/main" val="2976850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3" descr="Japanese Dispersion in Western United Sta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Freeform 4"/>
          <p:cNvSpPr>
            <a:spLocks/>
          </p:cNvSpPr>
          <p:nvPr/>
        </p:nvSpPr>
        <p:spPr bwMode="auto">
          <a:xfrm>
            <a:off x="1143000" y="195263"/>
            <a:ext cx="2681288" cy="4762500"/>
          </a:xfrm>
          <a:custGeom>
            <a:avLst/>
            <a:gdLst>
              <a:gd name="T0" fmla="*/ 2147483647 w 1689"/>
              <a:gd name="T1" fmla="*/ 2147483647 h 3000"/>
              <a:gd name="T2" fmla="*/ 2147483647 w 1689"/>
              <a:gd name="T3" fmla="*/ 2147483647 h 3000"/>
              <a:gd name="T4" fmla="*/ 2147483647 w 1689"/>
              <a:gd name="T5" fmla="*/ 2147483647 h 3000"/>
              <a:gd name="T6" fmla="*/ 2147483647 w 1689"/>
              <a:gd name="T7" fmla="*/ 2147483647 h 3000"/>
              <a:gd name="T8" fmla="*/ 2147483647 w 1689"/>
              <a:gd name="T9" fmla="*/ 2147483647 h 3000"/>
              <a:gd name="T10" fmla="*/ 2147483647 w 1689"/>
              <a:gd name="T11" fmla="*/ 2147483647 h 3000"/>
              <a:gd name="T12" fmla="*/ 2147483647 w 1689"/>
              <a:gd name="T13" fmla="*/ 2147483647 h 3000"/>
              <a:gd name="T14" fmla="*/ 2147483647 w 1689"/>
              <a:gd name="T15" fmla="*/ 2147483647 h 3000"/>
              <a:gd name="T16" fmla="*/ 2147483647 w 1689"/>
              <a:gd name="T17" fmla="*/ 2147483647 h 3000"/>
              <a:gd name="T18" fmla="*/ 2147483647 w 1689"/>
              <a:gd name="T19" fmla="*/ 2147483647 h 3000"/>
              <a:gd name="T20" fmla="*/ 2147483647 w 1689"/>
              <a:gd name="T21" fmla="*/ 2147483647 h 3000"/>
              <a:gd name="T22" fmla="*/ 2147483647 w 1689"/>
              <a:gd name="T23" fmla="*/ 2147483647 h 3000"/>
              <a:gd name="T24" fmla="*/ 2147483647 w 1689"/>
              <a:gd name="T25" fmla="*/ 2147483647 h 3000"/>
              <a:gd name="T26" fmla="*/ 2147483647 w 1689"/>
              <a:gd name="T27" fmla="*/ 2147483647 h 3000"/>
              <a:gd name="T28" fmla="*/ 2147483647 w 1689"/>
              <a:gd name="T29" fmla="*/ 2147483647 h 3000"/>
              <a:gd name="T30" fmla="*/ 2147483647 w 1689"/>
              <a:gd name="T31" fmla="*/ 2147483647 h 3000"/>
              <a:gd name="T32" fmla="*/ 2147483647 w 1689"/>
              <a:gd name="T33" fmla="*/ 2147483647 h 3000"/>
              <a:gd name="T34" fmla="*/ 2147483647 w 1689"/>
              <a:gd name="T35" fmla="*/ 2147483647 h 3000"/>
              <a:gd name="T36" fmla="*/ 2147483647 w 1689"/>
              <a:gd name="T37" fmla="*/ 2147483647 h 3000"/>
              <a:gd name="T38" fmla="*/ 2147483647 w 1689"/>
              <a:gd name="T39" fmla="*/ 2147483647 h 3000"/>
              <a:gd name="T40" fmla="*/ 2147483647 w 1689"/>
              <a:gd name="T41" fmla="*/ 2147483647 h 3000"/>
              <a:gd name="T42" fmla="*/ 2147483647 w 1689"/>
              <a:gd name="T43" fmla="*/ 2147483647 h 3000"/>
              <a:gd name="T44" fmla="*/ 2147483647 w 1689"/>
              <a:gd name="T45" fmla="*/ 2147483647 h 3000"/>
              <a:gd name="T46" fmla="*/ 2147483647 w 1689"/>
              <a:gd name="T47" fmla="*/ 2147483647 h 3000"/>
              <a:gd name="T48" fmla="*/ 2147483647 w 1689"/>
              <a:gd name="T49" fmla="*/ 2147483647 h 3000"/>
              <a:gd name="T50" fmla="*/ 2147483647 w 1689"/>
              <a:gd name="T51" fmla="*/ 2147483647 h 3000"/>
              <a:gd name="T52" fmla="*/ 2147483647 w 1689"/>
              <a:gd name="T53" fmla="*/ 2147483647 h 3000"/>
              <a:gd name="T54" fmla="*/ 2147483647 w 1689"/>
              <a:gd name="T55" fmla="*/ 2147483647 h 3000"/>
              <a:gd name="T56" fmla="*/ 2147483647 w 1689"/>
              <a:gd name="T57" fmla="*/ 2147483647 h 3000"/>
              <a:gd name="T58" fmla="*/ 2147483647 w 1689"/>
              <a:gd name="T59" fmla="*/ 2147483647 h 3000"/>
              <a:gd name="T60" fmla="*/ 2147483647 w 1689"/>
              <a:gd name="T61" fmla="*/ 2147483647 h 3000"/>
              <a:gd name="T62" fmla="*/ 2147483647 w 1689"/>
              <a:gd name="T63" fmla="*/ 2147483647 h 3000"/>
              <a:gd name="T64" fmla="*/ 2147483647 w 1689"/>
              <a:gd name="T65" fmla="*/ 2147483647 h 3000"/>
              <a:gd name="T66" fmla="*/ 2147483647 w 1689"/>
              <a:gd name="T67" fmla="*/ 2147483647 h 3000"/>
              <a:gd name="T68" fmla="*/ 2147483647 w 1689"/>
              <a:gd name="T69" fmla="*/ 2147483647 h 3000"/>
              <a:gd name="T70" fmla="*/ 2147483647 w 1689"/>
              <a:gd name="T71" fmla="*/ 2147483647 h 3000"/>
              <a:gd name="T72" fmla="*/ 2147483647 w 1689"/>
              <a:gd name="T73" fmla="*/ 2147483647 h 3000"/>
              <a:gd name="T74" fmla="*/ 2147483647 w 1689"/>
              <a:gd name="T75" fmla="*/ 2147483647 h 3000"/>
              <a:gd name="T76" fmla="*/ 2147483647 w 1689"/>
              <a:gd name="T77" fmla="*/ 2147483647 h 3000"/>
              <a:gd name="T78" fmla="*/ 2147483647 w 1689"/>
              <a:gd name="T79" fmla="*/ 2147483647 h 3000"/>
              <a:gd name="T80" fmla="*/ 2147483647 w 1689"/>
              <a:gd name="T81" fmla="*/ 2147483647 h 3000"/>
              <a:gd name="T82" fmla="*/ 2147483647 w 1689"/>
              <a:gd name="T83" fmla="*/ 2147483647 h 3000"/>
              <a:gd name="T84" fmla="*/ 2147483647 w 1689"/>
              <a:gd name="T85" fmla="*/ 2147483647 h 3000"/>
              <a:gd name="T86" fmla="*/ 2147483647 w 1689"/>
              <a:gd name="T87" fmla="*/ 2147483647 h 3000"/>
              <a:gd name="T88" fmla="*/ 2147483647 w 1689"/>
              <a:gd name="T89" fmla="*/ 2147483647 h 3000"/>
              <a:gd name="T90" fmla="*/ 2147483647 w 1689"/>
              <a:gd name="T91" fmla="*/ 2147483647 h 30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89"/>
              <a:gd name="T139" fmla="*/ 0 h 3000"/>
              <a:gd name="T140" fmla="*/ 1689 w 1689"/>
              <a:gd name="T141" fmla="*/ 3000 h 30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89" h="3000">
                <a:moveTo>
                  <a:pt x="333" y="48"/>
                </a:moveTo>
                <a:cubicBezTo>
                  <a:pt x="455" y="68"/>
                  <a:pt x="338" y="41"/>
                  <a:pt x="414" y="75"/>
                </a:cubicBezTo>
                <a:cubicBezTo>
                  <a:pt x="431" y="83"/>
                  <a:pt x="450" y="87"/>
                  <a:pt x="468" y="93"/>
                </a:cubicBezTo>
                <a:cubicBezTo>
                  <a:pt x="477" y="96"/>
                  <a:pt x="495" y="102"/>
                  <a:pt x="495" y="102"/>
                </a:cubicBezTo>
                <a:cubicBezTo>
                  <a:pt x="553" y="188"/>
                  <a:pt x="545" y="91"/>
                  <a:pt x="531" y="246"/>
                </a:cubicBezTo>
                <a:cubicBezTo>
                  <a:pt x="601" y="293"/>
                  <a:pt x="559" y="208"/>
                  <a:pt x="576" y="156"/>
                </a:cubicBezTo>
                <a:cubicBezTo>
                  <a:pt x="566" y="106"/>
                  <a:pt x="549" y="98"/>
                  <a:pt x="576" y="57"/>
                </a:cubicBezTo>
                <a:cubicBezTo>
                  <a:pt x="575" y="55"/>
                  <a:pt x="553" y="5"/>
                  <a:pt x="576" y="3"/>
                </a:cubicBezTo>
                <a:cubicBezTo>
                  <a:pt x="618" y="0"/>
                  <a:pt x="702" y="21"/>
                  <a:pt x="702" y="21"/>
                </a:cubicBezTo>
                <a:cubicBezTo>
                  <a:pt x="766" y="42"/>
                  <a:pt x="825" y="50"/>
                  <a:pt x="891" y="66"/>
                </a:cubicBezTo>
                <a:cubicBezTo>
                  <a:pt x="880" y="157"/>
                  <a:pt x="890" y="115"/>
                  <a:pt x="864" y="192"/>
                </a:cubicBezTo>
                <a:cubicBezTo>
                  <a:pt x="857" y="213"/>
                  <a:pt x="828" y="246"/>
                  <a:pt x="828" y="246"/>
                </a:cubicBezTo>
                <a:cubicBezTo>
                  <a:pt x="825" y="321"/>
                  <a:pt x="824" y="396"/>
                  <a:pt x="819" y="471"/>
                </a:cubicBezTo>
                <a:cubicBezTo>
                  <a:pt x="818" y="495"/>
                  <a:pt x="820" y="521"/>
                  <a:pt x="810" y="543"/>
                </a:cubicBezTo>
                <a:cubicBezTo>
                  <a:pt x="806" y="552"/>
                  <a:pt x="792" y="551"/>
                  <a:pt x="783" y="552"/>
                </a:cubicBezTo>
                <a:cubicBezTo>
                  <a:pt x="741" y="557"/>
                  <a:pt x="699" y="558"/>
                  <a:pt x="657" y="561"/>
                </a:cubicBezTo>
                <a:cubicBezTo>
                  <a:pt x="649" y="634"/>
                  <a:pt x="659" y="706"/>
                  <a:pt x="594" y="750"/>
                </a:cubicBezTo>
                <a:cubicBezTo>
                  <a:pt x="580" y="793"/>
                  <a:pt x="595" y="866"/>
                  <a:pt x="540" y="876"/>
                </a:cubicBezTo>
                <a:cubicBezTo>
                  <a:pt x="516" y="880"/>
                  <a:pt x="492" y="882"/>
                  <a:pt x="468" y="885"/>
                </a:cubicBezTo>
                <a:cubicBezTo>
                  <a:pt x="426" y="948"/>
                  <a:pt x="450" y="927"/>
                  <a:pt x="405" y="957"/>
                </a:cubicBezTo>
                <a:cubicBezTo>
                  <a:pt x="394" y="1000"/>
                  <a:pt x="403" y="1015"/>
                  <a:pt x="360" y="1029"/>
                </a:cubicBezTo>
                <a:cubicBezTo>
                  <a:pt x="337" y="1099"/>
                  <a:pt x="376" y="1012"/>
                  <a:pt x="306" y="1047"/>
                </a:cubicBezTo>
                <a:cubicBezTo>
                  <a:pt x="298" y="1051"/>
                  <a:pt x="307" y="1068"/>
                  <a:pt x="315" y="1074"/>
                </a:cubicBezTo>
                <a:cubicBezTo>
                  <a:pt x="330" y="1085"/>
                  <a:pt x="351" y="1086"/>
                  <a:pt x="369" y="1092"/>
                </a:cubicBezTo>
                <a:cubicBezTo>
                  <a:pt x="378" y="1095"/>
                  <a:pt x="396" y="1101"/>
                  <a:pt x="396" y="1101"/>
                </a:cubicBezTo>
                <a:cubicBezTo>
                  <a:pt x="441" y="1098"/>
                  <a:pt x="486" y="1092"/>
                  <a:pt x="531" y="1092"/>
                </a:cubicBezTo>
                <a:cubicBezTo>
                  <a:pt x="540" y="1092"/>
                  <a:pt x="556" y="1092"/>
                  <a:pt x="558" y="1101"/>
                </a:cubicBezTo>
                <a:cubicBezTo>
                  <a:pt x="561" y="1111"/>
                  <a:pt x="544" y="1118"/>
                  <a:pt x="540" y="1128"/>
                </a:cubicBezTo>
                <a:cubicBezTo>
                  <a:pt x="524" y="1163"/>
                  <a:pt x="511" y="1201"/>
                  <a:pt x="495" y="1236"/>
                </a:cubicBezTo>
                <a:cubicBezTo>
                  <a:pt x="487" y="1253"/>
                  <a:pt x="477" y="1290"/>
                  <a:pt x="477" y="1290"/>
                </a:cubicBezTo>
                <a:cubicBezTo>
                  <a:pt x="470" y="1414"/>
                  <a:pt x="469" y="1438"/>
                  <a:pt x="450" y="1533"/>
                </a:cubicBezTo>
                <a:cubicBezTo>
                  <a:pt x="453" y="1569"/>
                  <a:pt x="454" y="1605"/>
                  <a:pt x="459" y="1641"/>
                </a:cubicBezTo>
                <a:cubicBezTo>
                  <a:pt x="460" y="1650"/>
                  <a:pt x="460" y="1662"/>
                  <a:pt x="468" y="1668"/>
                </a:cubicBezTo>
                <a:cubicBezTo>
                  <a:pt x="483" y="1679"/>
                  <a:pt x="522" y="1686"/>
                  <a:pt x="522" y="1686"/>
                </a:cubicBezTo>
                <a:cubicBezTo>
                  <a:pt x="528" y="1695"/>
                  <a:pt x="532" y="1705"/>
                  <a:pt x="540" y="1713"/>
                </a:cubicBezTo>
                <a:cubicBezTo>
                  <a:pt x="551" y="1724"/>
                  <a:pt x="568" y="1728"/>
                  <a:pt x="576" y="1740"/>
                </a:cubicBezTo>
                <a:cubicBezTo>
                  <a:pt x="587" y="1756"/>
                  <a:pt x="583" y="1778"/>
                  <a:pt x="594" y="1794"/>
                </a:cubicBezTo>
                <a:cubicBezTo>
                  <a:pt x="614" y="1825"/>
                  <a:pt x="640" y="1840"/>
                  <a:pt x="666" y="1866"/>
                </a:cubicBezTo>
                <a:cubicBezTo>
                  <a:pt x="678" y="1902"/>
                  <a:pt x="689" y="1917"/>
                  <a:pt x="720" y="1938"/>
                </a:cubicBezTo>
                <a:cubicBezTo>
                  <a:pt x="726" y="1957"/>
                  <a:pt x="731" y="1978"/>
                  <a:pt x="747" y="1992"/>
                </a:cubicBezTo>
                <a:cubicBezTo>
                  <a:pt x="763" y="2006"/>
                  <a:pt x="801" y="2028"/>
                  <a:pt x="801" y="2028"/>
                </a:cubicBezTo>
                <a:cubicBezTo>
                  <a:pt x="833" y="2076"/>
                  <a:pt x="811" y="2047"/>
                  <a:pt x="873" y="2109"/>
                </a:cubicBezTo>
                <a:cubicBezTo>
                  <a:pt x="925" y="2161"/>
                  <a:pt x="936" y="2220"/>
                  <a:pt x="999" y="2262"/>
                </a:cubicBezTo>
                <a:cubicBezTo>
                  <a:pt x="1033" y="2312"/>
                  <a:pt x="1040" y="2311"/>
                  <a:pt x="1008" y="2406"/>
                </a:cubicBezTo>
                <a:cubicBezTo>
                  <a:pt x="1005" y="2415"/>
                  <a:pt x="972" y="2397"/>
                  <a:pt x="981" y="2397"/>
                </a:cubicBezTo>
                <a:cubicBezTo>
                  <a:pt x="1002" y="2397"/>
                  <a:pt x="1023" y="2403"/>
                  <a:pt x="1044" y="2406"/>
                </a:cubicBezTo>
                <a:cubicBezTo>
                  <a:pt x="1062" y="2418"/>
                  <a:pt x="1080" y="2430"/>
                  <a:pt x="1098" y="2442"/>
                </a:cubicBezTo>
                <a:cubicBezTo>
                  <a:pt x="1107" y="2448"/>
                  <a:pt x="1125" y="2460"/>
                  <a:pt x="1125" y="2460"/>
                </a:cubicBezTo>
                <a:cubicBezTo>
                  <a:pt x="1143" y="2513"/>
                  <a:pt x="1120" y="2464"/>
                  <a:pt x="1161" y="2505"/>
                </a:cubicBezTo>
                <a:cubicBezTo>
                  <a:pt x="1169" y="2513"/>
                  <a:pt x="1170" y="2526"/>
                  <a:pt x="1179" y="2532"/>
                </a:cubicBezTo>
                <a:cubicBezTo>
                  <a:pt x="1195" y="2542"/>
                  <a:pt x="1233" y="2550"/>
                  <a:pt x="1233" y="2550"/>
                </a:cubicBezTo>
                <a:cubicBezTo>
                  <a:pt x="1283" y="2600"/>
                  <a:pt x="1335" y="2621"/>
                  <a:pt x="1404" y="2631"/>
                </a:cubicBezTo>
                <a:cubicBezTo>
                  <a:pt x="1407" y="2640"/>
                  <a:pt x="1408" y="2650"/>
                  <a:pt x="1413" y="2658"/>
                </a:cubicBezTo>
                <a:cubicBezTo>
                  <a:pt x="1457" y="2737"/>
                  <a:pt x="1470" y="2720"/>
                  <a:pt x="1566" y="2730"/>
                </a:cubicBezTo>
                <a:cubicBezTo>
                  <a:pt x="1604" y="2755"/>
                  <a:pt x="1591" y="2768"/>
                  <a:pt x="1629" y="2793"/>
                </a:cubicBezTo>
                <a:cubicBezTo>
                  <a:pt x="1653" y="2864"/>
                  <a:pt x="1689" y="2954"/>
                  <a:pt x="1620" y="3000"/>
                </a:cubicBezTo>
                <a:cubicBezTo>
                  <a:pt x="1513" y="2964"/>
                  <a:pt x="1446" y="2938"/>
                  <a:pt x="1332" y="2928"/>
                </a:cubicBezTo>
                <a:cubicBezTo>
                  <a:pt x="1274" y="2909"/>
                  <a:pt x="1228" y="2866"/>
                  <a:pt x="1170" y="2847"/>
                </a:cubicBezTo>
                <a:cubicBezTo>
                  <a:pt x="1142" y="2804"/>
                  <a:pt x="1088" y="2791"/>
                  <a:pt x="1044" y="2766"/>
                </a:cubicBezTo>
                <a:cubicBezTo>
                  <a:pt x="1016" y="2750"/>
                  <a:pt x="990" y="2730"/>
                  <a:pt x="963" y="2712"/>
                </a:cubicBezTo>
                <a:cubicBezTo>
                  <a:pt x="940" y="2697"/>
                  <a:pt x="907" y="2688"/>
                  <a:pt x="882" y="2676"/>
                </a:cubicBezTo>
                <a:cubicBezTo>
                  <a:pt x="859" y="2665"/>
                  <a:pt x="855" y="2651"/>
                  <a:pt x="828" y="2649"/>
                </a:cubicBezTo>
                <a:cubicBezTo>
                  <a:pt x="759" y="2644"/>
                  <a:pt x="690" y="2643"/>
                  <a:pt x="621" y="2640"/>
                </a:cubicBezTo>
                <a:cubicBezTo>
                  <a:pt x="609" y="2637"/>
                  <a:pt x="593" y="2640"/>
                  <a:pt x="585" y="2631"/>
                </a:cubicBezTo>
                <a:cubicBezTo>
                  <a:pt x="570" y="2613"/>
                  <a:pt x="558" y="2549"/>
                  <a:pt x="549" y="2523"/>
                </a:cubicBezTo>
                <a:cubicBezTo>
                  <a:pt x="539" y="2492"/>
                  <a:pt x="513" y="2469"/>
                  <a:pt x="495" y="2442"/>
                </a:cubicBezTo>
                <a:cubicBezTo>
                  <a:pt x="454" y="2380"/>
                  <a:pt x="476" y="2363"/>
                  <a:pt x="405" y="2316"/>
                </a:cubicBezTo>
                <a:cubicBezTo>
                  <a:pt x="375" y="2271"/>
                  <a:pt x="328" y="2269"/>
                  <a:pt x="279" y="2253"/>
                </a:cubicBezTo>
                <a:cubicBezTo>
                  <a:pt x="261" y="2247"/>
                  <a:pt x="225" y="2235"/>
                  <a:pt x="225" y="2235"/>
                </a:cubicBezTo>
                <a:cubicBezTo>
                  <a:pt x="222" y="2226"/>
                  <a:pt x="217" y="2217"/>
                  <a:pt x="216" y="2208"/>
                </a:cubicBezTo>
                <a:cubicBezTo>
                  <a:pt x="211" y="2154"/>
                  <a:pt x="218" y="2099"/>
                  <a:pt x="207" y="2046"/>
                </a:cubicBezTo>
                <a:cubicBezTo>
                  <a:pt x="203" y="2025"/>
                  <a:pt x="183" y="2010"/>
                  <a:pt x="171" y="1992"/>
                </a:cubicBezTo>
                <a:cubicBezTo>
                  <a:pt x="166" y="1984"/>
                  <a:pt x="167" y="1973"/>
                  <a:pt x="162" y="1965"/>
                </a:cubicBezTo>
                <a:cubicBezTo>
                  <a:pt x="151" y="1946"/>
                  <a:pt x="138" y="1929"/>
                  <a:pt x="126" y="1911"/>
                </a:cubicBezTo>
                <a:cubicBezTo>
                  <a:pt x="120" y="1902"/>
                  <a:pt x="108" y="1884"/>
                  <a:pt x="108" y="1884"/>
                </a:cubicBezTo>
                <a:cubicBezTo>
                  <a:pt x="114" y="1866"/>
                  <a:pt x="137" y="1846"/>
                  <a:pt x="126" y="1830"/>
                </a:cubicBezTo>
                <a:cubicBezTo>
                  <a:pt x="104" y="1797"/>
                  <a:pt x="84" y="1759"/>
                  <a:pt x="72" y="1722"/>
                </a:cubicBezTo>
                <a:cubicBezTo>
                  <a:pt x="69" y="1692"/>
                  <a:pt x="69" y="1662"/>
                  <a:pt x="63" y="1632"/>
                </a:cubicBezTo>
                <a:cubicBezTo>
                  <a:pt x="60" y="1613"/>
                  <a:pt x="51" y="1596"/>
                  <a:pt x="45" y="1578"/>
                </a:cubicBezTo>
                <a:cubicBezTo>
                  <a:pt x="42" y="1569"/>
                  <a:pt x="36" y="1551"/>
                  <a:pt x="36" y="1551"/>
                </a:cubicBezTo>
                <a:cubicBezTo>
                  <a:pt x="33" y="1530"/>
                  <a:pt x="29" y="1509"/>
                  <a:pt x="27" y="1488"/>
                </a:cubicBezTo>
                <a:cubicBezTo>
                  <a:pt x="23" y="1428"/>
                  <a:pt x="25" y="1368"/>
                  <a:pt x="18" y="1308"/>
                </a:cubicBezTo>
                <a:cubicBezTo>
                  <a:pt x="16" y="1289"/>
                  <a:pt x="0" y="1254"/>
                  <a:pt x="0" y="1254"/>
                </a:cubicBezTo>
                <a:cubicBezTo>
                  <a:pt x="6" y="1236"/>
                  <a:pt x="7" y="1216"/>
                  <a:pt x="18" y="1200"/>
                </a:cubicBezTo>
                <a:cubicBezTo>
                  <a:pt x="24" y="1191"/>
                  <a:pt x="32" y="1183"/>
                  <a:pt x="36" y="1173"/>
                </a:cubicBezTo>
                <a:cubicBezTo>
                  <a:pt x="44" y="1156"/>
                  <a:pt x="54" y="1119"/>
                  <a:pt x="54" y="1119"/>
                </a:cubicBezTo>
                <a:cubicBezTo>
                  <a:pt x="61" y="986"/>
                  <a:pt x="60" y="971"/>
                  <a:pt x="81" y="876"/>
                </a:cubicBezTo>
                <a:cubicBezTo>
                  <a:pt x="83" y="869"/>
                  <a:pt x="89" y="810"/>
                  <a:pt x="99" y="795"/>
                </a:cubicBezTo>
                <a:cubicBezTo>
                  <a:pt x="113" y="774"/>
                  <a:pt x="133" y="763"/>
                  <a:pt x="153" y="750"/>
                </a:cubicBezTo>
                <a:cubicBezTo>
                  <a:pt x="189" y="696"/>
                  <a:pt x="249" y="595"/>
                  <a:pt x="261" y="534"/>
                </a:cubicBezTo>
                <a:cubicBezTo>
                  <a:pt x="269" y="494"/>
                  <a:pt x="269" y="445"/>
                  <a:pt x="288" y="408"/>
                </a:cubicBezTo>
                <a:cubicBezTo>
                  <a:pt x="306" y="372"/>
                  <a:pt x="329" y="339"/>
                  <a:pt x="342" y="300"/>
                </a:cubicBezTo>
                <a:cubicBezTo>
                  <a:pt x="351" y="58"/>
                  <a:pt x="406" y="121"/>
                  <a:pt x="333" y="48"/>
                </a:cubicBezTo>
                <a:close/>
              </a:path>
            </a:pathLst>
          </a:custGeom>
          <a:noFill/>
          <a:ln w="57150"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53" name="Line 5"/>
          <p:cNvSpPr>
            <a:spLocks noChangeShapeType="1"/>
          </p:cNvSpPr>
          <p:nvPr/>
        </p:nvSpPr>
        <p:spPr bwMode="auto">
          <a:xfrm>
            <a:off x="1676400" y="1447800"/>
            <a:ext cx="2438400" cy="381000"/>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54" name="Line 6"/>
          <p:cNvSpPr>
            <a:spLocks noChangeShapeType="1"/>
          </p:cNvSpPr>
          <p:nvPr/>
        </p:nvSpPr>
        <p:spPr bwMode="auto">
          <a:xfrm>
            <a:off x="1524000" y="1981200"/>
            <a:ext cx="1676400" cy="76200"/>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55" name="Line 7"/>
          <p:cNvSpPr>
            <a:spLocks noChangeShapeType="1"/>
          </p:cNvSpPr>
          <p:nvPr/>
        </p:nvSpPr>
        <p:spPr bwMode="auto">
          <a:xfrm>
            <a:off x="1524000" y="2743200"/>
            <a:ext cx="1447800" cy="76200"/>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56" name="Line 8"/>
          <p:cNvSpPr>
            <a:spLocks noChangeShapeType="1"/>
          </p:cNvSpPr>
          <p:nvPr/>
        </p:nvSpPr>
        <p:spPr bwMode="auto">
          <a:xfrm>
            <a:off x="1905000" y="3124200"/>
            <a:ext cx="3048000" cy="381000"/>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0379572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up)">
                                      <p:cBhvr>
                                        <p:cTn id="7" dur="500"/>
                                        <p:tgtEl>
                                          <p:spTgt spid="20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3"/>
                                        </p:tgtEl>
                                        <p:attrNameLst>
                                          <p:attrName>style.visibility</p:attrName>
                                        </p:attrNameLst>
                                      </p:cBhvr>
                                      <p:to>
                                        <p:strVal val="visible"/>
                                      </p:to>
                                    </p:set>
                                    <p:animEffect transition="in" filter="wipe(left)">
                                      <p:cBhvr>
                                        <p:cTn id="12" dur="500"/>
                                        <p:tgtEl>
                                          <p:spTgt spid="20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wipe(left)">
                                      <p:cBhvr>
                                        <p:cTn id="17" dur="500"/>
                                        <p:tgtEl>
                                          <p:spTgt spid="20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5"/>
                                        </p:tgtEl>
                                        <p:attrNameLst>
                                          <p:attrName>style.visibility</p:attrName>
                                        </p:attrNameLst>
                                      </p:cBhvr>
                                      <p:to>
                                        <p:strVal val="visible"/>
                                      </p:to>
                                    </p:set>
                                    <p:animEffect transition="in" filter="wipe(left)">
                                      <p:cBhvr>
                                        <p:cTn id="22" dur="500"/>
                                        <p:tgtEl>
                                          <p:spTgt spid="20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6"/>
                                        </p:tgtEl>
                                        <p:attrNameLst>
                                          <p:attrName>style.visibility</p:attrName>
                                        </p:attrNameLst>
                                      </p:cBhvr>
                                      <p:to>
                                        <p:strVal val="visible"/>
                                      </p:to>
                                    </p:set>
                                    <p:animEffect transition="in" filter="wipe(left)">
                                      <p:cBhvr>
                                        <p:cTn id="27"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3" grpId="0" animBg="1"/>
      <p:bldP spid="2054" grpId="0" animBg="1"/>
      <p:bldP spid="2055" grpId="0" animBg="1"/>
      <p:bldP spid="20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aramond"/>
                <a:cs typeface="Garamond"/>
              </a:rPr>
              <a:t>Who Is Interned?</a:t>
            </a:r>
            <a:endParaRPr lang="en-US" dirty="0">
              <a:latin typeface="Garamond"/>
              <a:cs typeface="Garamond"/>
            </a:endParaRPr>
          </a:p>
        </p:txBody>
      </p:sp>
      <p:sp>
        <p:nvSpPr>
          <p:cNvPr id="3" name="Content Placeholder 2"/>
          <p:cNvSpPr>
            <a:spLocks noGrp="1"/>
          </p:cNvSpPr>
          <p:nvPr>
            <p:ph idx="1"/>
          </p:nvPr>
        </p:nvSpPr>
        <p:spPr/>
        <p:txBody>
          <a:bodyPr>
            <a:normAutofit lnSpcReduction="10000"/>
          </a:bodyPr>
          <a:lstStyle/>
          <a:p>
            <a:r>
              <a:rPr lang="en-US" dirty="0" smtClean="0">
                <a:latin typeface="Garamond"/>
                <a:cs typeface="Garamond"/>
              </a:rPr>
              <a:t>West Coast Residents (California, Oregon, Washington, Arizona)</a:t>
            </a:r>
          </a:p>
          <a:p>
            <a:pPr lvl="1"/>
            <a:r>
              <a:rPr lang="en-US" dirty="0" smtClean="0">
                <a:latin typeface="Garamond"/>
                <a:cs typeface="Garamond"/>
              </a:rPr>
              <a:t>Only 1200-1500 Japanese Americans living in Hawaii were interned, despite making up a third of the Hawaiian population</a:t>
            </a:r>
          </a:p>
          <a:p>
            <a:r>
              <a:rPr lang="en-US" dirty="0" smtClean="0">
                <a:latin typeface="Garamond"/>
                <a:cs typeface="Garamond"/>
              </a:rPr>
              <a:t>Most were second or third generation Japanese-Americans</a:t>
            </a:r>
          </a:p>
          <a:p>
            <a:r>
              <a:rPr lang="en-US" dirty="0" smtClean="0">
                <a:latin typeface="Garamond"/>
                <a:cs typeface="Garamond"/>
              </a:rPr>
              <a:t>62% American citizens</a:t>
            </a:r>
          </a:p>
          <a:p>
            <a:r>
              <a:rPr lang="en-US" dirty="0" smtClean="0">
                <a:latin typeface="Garamond"/>
                <a:cs typeface="Garamond"/>
              </a:rPr>
              <a:t>50% children</a:t>
            </a:r>
            <a:endParaRPr lang="en-US" dirty="0">
              <a:latin typeface="Garamond"/>
              <a:cs typeface="Garamond"/>
            </a:endParaRPr>
          </a:p>
        </p:txBody>
      </p:sp>
    </p:spTree>
    <p:extLst>
      <p:ext uri="{BB962C8B-B14F-4D97-AF65-F5344CB8AC3E}">
        <p14:creationId xmlns:p14="http://schemas.microsoft.com/office/powerpoint/2010/main" val="2031130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93900" y="0"/>
            <a:ext cx="5132070" cy="6858000"/>
          </a:xfrm>
          <a:prstGeom prst="rect">
            <a:avLst/>
          </a:prstGeom>
        </p:spPr>
      </p:pic>
    </p:spTree>
    <p:extLst>
      <p:ext uri="{BB962C8B-B14F-4D97-AF65-F5344CB8AC3E}">
        <p14:creationId xmlns:p14="http://schemas.microsoft.com/office/powerpoint/2010/main" val="3396523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838200" y="685800"/>
            <a:ext cx="7467600" cy="5486400"/>
          </a:xfrm>
          <a:prstGeom prst="rect">
            <a:avLst/>
          </a:prstGeom>
        </p:spPr>
      </p:pic>
    </p:spTree>
    <p:extLst>
      <p:ext uri="{BB962C8B-B14F-4D97-AF65-F5344CB8AC3E}">
        <p14:creationId xmlns:p14="http://schemas.microsoft.com/office/powerpoint/2010/main" val="1181838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3200" y="0"/>
            <a:ext cx="8712751" cy="6858000"/>
          </a:xfrm>
          <a:prstGeom prst="rect">
            <a:avLst/>
          </a:prstGeom>
        </p:spPr>
      </p:pic>
    </p:spTree>
    <p:extLst>
      <p:ext uri="{BB962C8B-B14F-4D97-AF65-F5344CB8AC3E}">
        <p14:creationId xmlns:p14="http://schemas.microsoft.com/office/powerpoint/2010/main" val="33966204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267</TotalTime>
  <Words>748</Words>
  <Application>Microsoft Macintosh PowerPoint</Application>
  <PresentationFormat>On-screen Show (4:3)</PresentationFormat>
  <Paragraphs>84</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Our Study of World War Two</vt:lpstr>
      <vt:lpstr>The United States Enters World War Two  December 1941</vt:lpstr>
      <vt:lpstr>Executive Order 9066</vt:lpstr>
      <vt:lpstr>PowerPoint Presentation</vt:lpstr>
      <vt:lpstr>Who Is Interned?</vt:lpstr>
      <vt:lpstr>PowerPoint Presentation</vt:lpstr>
      <vt:lpstr>PowerPoint Presentation</vt:lpstr>
      <vt:lpstr>PowerPoint Presentation</vt:lpstr>
      <vt:lpstr>PowerPoint Presentation</vt:lpstr>
      <vt:lpstr>What Was Life Like in the Camps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Causes of Internment</vt:lpstr>
      <vt:lpstr>Racism</vt:lpstr>
      <vt:lpstr>PowerPoint Presentation</vt:lpstr>
      <vt:lpstr>PowerPoint Presentation</vt:lpstr>
      <vt:lpstr>PowerPoint Presentation</vt:lpstr>
      <vt:lpstr>PowerPoint Presentation</vt:lpstr>
      <vt:lpstr>Bugs Bunny Cartoon</vt:lpstr>
      <vt:lpstr>Wartime Hysteria</vt:lpstr>
      <vt:lpstr>Failure of Leadership</vt:lpstr>
      <vt:lpstr>Economic Motives</vt:lpstr>
      <vt:lpstr>The American Government’s Take on Japanese Internment</vt:lpstr>
      <vt:lpstr>Discussion</vt:lpstr>
      <vt:lpstr>Epilogue</vt:lpstr>
    </vt:vector>
  </TitlesOfParts>
  <Company>Wellesley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WPS</dc:creator>
  <cp:lastModifiedBy>WPS</cp:lastModifiedBy>
  <cp:revision>16</cp:revision>
  <dcterms:created xsi:type="dcterms:W3CDTF">2014-05-02T12:35:18Z</dcterms:created>
  <dcterms:modified xsi:type="dcterms:W3CDTF">2014-05-02T17:02:48Z</dcterms:modified>
</cp:coreProperties>
</file>