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2" d="100"/>
          <a:sy n="42" d="100"/>
        </p:scale>
        <p:origin x="-464"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83C31D9-4E97-EC48-B9F2-DE34CF52A71D}" type="datetimeFigureOut">
              <a:rPr lang="en-US" smtClean="0"/>
              <a:t>4/7/14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F5B981-2E72-B14E-A264-B3DE0C6BA7B5}" type="slidenum">
              <a:rPr lang="en-US" smtClean="0"/>
              <a:t>‹#›</a:t>
            </a:fld>
            <a:endParaRPr lang="en-US"/>
          </a:p>
        </p:txBody>
      </p:sp>
    </p:spTree>
    <p:extLst>
      <p:ext uri="{BB962C8B-B14F-4D97-AF65-F5344CB8AC3E}">
        <p14:creationId xmlns:p14="http://schemas.microsoft.com/office/powerpoint/2010/main" val="2420127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3C31D9-4E97-EC48-B9F2-DE34CF52A71D}" type="datetimeFigureOut">
              <a:rPr lang="en-US" smtClean="0"/>
              <a:t>4/7/14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F5B981-2E72-B14E-A264-B3DE0C6BA7B5}" type="slidenum">
              <a:rPr lang="en-US" smtClean="0"/>
              <a:t>‹#›</a:t>
            </a:fld>
            <a:endParaRPr lang="en-US"/>
          </a:p>
        </p:txBody>
      </p:sp>
    </p:spTree>
    <p:extLst>
      <p:ext uri="{BB962C8B-B14F-4D97-AF65-F5344CB8AC3E}">
        <p14:creationId xmlns:p14="http://schemas.microsoft.com/office/powerpoint/2010/main" val="1901770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3C31D9-4E97-EC48-B9F2-DE34CF52A71D}" type="datetimeFigureOut">
              <a:rPr lang="en-US" smtClean="0"/>
              <a:t>4/7/14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F5B981-2E72-B14E-A264-B3DE0C6BA7B5}" type="slidenum">
              <a:rPr lang="en-US" smtClean="0"/>
              <a:t>‹#›</a:t>
            </a:fld>
            <a:endParaRPr lang="en-US"/>
          </a:p>
        </p:txBody>
      </p:sp>
    </p:spTree>
    <p:extLst>
      <p:ext uri="{BB962C8B-B14F-4D97-AF65-F5344CB8AC3E}">
        <p14:creationId xmlns:p14="http://schemas.microsoft.com/office/powerpoint/2010/main" val="3751850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3C31D9-4E97-EC48-B9F2-DE34CF52A71D}" type="datetimeFigureOut">
              <a:rPr lang="en-US" smtClean="0"/>
              <a:t>4/7/14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F5B981-2E72-B14E-A264-B3DE0C6BA7B5}" type="slidenum">
              <a:rPr lang="en-US" smtClean="0"/>
              <a:t>‹#›</a:t>
            </a:fld>
            <a:endParaRPr lang="en-US"/>
          </a:p>
        </p:txBody>
      </p:sp>
    </p:spTree>
    <p:extLst>
      <p:ext uri="{BB962C8B-B14F-4D97-AF65-F5344CB8AC3E}">
        <p14:creationId xmlns:p14="http://schemas.microsoft.com/office/powerpoint/2010/main" val="1908974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3C31D9-4E97-EC48-B9F2-DE34CF52A71D}" type="datetimeFigureOut">
              <a:rPr lang="en-US" smtClean="0"/>
              <a:t>4/7/14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F5B981-2E72-B14E-A264-B3DE0C6BA7B5}" type="slidenum">
              <a:rPr lang="en-US" smtClean="0"/>
              <a:t>‹#›</a:t>
            </a:fld>
            <a:endParaRPr lang="en-US"/>
          </a:p>
        </p:txBody>
      </p:sp>
    </p:spTree>
    <p:extLst>
      <p:ext uri="{BB962C8B-B14F-4D97-AF65-F5344CB8AC3E}">
        <p14:creationId xmlns:p14="http://schemas.microsoft.com/office/powerpoint/2010/main" val="1859327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83C31D9-4E97-EC48-B9F2-DE34CF52A71D}" type="datetimeFigureOut">
              <a:rPr lang="en-US" smtClean="0"/>
              <a:t>4/7/14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F5B981-2E72-B14E-A264-B3DE0C6BA7B5}" type="slidenum">
              <a:rPr lang="en-US" smtClean="0"/>
              <a:t>‹#›</a:t>
            </a:fld>
            <a:endParaRPr lang="en-US"/>
          </a:p>
        </p:txBody>
      </p:sp>
    </p:spTree>
    <p:extLst>
      <p:ext uri="{BB962C8B-B14F-4D97-AF65-F5344CB8AC3E}">
        <p14:creationId xmlns:p14="http://schemas.microsoft.com/office/powerpoint/2010/main" val="3482549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83C31D9-4E97-EC48-B9F2-DE34CF52A71D}" type="datetimeFigureOut">
              <a:rPr lang="en-US" smtClean="0"/>
              <a:t>4/7/14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F5B981-2E72-B14E-A264-B3DE0C6BA7B5}" type="slidenum">
              <a:rPr lang="en-US" smtClean="0"/>
              <a:t>‹#›</a:t>
            </a:fld>
            <a:endParaRPr lang="en-US"/>
          </a:p>
        </p:txBody>
      </p:sp>
    </p:spTree>
    <p:extLst>
      <p:ext uri="{BB962C8B-B14F-4D97-AF65-F5344CB8AC3E}">
        <p14:creationId xmlns:p14="http://schemas.microsoft.com/office/powerpoint/2010/main" val="1731109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83C31D9-4E97-EC48-B9F2-DE34CF52A71D}" type="datetimeFigureOut">
              <a:rPr lang="en-US" smtClean="0"/>
              <a:t>4/7/14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F5B981-2E72-B14E-A264-B3DE0C6BA7B5}" type="slidenum">
              <a:rPr lang="en-US" smtClean="0"/>
              <a:t>‹#›</a:t>
            </a:fld>
            <a:endParaRPr lang="en-US"/>
          </a:p>
        </p:txBody>
      </p:sp>
    </p:spTree>
    <p:extLst>
      <p:ext uri="{BB962C8B-B14F-4D97-AF65-F5344CB8AC3E}">
        <p14:creationId xmlns:p14="http://schemas.microsoft.com/office/powerpoint/2010/main" val="3140357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3C31D9-4E97-EC48-B9F2-DE34CF52A71D}" type="datetimeFigureOut">
              <a:rPr lang="en-US" smtClean="0"/>
              <a:t>4/7/14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F5B981-2E72-B14E-A264-B3DE0C6BA7B5}" type="slidenum">
              <a:rPr lang="en-US" smtClean="0"/>
              <a:t>‹#›</a:t>
            </a:fld>
            <a:endParaRPr lang="en-US"/>
          </a:p>
        </p:txBody>
      </p:sp>
    </p:spTree>
    <p:extLst>
      <p:ext uri="{BB962C8B-B14F-4D97-AF65-F5344CB8AC3E}">
        <p14:creationId xmlns:p14="http://schemas.microsoft.com/office/powerpoint/2010/main" val="1124038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3C31D9-4E97-EC48-B9F2-DE34CF52A71D}" type="datetimeFigureOut">
              <a:rPr lang="en-US" smtClean="0"/>
              <a:t>4/7/14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F5B981-2E72-B14E-A264-B3DE0C6BA7B5}" type="slidenum">
              <a:rPr lang="en-US" smtClean="0"/>
              <a:t>‹#›</a:t>
            </a:fld>
            <a:endParaRPr lang="en-US"/>
          </a:p>
        </p:txBody>
      </p:sp>
    </p:spTree>
    <p:extLst>
      <p:ext uri="{BB962C8B-B14F-4D97-AF65-F5344CB8AC3E}">
        <p14:creationId xmlns:p14="http://schemas.microsoft.com/office/powerpoint/2010/main" val="11283375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3C31D9-4E97-EC48-B9F2-DE34CF52A71D}" type="datetimeFigureOut">
              <a:rPr lang="en-US" smtClean="0"/>
              <a:t>4/7/14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F5B981-2E72-B14E-A264-B3DE0C6BA7B5}" type="slidenum">
              <a:rPr lang="en-US" smtClean="0"/>
              <a:t>‹#›</a:t>
            </a:fld>
            <a:endParaRPr lang="en-US"/>
          </a:p>
        </p:txBody>
      </p:sp>
    </p:spTree>
    <p:extLst>
      <p:ext uri="{BB962C8B-B14F-4D97-AF65-F5344CB8AC3E}">
        <p14:creationId xmlns:p14="http://schemas.microsoft.com/office/powerpoint/2010/main" val="74376852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3C31D9-4E97-EC48-B9F2-DE34CF52A71D}" type="datetimeFigureOut">
              <a:rPr lang="en-US" smtClean="0"/>
              <a:t>4/7/14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F5B981-2E72-B14E-A264-B3DE0C6BA7B5}" type="slidenum">
              <a:rPr lang="en-US" smtClean="0"/>
              <a:t>‹#›</a:t>
            </a:fld>
            <a:endParaRPr lang="en-US"/>
          </a:p>
        </p:txBody>
      </p:sp>
    </p:spTree>
    <p:extLst>
      <p:ext uri="{BB962C8B-B14F-4D97-AF65-F5344CB8AC3E}">
        <p14:creationId xmlns:p14="http://schemas.microsoft.com/office/powerpoint/2010/main" val="39353460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37000"/>
          </a:blip>
          <a:stretch>
            <a:fillRect/>
          </a:stretch>
        </p:blipFill>
        <p:spPr>
          <a:xfrm>
            <a:off x="0" y="0"/>
            <a:ext cx="9156608" cy="6857999"/>
          </a:xfrm>
          <a:prstGeom prst="rect">
            <a:avLst/>
          </a:prstGeom>
        </p:spPr>
      </p:pic>
      <p:sp>
        <p:nvSpPr>
          <p:cNvPr id="6" name="Title 1"/>
          <p:cNvSpPr>
            <a:spLocks/>
          </p:cNvSpPr>
          <p:nvPr/>
        </p:nvSpPr>
        <p:spPr bwMode="auto">
          <a:xfrm>
            <a:off x="0" y="88213"/>
            <a:ext cx="91440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p>
            <a:pPr algn="ctr"/>
            <a:r>
              <a:rPr lang="en-US" sz="2800" i="1" dirty="0" smtClean="0">
                <a:latin typeface="Didot" charset="0"/>
                <a:cs typeface="Didot" charset="0"/>
              </a:rPr>
              <a:t>L1: What is American Foreign Policy?</a:t>
            </a:r>
          </a:p>
          <a:p>
            <a:pPr algn="ctr"/>
            <a:r>
              <a:rPr lang="en-US" sz="2800" b="1" i="1" u="sng" dirty="0" smtClean="0">
                <a:latin typeface="Didot" charset="0"/>
                <a:cs typeface="Didot" charset="0"/>
              </a:rPr>
              <a:t>American Foreign Policy</a:t>
            </a:r>
            <a:r>
              <a:rPr lang="en-US" sz="2800" b="1" i="1" u="sng" dirty="0" smtClean="0">
                <a:latin typeface="Didot" charset="0"/>
              </a:rPr>
              <a:t> </a:t>
            </a:r>
            <a:endParaRPr lang="en-US" sz="2800" b="1" i="1" u="sng" dirty="0">
              <a:latin typeface="Didot" charset="0"/>
            </a:endParaRPr>
          </a:p>
        </p:txBody>
      </p:sp>
      <p:sp>
        <p:nvSpPr>
          <p:cNvPr id="7" name="Rectangle 12"/>
          <p:cNvSpPr>
            <a:spLocks noChangeArrowheads="1"/>
          </p:cNvSpPr>
          <p:nvPr/>
        </p:nvSpPr>
        <p:spPr bwMode="auto">
          <a:xfrm>
            <a:off x="304799" y="1508016"/>
            <a:ext cx="4552690" cy="495487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txBody>
          <a:bodyPr/>
          <a:lstStyle/>
          <a:p>
            <a:pPr marL="609600" indent="-609600" algn="ctr" eaLnBrk="1" hangingPunct="1">
              <a:spcBef>
                <a:spcPct val="20000"/>
              </a:spcBef>
              <a:defRPr/>
            </a:pPr>
            <a:r>
              <a:rPr lang="en-US" sz="2600" b="1" u="sng" dirty="0">
                <a:latin typeface="Didot"/>
                <a:cs typeface="Didot"/>
              </a:rPr>
              <a:t>Agenda</a:t>
            </a:r>
          </a:p>
          <a:p>
            <a:pPr marL="609600" indent="-609600" eaLnBrk="1" hangingPunct="1">
              <a:spcBef>
                <a:spcPct val="20000"/>
              </a:spcBef>
              <a:defRPr/>
            </a:pPr>
            <a:r>
              <a:rPr lang="en-US" sz="2600" b="1" u="sng" dirty="0">
                <a:latin typeface="Didot"/>
                <a:cs typeface="Didot"/>
              </a:rPr>
              <a:t>Objective</a:t>
            </a:r>
            <a:r>
              <a:rPr lang="en-US" sz="2600" b="1" dirty="0">
                <a:latin typeface="Didot"/>
                <a:cs typeface="Didot"/>
              </a:rPr>
              <a:t>:</a:t>
            </a:r>
          </a:p>
          <a:p>
            <a:pPr marL="457200" indent="-457200">
              <a:buAutoNum type="arabicPeriod"/>
            </a:pPr>
            <a:r>
              <a:rPr lang="en-US" sz="2600" b="1" dirty="0" smtClean="0">
                <a:latin typeface="Didot"/>
                <a:cs typeface="Didot"/>
              </a:rPr>
              <a:t>To explore the themes/trends in American foreign policy from its founding to the present.</a:t>
            </a:r>
          </a:p>
          <a:p>
            <a:endParaRPr lang="en-US" sz="2600" b="1" dirty="0">
              <a:latin typeface="Didot"/>
              <a:cs typeface="Didot"/>
            </a:endParaRPr>
          </a:p>
          <a:p>
            <a:pPr marL="609600" indent="-609600" eaLnBrk="1" hangingPunct="1">
              <a:spcBef>
                <a:spcPct val="20000"/>
              </a:spcBef>
              <a:defRPr/>
            </a:pPr>
            <a:r>
              <a:rPr lang="en-US" sz="2600" b="1" u="sng" dirty="0">
                <a:latin typeface="Didot"/>
                <a:cs typeface="Didot"/>
              </a:rPr>
              <a:t>Schedule</a:t>
            </a:r>
            <a:r>
              <a:rPr lang="en-US" sz="2600" b="1" dirty="0">
                <a:latin typeface="Didot"/>
                <a:cs typeface="Didot"/>
              </a:rPr>
              <a:t>: </a:t>
            </a:r>
          </a:p>
          <a:p>
            <a:pPr marL="609600" indent="-609600" eaLnBrk="1" hangingPunct="1">
              <a:spcBef>
                <a:spcPct val="20000"/>
              </a:spcBef>
              <a:buAutoNum type="arabicPeriod"/>
              <a:defRPr/>
            </a:pPr>
            <a:r>
              <a:rPr lang="en-US" sz="2600" b="1" dirty="0" smtClean="0">
                <a:latin typeface="Didot"/>
                <a:cs typeface="Didot"/>
              </a:rPr>
              <a:t>Intro to Unit</a:t>
            </a:r>
          </a:p>
          <a:p>
            <a:pPr marL="609600" indent="-609600" eaLnBrk="1" hangingPunct="1">
              <a:spcBef>
                <a:spcPct val="20000"/>
              </a:spcBef>
              <a:buAutoNum type="arabicPeriod"/>
              <a:defRPr/>
            </a:pPr>
            <a:r>
              <a:rPr lang="en-US" sz="2600" b="1" dirty="0" smtClean="0">
                <a:latin typeface="Didot"/>
                <a:cs typeface="Didot"/>
              </a:rPr>
              <a:t>Document &amp; Theme Exploration</a:t>
            </a:r>
          </a:p>
          <a:p>
            <a:pPr eaLnBrk="1" hangingPunct="1">
              <a:spcBef>
                <a:spcPct val="20000"/>
              </a:spcBef>
              <a:defRPr/>
            </a:pPr>
            <a:endParaRPr lang="en-US" sz="2600" b="1" dirty="0">
              <a:latin typeface="Didot"/>
              <a:cs typeface="Didot"/>
            </a:endParaRPr>
          </a:p>
          <a:p>
            <a:pPr eaLnBrk="1" hangingPunct="1">
              <a:spcBef>
                <a:spcPct val="20000"/>
              </a:spcBef>
              <a:defRPr/>
            </a:pPr>
            <a:endParaRPr lang="en-US" sz="2600" b="1" dirty="0"/>
          </a:p>
          <a:p>
            <a:pPr marL="609600" indent="-609600" eaLnBrk="1" hangingPunct="1">
              <a:spcBef>
                <a:spcPct val="20000"/>
              </a:spcBef>
              <a:defRPr/>
            </a:pPr>
            <a:r>
              <a:rPr lang="en-US" sz="2600" b="1" u="sng" dirty="0"/>
              <a:t> </a:t>
            </a:r>
          </a:p>
        </p:txBody>
      </p:sp>
      <p:sp>
        <p:nvSpPr>
          <p:cNvPr id="8" name="Rectangle 12"/>
          <p:cNvSpPr txBox="1">
            <a:spLocks noChangeArrowheads="1"/>
          </p:cNvSpPr>
          <p:nvPr/>
        </p:nvSpPr>
        <p:spPr bwMode="auto">
          <a:xfrm>
            <a:off x="5013463" y="1508016"/>
            <a:ext cx="3847963" cy="495487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marL="457200" indent="-457200">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eaLnBrk="1" hangingPunct="1">
              <a:spcBef>
                <a:spcPct val="20000"/>
              </a:spcBef>
              <a:buClr>
                <a:schemeClr val="tx1"/>
              </a:buClr>
              <a:defRPr/>
            </a:pPr>
            <a:r>
              <a:rPr lang="en-US" sz="2200" b="1" u="sng" dirty="0">
                <a:latin typeface="Didot" charset="0"/>
              </a:rPr>
              <a:t>Homework</a:t>
            </a:r>
            <a:r>
              <a:rPr lang="en-US" sz="2200" b="1" u="sng" dirty="0" smtClean="0">
                <a:latin typeface="Didot" charset="0"/>
              </a:rPr>
              <a:t>:</a:t>
            </a:r>
          </a:p>
          <a:p>
            <a:pPr eaLnBrk="1" hangingPunct="1">
              <a:spcBef>
                <a:spcPct val="20000"/>
              </a:spcBef>
              <a:buClr>
                <a:schemeClr val="tx1"/>
              </a:buClr>
              <a:defRPr/>
            </a:pPr>
            <a:r>
              <a:rPr lang="en-US" sz="2200" b="1" u="sng" dirty="0" smtClean="0">
                <a:latin typeface="Didot" charset="0"/>
              </a:rPr>
              <a:t>Unit Work</a:t>
            </a:r>
            <a:endParaRPr lang="en-US" sz="2200" b="1" u="sng" dirty="0">
              <a:latin typeface="Didot" charset="0"/>
            </a:endParaRPr>
          </a:p>
          <a:p>
            <a:pPr eaLnBrk="1" hangingPunct="1">
              <a:spcBef>
                <a:spcPct val="20000"/>
              </a:spcBef>
              <a:buClr>
                <a:schemeClr val="tx1"/>
              </a:buClr>
              <a:buAutoNum type="arabicPeriod"/>
              <a:defRPr/>
            </a:pPr>
            <a:r>
              <a:rPr lang="en-US" sz="2200" b="1" dirty="0" smtClean="0">
                <a:latin typeface="Didot" charset="0"/>
              </a:rPr>
              <a:t>Constitution Assignment Due L2 (G: Wed 4/9; Y: Mon 4/14)</a:t>
            </a:r>
          </a:p>
          <a:p>
            <a:pPr eaLnBrk="1" hangingPunct="1">
              <a:spcBef>
                <a:spcPct val="20000"/>
              </a:spcBef>
              <a:buClr>
                <a:schemeClr val="tx1"/>
              </a:buClr>
              <a:buAutoNum type="arabicPeriod"/>
              <a:defRPr/>
            </a:pPr>
            <a:r>
              <a:rPr lang="en-US" sz="2200" b="1" dirty="0" smtClean="0">
                <a:latin typeface="Didot" charset="0"/>
              </a:rPr>
              <a:t>Civic Literacy (Last Day: Tues 6/10)</a:t>
            </a:r>
          </a:p>
          <a:p>
            <a:pPr eaLnBrk="1" hangingPunct="1">
              <a:spcBef>
                <a:spcPct val="20000"/>
              </a:spcBef>
              <a:buClr>
                <a:schemeClr val="tx1"/>
              </a:buClr>
              <a:buAutoNum type="arabicPeriod"/>
              <a:defRPr/>
            </a:pPr>
            <a:r>
              <a:rPr lang="en-US" sz="2200" b="1" dirty="0" smtClean="0">
                <a:latin typeface="Didot" charset="0"/>
              </a:rPr>
              <a:t>Facilitation</a:t>
            </a:r>
            <a:r>
              <a:rPr lang="en-US" sz="2200" b="1" dirty="0" smtClean="0">
                <a:latin typeface="Didot" charset="0"/>
              </a:rPr>
              <a:t> </a:t>
            </a:r>
            <a:r>
              <a:rPr lang="en-US" sz="2200" b="1" dirty="0" smtClean="0">
                <a:latin typeface="Didot" charset="0"/>
              </a:rPr>
              <a:t>Prep! (</a:t>
            </a:r>
            <a:r>
              <a:rPr lang="en-US" sz="2200" b="1" dirty="0" err="1" smtClean="0">
                <a:latin typeface="Didot" charset="0"/>
              </a:rPr>
              <a:t>Misc</a:t>
            </a:r>
            <a:r>
              <a:rPr lang="en-US" sz="2200" b="1" dirty="0" smtClean="0">
                <a:latin typeface="Didot" charset="0"/>
              </a:rPr>
              <a:t> Dates)</a:t>
            </a:r>
          </a:p>
          <a:p>
            <a:pPr marL="0" indent="0">
              <a:spcBef>
                <a:spcPct val="20000"/>
              </a:spcBef>
              <a:buClr>
                <a:schemeClr val="tx1"/>
              </a:buClr>
              <a:defRPr/>
            </a:pPr>
            <a:r>
              <a:rPr lang="en-US" sz="2200" b="1" u="sng" dirty="0">
                <a:latin typeface="Didot" charset="0"/>
              </a:rPr>
              <a:t>Writing Portfolio</a:t>
            </a:r>
          </a:p>
          <a:p>
            <a:pPr>
              <a:spcBef>
                <a:spcPct val="20000"/>
              </a:spcBef>
              <a:buClr>
                <a:schemeClr val="tx1"/>
              </a:buClr>
              <a:buAutoNum type="arabicPeriod"/>
              <a:defRPr/>
            </a:pPr>
            <a:r>
              <a:rPr lang="en-US" sz="2200" b="1" dirty="0">
                <a:latin typeface="Didot" charset="0"/>
              </a:rPr>
              <a:t>Final Draft </a:t>
            </a:r>
            <a:r>
              <a:rPr lang="en-US" sz="2200" b="1" dirty="0" smtClean="0">
                <a:latin typeface="Didot" charset="0"/>
              </a:rPr>
              <a:t>due </a:t>
            </a:r>
            <a:r>
              <a:rPr lang="en-US" sz="2200" b="1" dirty="0">
                <a:latin typeface="Didot" charset="0"/>
              </a:rPr>
              <a:t>a</a:t>
            </a:r>
            <a:r>
              <a:rPr lang="en-US" sz="2200" b="1" dirty="0" smtClean="0">
                <a:latin typeface="Didot" charset="0"/>
              </a:rPr>
              <a:t>ny time next week! (</a:t>
            </a:r>
            <a:r>
              <a:rPr lang="en-US" sz="2200" b="1" dirty="0">
                <a:latin typeface="Didot" charset="0"/>
              </a:rPr>
              <a:t>New Date for Both Classes!)</a:t>
            </a:r>
          </a:p>
          <a:p>
            <a:pPr eaLnBrk="1" hangingPunct="1">
              <a:spcBef>
                <a:spcPct val="20000"/>
              </a:spcBef>
              <a:buClr>
                <a:schemeClr val="tx1"/>
              </a:buClr>
              <a:buAutoNum type="arabicPeriod"/>
              <a:defRPr/>
            </a:pPr>
            <a:endParaRPr lang="en-US" sz="2300" b="1" dirty="0" smtClean="0">
              <a:latin typeface="Didot" charset="0"/>
            </a:endParaRPr>
          </a:p>
          <a:p>
            <a:pPr marL="0" indent="0" eaLnBrk="1" hangingPunct="1">
              <a:spcBef>
                <a:spcPct val="20000"/>
              </a:spcBef>
              <a:buClr>
                <a:schemeClr val="tx1"/>
              </a:buClr>
              <a:defRPr/>
            </a:pPr>
            <a:endParaRPr lang="en-US" sz="2300" b="1" dirty="0" smtClean="0">
              <a:latin typeface="Didot" charset="0"/>
            </a:endParaRPr>
          </a:p>
          <a:p>
            <a:pPr eaLnBrk="1" hangingPunct="1">
              <a:spcBef>
                <a:spcPct val="20000"/>
              </a:spcBef>
              <a:buClr>
                <a:schemeClr val="tx1"/>
              </a:buClr>
              <a:buAutoNum type="arabicPeriod"/>
              <a:defRPr/>
            </a:pPr>
            <a:endParaRPr lang="en-US" sz="2300" b="1" dirty="0" smtClean="0">
              <a:latin typeface="Didot" charset="0"/>
            </a:endParaRPr>
          </a:p>
        </p:txBody>
      </p:sp>
    </p:spTree>
    <p:extLst>
      <p:ext uri="{BB962C8B-B14F-4D97-AF65-F5344CB8AC3E}">
        <p14:creationId xmlns:p14="http://schemas.microsoft.com/office/powerpoint/2010/main" val="16701661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The Platt Amendment</a:t>
            </a:r>
            <a:br>
              <a:rPr lang="en-US" dirty="0" smtClean="0">
                <a:latin typeface="Didot"/>
                <a:cs typeface="Didot"/>
              </a:rPr>
            </a:br>
            <a:r>
              <a:rPr lang="en-US" dirty="0" smtClean="0">
                <a:latin typeface="Didot"/>
                <a:cs typeface="Didot"/>
              </a:rPr>
              <a:t>1901</a:t>
            </a:r>
            <a:endParaRPr lang="en-US" dirty="0">
              <a:latin typeface="Didot"/>
              <a:cs typeface="Didot"/>
            </a:endParaRPr>
          </a:p>
        </p:txBody>
      </p:sp>
      <p:sp>
        <p:nvSpPr>
          <p:cNvPr id="3" name="Content Placeholder 2"/>
          <p:cNvSpPr>
            <a:spLocks noGrp="1"/>
          </p:cNvSpPr>
          <p:nvPr>
            <p:ph idx="1"/>
          </p:nvPr>
        </p:nvSpPr>
        <p:spPr>
          <a:xfrm>
            <a:off x="457200" y="1600200"/>
            <a:ext cx="8229600" cy="4868395"/>
          </a:xfrm>
        </p:spPr>
        <p:txBody>
          <a:bodyPr>
            <a:normAutofit fontScale="70000" lnSpcReduction="20000"/>
          </a:bodyPr>
          <a:lstStyle/>
          <a:p>
            <a:pPr marL="0" indent="0" algn="ctr">
              <a:buNone/>
            </a:pPr>
            <a:r>
              <a:rPr lang="en-US" dirty="0" smtClean="0">
                <a:latin typeface="Didot"/>
                <a:cs typeface="Didot"/>
              </a:rPr>
              <a:t>III</a:t>
            </a:r>
            <a:r>
              <a:rPr lang="en-US" dirty="0">
                <a:latin typeface="Didot"/>
                <a:cs typeface="Didot"/>
              </a:rPr>
              <a:t>. That the government of Cuba consents that the United States may exercise the right to intervene for the preservation of Cuban independence, the maintenance of a government adequate for the protection of life, property, and individual liberty, and for discharging the obligations with respect to Cuba imposed by the treaty of Paris on the United States, now to be assumed and undertaken by the government of Cuba</a:t>
            </a:r>
            <a:r>
              <a:rPr lang="en-US" dirty="0" smtClean="0">
                <a:latin typeface="Didot"/>
                <a:cs typeface="Didot"/>
              </a:rPr>
              <a:t>.</a:t>
            </a:r>
          </a:p>
          <a:p>
            <a:pPr marL="0" indent="0" algn="ctr">
              <a:buNone/>
            </a:pPr>
            <a:endParaRPr lang="en-US" dirty="0" smtClean="0">
              <a:latin typeface="Didot"/>
              <a:cs typeface="Didot"/>
            </a:endParaRPr>
          </a:p>
          <a:p>
            <a:pPr marL="0" indent="0" algn="ctr">
              <a:buNone/>
            </a:pPr>
            <a:r>
              <a:rPr lang="en-US" dirty="0">
                <a:latin typeface="Didot"/>
                <a:cs typeface="Didot"/>
              </a:rPr>
              <a:t>VII. That to enable the United States to maintain the independence of Cuba, and to protect the people thereof, as well as for its own defense, the government of Cuba will sell or lease to the United States lands necessary for coaling or naval stations at certain specified points to be agreed upon with the President of the United States.</a:t>
            </a:r>
          </a:p>
        </p:txBody>
      </p:sp>
    </p:spTree>
    <p:extLst>
      <p:ext uri="{BB962C8B-B14F-4D97-AF65-F5344CB8AC3E}">
        <p14:creationId xmlns:p14="http://schemas.microsoft.com/office/powerpoint/2010/main" val="9469227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3219"/>
            <a:ext cx="9144000" cy="1143000"/>
          </a:xfrm>
        </p:spPr>
        <p:txBody>
          <a:bodyPr>
            <a:normAutofit fontScale="90000"/>
          </a:bodyPr>
          <a:lstStyle/>
          <a:p>
            <a:r>
              <a:rPr lang="en-US" dirty="0" smtClean="0">
                <a:latin typeface="Didot"/>
                <a:cs typeface="Didot"/>
              </a:rPr>
              <a:t>“War Message”</a:t>
            </a:r>
            <a:br>
              <a:rPr lang="en-US" dirty="0" smtClean="0">
                <a:latin typeface="Didot"/>
                <a:cs typeface="Didot"/>
              </a:rPr>
            </a:br>
            <a:r>
              <a:rPr lang="en-US" dirty="0" smtClean="0">
                <a:latin typeface="Didot"/>
                <a:cs typeface="Didot"/>
              </a:rPr>
              <a:t>Woodrow Wilson</a:t>
            </a:r>
            <a:br>
              <a:rPr lang="en-US" dirty="0" smtClean="0">
                <a:latin typeface="Didot"/>
                <a:cs typeface="Didot"/>
              </a:rPr>
            </a:br>
            <a:r>
              <a:rPr lang="en-US" dirty="0" smtClean="0">
                <a:latin typeface="Didot"/>
                <a:cs typeface="Didot"/>
              </a:rPr>
              <a:t>1917</a:t>
            </a:r>
            <a:endParaRPr lang="en-US" dirty="0">
              <a:latin typeface="Didot"/>
              <a:cs typeface="Didot"/>
            </a:endParaRPr>
          </a:p>
        </p:txBody>
      </p:sp>
      <p:sp>
        <p:nvSpPr>
          <p:cNvPr id="3" name="Content Placeholder 2"/>
          <p:cNvSpPr>
            <a:spLocks noGrp="1"/>
          </p:cNvSpPr>
          <p:nvPr>
            <p:ph idx="1"/>
          </p:nvPr>
        </p:nvSpPr>
        <p:spPr>
          <a:xfrm>
            <a:off x="199203" y="2109072"/>
            <a:ext cx="8731454" cy="4525963"/>
          </a:xfrm>
        </p:spPr>
        <p:txBody>
          <a:bodyPr>
            <a:normAutofit fontScale="70000" lnSpcReduction="20000"/>
          </a:bodyPr>
          <a:lstStyle/>
          <a:p>
            <a:pPr marL="0" indent="0" algn="ctr">
              <a:buNone/>
            </a:pPr>
            <a:r>
              <a:rPr lang="en-US" dirty="0">
                <a:latin typeface="Didot"/>
                <a:cs typeface="Didot"/>
              </a:rPr>
              <a:t>We are now about to accept gage of battle with this natural foe to liberty and shall, if necessary, spend the whole force of the nation to check and nullify its pretensions and its power. We are glad, now that we see the facts with no veil of false </a:t>
            </a:r>
            <a:r>
              <a:rPr lang="en-US" dirty="0" smtClean="0">
                <a:latin typeface="Didot"/>
                <a:cs typeface="Didot"/>
              </a:rPr>
              <a:t>pretense </a:t>
            </a:r>
            <a:r>
              <a:rPr lang="en-US" dirty="0">
                <a:latin typeface="Didot"/>
                <a:cs typeface="Didot"/>
              </a:rPr>
              <a:t>about them, to fight thus for the ultimate peace of the world and for the liberation of its peoples, the German peoples included: for the rights of nations great and small and the privilege of men everywhere to choose their way of life and of obedience. The world must be made safe for democracy. Its peace must be planted upon the tested foundations of political liberty. We have no selfish ends to serve. We desire no conquest, no dominion. We seek no indemnities for ourselves, no material compensation for the sacrifices we shall freely make. We are but one of the champions of the rights of mankind. We shall be satisfied when those rights have been made as secure as the faith and the freedom of nations can make them.</a:t>
            </a:r>
          </a:p>
        </p:txBody>
      </p:sp>
    </p:spTree>
    <p:extLst>
      <p:ext uri="{BB962C8B-B14F-4D97-AF65-F5344CB8AC3E}">
        <p14:creationId xmlns:p14="http://schemas.microsoft.com/office/powerpoint/2010/main" val="36512120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“Pearl Harbor Speech”</a:t>
            </a:r>
            <a:br>
              <a:rPr lang="en-US" dirty="0" smtClean="0">
                <a:latin typeface="Didot"/>
                <a:cs typeface="Didot"/>
              </a:rPr>
            </a:br>
            <a:r>
              <a:rPr lang="en-US" dirty="0" smtClean="0">
                <a:latin typeface="Didot"/>
                <a:cs typeface="Didot"/>
              </a:rPr>
              <a:t>Franklin Roosevelt</a:t>
            </a:r>
            <a:br>
              <a:rPr lang="en-US" dirty="0" smtClean="0">
                <a:latin typeface="Didot"/>
                <a:cs typeface="Didot"/>
              </a:rPr>
            </a:br>
            <a:r>
              <a:rPr lang="en-US" dirty="0" smtClean="0">
                <a:latin typeface="Didot"/>
                <a:cs typeface="Didot"/>
              </a:rPr>
              <a:t>1941</a:t>
            </a:r>
            <a:endParaRPr lang="en-US" dirty="0">
              <a:latin typeface="Didot"/>
              <a:cs typeface="Didot"/>
            </a:endParaRPr>
          </a:p>
        </p:txBody>
      </p:sp>
      <p:sp>
        <p:nvSpPr>
          <p:cNvPr id="3" name="Content Placeholder 2"/>
          <p:cNvSpPr>
            <a:spLocks noGrp="1"/>
          </p:cNvSpPr>
          <p:nvPr>
            <p:ph idx="1"/>
          </p:nvPr>
        </p:nvSpPr>
        <p:spPr>
          <a:xfrm>
            <a:off x="457200" y="2016888"/>
            <a:ext cx="8229600" cy="4525963"/>
          </a:xfrm>
        </p:spPr>
        <p:txBody>
          <a:bodyPr>
            <a:normAutofit fontScale="70000" lnSpcReduction="20000"/>
          </a:bodyPr>
          <a:lstStyle/>
          <a:p>
            <a:pPr marL="0" indent="0" algn="ctr">
              <a:buNone/>
            </a:pPr>
            <a:r>
              <a:rPr lang="en-US" sz="3400" dirty="0">
                <a:latin typeface="Didot"/>
                <a:cs typeface="Didot"/>
              </a:rPr>
              <a:t>Yesterday, Dec. 7, 1941 - a date which will live in infamy - the United States of America was suddenly and deliberately attacked by naval and air forces of the Empire of </a:t>
            </a:r>
            <a:r>
              <a:rPr lang="en-US" sz="3400" dirty="0" smtClean="0">
                <a:latin typeface="Didot"/>
                <a:cs typeface="Didot"/>
              </a:rPr>
              <a:t>Japan…</a:t>
            </a:r>
            <a:endParaRPr lang="en-US" sz="3400" dirty="0">
              <a:latin typeface="Didot"/>
              <a:cs typeface="Didot"/>
            </a:endParaRPr>
          </a:p>
          <a:p>
            <a:pPr marL="0" indent="0" algn="ctr">
              <a:buNone/>
            </a:pPr>
            <a:endParaRPr lang="en-US" sz="3400" dirty="0" smtClean="0">
              <a:latin typeface="Didot"/>
              <a:cs typeface="Didot"/>
            </a:endParaRPr>
          </a:p>
          <a:p>
            <a:pPr marL="0" indent="0" algn="ctr">
              <a:buNone/>
            </a:pPr>
            <a:r>
              <a:rPr lang="en-US" sz="3400" dirty="0" smtClean="0">
                <a:latin typeface="Didot"/>
                <a:cs typeface="Didot"/>
              </a:rPr>
              <a:t>The </a:t>
            </a:r>
            <a:r>
              <a:rPr lang="en-US" sz="3400" dirty="0">
                <a:latin typeface="Didot"/>
                <a:cs typeface="Didot"/>
              </a:rPr>
              <a:t>United States was at peace with that nation and, at the solicitation of Japan, was still in conversation with the government and its emperor looking toward the maintenance of peace in the Pacific.	</a:t>
            </a:r>
            <a:endParaRPr lang="en-US" sz="3400" dirty="0" smtClean="0">
              <a:latin typeface="Didot"/>
              <a:cs typeface="Didot"/>
            </a:endParaRPr>
          </a:p>
          <a:p>
            <a:pPr marL="0" indent="0" algn="ctr">
              <a:buNone/>
            </a:pPr>
            <a:endParaRPr lang="en-US" sz="3400" dirty="0" smtClean="0">
              <a:latin typeface="Didot"/>
              <a:cs typeface="Didot"/>
            </a:endParaRPr>
          </a:p>
          <a:p>
            <a:pPr marL="0" indent="0" algn="ctr">
              <a:buNone/>
            </a:pPr>
            <a:r>
              <a:rPr lang="en-US" sz="3400" dirty="0" smtClean="0">
                <a:latin typeface="Didot"/>
                <a:cs typeface="Didot"/>
              </a:rPr>
              <a:t>I </a:t>
            </a:r>
            <a:r>
              <a:rPr lang="en-US" sz="3400" dirty="0">
                <a:latin typeface="Didot"/>
                <a:cs typeface="Didot"/>
              </a:rPr>
              <a:t>believe I interpret the will of the Congress and of the people when I assert that we will not only defend ourselves to the uttermost, but will make very certain that this form of treachery shall never endanger us again.</a:t>
            </a:r>
            <a:r>
              <a:rPr lang="en-US" dirty="0"/>
              <a:t>	</a:t>
            </a:r>
          </a:p>
          <a:p>
            <a:endParaRPr lang="en-US" dirty="0"/>
          </a:p>
          <a:p>
            <a:endParaRPr lang="en-US" dirty="0"/>
          </a:p>
        </p:txBody>
      </p:sp>
    </p:spTree>
    <p:extLst>
      <p:ext uri="{BB962C8B-B14F-4D97-AF65-F5344CB8AC3E}">
        <p14:creationId xmlns:p14="http://schemas.microsoft.com/office/powerpoint/2010/main" val="27013119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smtClean="0">
                <a:latin typeface="Didot"/>
                <a:cs typeface="Didot"/>
              </a:rPr>
              <a:t>The Marshall Plan</a:t>
            </a:r>
            <a:br>
              <a:rPr lang="en-US" sz="3800" dirty="0" smtClean="0">
                <a:latin typeface="Didot"/>
                <a:cs typeface="Didot"/>
              </a:rPr>
            </a:br>
            <a:r>
              <a:rPr lang="en-US" sz="3800" dirty="0" smtClean="0">
                <a:latin typeface="Didot"/>
                <a:cs typeface="Didot"/>
              </a:rPr>
              <a:t>George Marshall</a:t>
            </a:r>
            <a:br>
              <a:rPr lang="en-US" sz="3800" dirty="0" smtClean="0">
                <a:latin typeface="Didot"/>
                <a:cs typeface="Didot"/>
              </a:rPr>
            </a:br>
            <a:r>
              <a:rPr lang="en-US" sz="3800" dirty="0" smtClean="0">
                <a:latin typeface="Didot"/>
                <a:cs typeface="Didot"/>
              </a:rPr>
              <a:t>1947</a:t>
            </a:r>
            <a:endParaRPr lang="en-US" sz="3800" dirty="0">
              <a:latin typeface="Didot"/>
              <a:cs typeface="Didot"/>
            </a:endParaRPr>
          </a:p>
        </p:txBody>
      </p:sp>
      <p:sp>
        <p:nvSpPr>
          <p:cNvPr id="3" name="Content Placeholder 2"/>
          <p:cNvSpPr>
            <a:spLocks noGrp="1"/>
          </p:cNvSpPr>
          <p:nvPr>
            <p:ph idx="1"/>
          </p:nvPr>
        </p:nvSpPr>
        <p:spPr>
          <a:xfrm>
            <a:off x="277843" y="1739097"/>
            <a:ext cx="8573429" cy="4729497"/>
          </a:xfrm>
        </p:spPr>
        <p:txBody>
          <a:bodyPr>
            <a:noAutofit/>
          </a:bodyPr>
          <a:lstStyle/>
          <a:p>
            <a:pPr marL="0" indent="0" algn="ctr">
              <a:buNone/>
            </a:pPr>
            <a:r>
              <a:rPr lang="en-US" sz="1800" dirty="0">
                <a:latin typeface="Didot"/>
                <a:cs typeface="Didot"/>
              </a:rPr>
              <a:t>Aside from the demoralizing effect on the world at large and the possibilities of disturbances arising as a result of the desperation of the people concerned, the consequences to the economy of the United States should be apparent to all. It is logical that the United States should do whatever it is able to do to assist in the return of normal economic health in the world, without which there can be no political stability and no assured peace. Our policy is directed not against any country or doctrine but against hunger, poverty, desperation, and chaos. Its purpose should be the revival of working economy in the world so as to permit the emergence of political and social conditions in which free institutions can exist. Such assistance, I am convinced, must not be on a piecemeal basis as various crises develop. Any assistance that this Government may render in the future should provide a cure rather than a mere palliative. Any government that is willing to assist in the task of recovery will find full cooperation, I am sure, on the part of the United States Government. Any government which maneuvers to block the recovery of other countries cannot expect help from us. Furthermore, governments, political parties, or groups which seek to perpetuate human misery in order to profit therefrom politically or otherwise will encounter the opposition of the United States.</a:t>
            </a:r>
          </a:p>
        </p:txBody>
      </p:sp>
    </p:spTree>
    <p:extLst>
      <p:ext uri="{BB962C8B-B14F-4D97-AF65-F5344CB8AC3E}">
        <p14:creationId xmlns:p14="http://schemas.microsoft.com/office/powerpoint/2010/main" val="33948003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94480"/>
            <a:ext cx="9144000" cy="1143000"/>
          </a:xfrm>
        </p:spPr>
        <p:txBody>
          <a:bodyPr>
            <a:noAutofit/>
          </a:bodyPr>
          <a:lstStyle/>
          <a:p>
            <a:r>
              <a:rPr lang="en-US" sz="3400" dirty="0" smtClean="0">
                <a:latin typeface="Didot"/>
                <a:cs typeface="Didot"/>
              </a:rPr>
              <a:t>“Farewell Address”</a:t>
            </a:r>
            <a:br>
              <a:rPr lang="en-US" sz="3400" dirty="0" smtClean="0">
                <a:latin typeface="Didot"/>
                <a:cs typeface="Didot"/>
              </a:rPr>
            </a:br>
            <a:r>
              <a:rPr lang="en-US" sz="3400" dirty="0" smtClean="0">
                <a:latin typeface="Didot"/>
                <a:cs typeface="Didot"/>
              </a:rPr>
              <a:t>Dwight Eisenhower</a:t>
            </a:r>
            <a:br>
              <a:rPr lang="en-US" sz="3400" dirty="0" smtClean="0">
                <a:latin typeface="Didot"/>
                <a:cs typeface="Didot"/>
              </a:rPr>
            </a:br>
            <a:r>
              <a:rPr lang="en-US" sz="3400" dirty="0" smtClean="0">
                <a:latin typeface="Didot"/>
                <a:cs typeface="Didot"/>
              </a:rPr>
              <a:t>1961</a:t>
            </a:r>
            <a:endParaRPr lang="en-US" sz="3400" dirty="0">
              <a:latin typeface="Didot"/>
              <a:cs typeface="Didot"/>
            </a:endParaRPr>
          </a:p>
        </p:txBody>
      </p:sp>
      <p:sp>
        <p:nvSpPr>
          <p:cNvPr id="3" name="Content Placeholder 2"/>
          <p:cNvSpPr>
            <a:spLocks noGrp="1"/>
          </p:cNvSpPr>
          <p:nvPr>
            <p:ph idx="1"/>
          </p:nvPr>
        </p:nvSpPr>
        <p:spPr>
          <a:xfrm>
            <a:off x="218305" y="1706439"/>
            <a:ext cx="8692506" cy="4841525"/>
          </a:xfrm>
        </p:spPr>
        <p:txBody>
          <a:bodyPr>
            <a:noAutofit/>
          </a:bodyPr>
          <a:lstStyle/>
          <a:p>
            <a:pPr marL="0" indent="0" algn="ctr">
              <a:buNone/>
            </a:pPr>
            <a:r>
              <a:rPr lang="en-US" sz="1500" dirty="0">
                <a:latin typeface="Didot"/>
                <a:cs typeface="Didot"/>
              </a:rPr>
              <a:t>Until the latest of our world conflicts, the United States had no armaments industry. American makers of plowshares could, with time and as required, make swords as well. But now we can no longer risk emergency improvisation of national defense; we have been compelled to create a permanent armaments industry of vast proportions. Added to this, three and a half million men and women are directly engaged in the defense establishment. We annually spend on military security more than the net income of all United States corporations</a:t>
            </a:r>
            <a:r>
              <a:rPr lang="en-US" sz="1500" dirty="0" smtClean="0">
                <a:latin typeface="Didot"/>
                <a:cs typeface="Didot"/>
              </a:rPr>
              <a:t>.</a:t>
            </a:r>
          </a:p>
          <a:p>
            <a:pPr marL="0" indent="0" algn="ctr">
              <a:buNone/>
            </a:pPr>
            <a:endParaRPr lang="en-US" sz="1500" dirty="0">
              <a:latin typeface="Didot"/>
              <a:cs typeface="Didot"/>
            </a:endParaRPr>
          </a:p>
          <a:p>
            <a:pPr marL="0" indent="0" algn="ctr">
              <a:buNone/>
            </a:pPr>
            <a:r>
              <a:rPr lang="en-US" sz="1500" dirty="0">
                <a:latin typeface="Didot"/>
                <a:cs typeface="Didot"/>
              </a:rPr>
              <a:t>American makers of plowshares could, with time and as required, make swords as well. But now we can no longer risk emergency improvisation of national defense; we have been compelled to create a permanent armaments industry of vast proportions.	</a:t>
            </a:r>
            <a:endParaRPr lang="en-US" sz="1500" dirty="0" smtClean="0">
              <a:latin typeface="Didot"/>
              <a:cs typeface="Didot"/>
            </a:endParaRPr>
          </a:p>
          <a:p>
            <a:pPr marL="0" indent="0" algn="ctr">
              <a:buNone/>
            </a:pPr>
            <a:endParaRPr lang="en-US" sz="1500" dirty="0">
              <a:latin typeface="Didot"/>
              <a:cs typeface="Didot"/>
            </a:endParaRPr>
          </a:p>
          <a:p>
            <a:pPr marL="0" indent="0" algn="ctr">
              <a:buNone/>
            </a:pPr>
            <a:r>
              <a:rPr lang="en-US" sz="1500" dirty="0">
                <a:latin typeface="Didot"/>
                <a:cs typeface="Didot"/>
              </a:rPr>
              <a:t>This conjunction of an immense military establishment and a large arms industry is new in the American experience. The total influence – economic, political, even spiritual – is felt in every city, every Statehouse, every office of the Federal government. We recognize the imperative need for this development. Yet we must not fail to comprehend its grave implications. Our toil, resources and livelihood are all involved; so is the very structure of our society</a:t>
            </a:r>
            <a:r>
              <a:rPr lang="en-US" sz="1500" dirty="0" smtClean="0">
                <a:latin typeface="Didot"/>
                <a:cs typeface="Didot"/>
              </a:rPr>
              <a:t>.</a:t>
            </a:r>
          </a:p>
          <a:p>
            <a:pPr marL="0" indent="0" algn="ctr">
              <a:buNone/>
            </a:pPr>
            <a:endParaRPr lang="en-US" sz="1500" dirty="0">
              <a:latin typeface="Didot"/>
              <a:cs typeface="Didot"/>
            </a:endParaRPr>
          </a:p>
          <a:p>
            <a:pPr marL="0" indent="0" algn="ctr">
              <a:buNone/>
            </a:pPr>
            <a:r>
              <a:rPr lang="en-US" sz="1500" dirty="0">
                <a:latin typeface="Didot"/>
                <a:cs typeface="Didot"/>
              </a:rPr>
              <a:t>In the councils of government, we must guard against the acquisition of unwarranted influence, whether sought or unsought, by the military-industrial complex. The potential for the disastrous rise of misplaced power exists and will persist.</a:t>
            </a:r>
          </a:p>
        </p:txBody>
      </p:sp>
    </p:spTree>
    <p:extLst>
      <p:ext uri="{BB962C8B-B14F-4D97-AF65-F5344CB8AC3E}">
        <p14:creationId xmlns:p14="http://schemas.microsoft.com/office/powerpoint/2010/main" val="36323735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3200" dirty="0" smtClean="0">
                <a:latin typeface="Didot"/>
                <a:cs typeface="Didot"/>
              </a:rPr>
              <a:t>“Address to the Nation on National Security”</a:t>
            </a:r>
            <a:br>
              <a:rPr lang="en-US" sz="3200" dirty="0" smtClean="0">
                <a:latin typeface="Didot"/>
                <a:cs typeface="Didot"/>
              </a:rPr>
            </a:br>
            <a:r>
              <a:rPr lang="en-US" sz="3200" dirty="0" smtClean="0">
                <a:latin typeface="Didot"/>
                <a:cs typeface="Didot"/>
              </a:rPr>
              <a:t>Ronald Reagan</a:t>
            </a:r>
            <a:br>
              <a:rPr lang="en-US" sz="3200" dirty="0" smtClean="0">
                <a:latin typeface="Didot"/>
                <a:cs typeface="Didot"/>
              </a:rPr>
            </a:br>
            <a:r>
              <a:rPr lang="en-US" sz="3200" dirty="0" smtClean="0">
                <a:latin typeface="Didot"/>
                <a:cs typeface="Didot"/>
              </a:rPr>
              <a:t>1983</a:t>
            </a:r>
            <a:endParaRPr lang="en-US" sz="3200" dirty="0">
              <a:latin typeface="Didot"/>
              <a:cs typeface="Didot"/>
            </a:endParaRPr>
          </a:p>
        </p:txBody>
      </p:sp>
      <p:sp>
        <p:nvSpPr>
          <p:cNvPr id="3" name="Content Placeholder 2"/>
          <p:cNvSpPr>
            <a:spLocks noGrp="1"/>
          </p:cNvSpPr>
          <p:nvPr>
            <p:ph idx="1"/>
          </p:nvPr>
        </p:nvSpPr>
        <p:spPr>
          <a:xfrm>
            <a:off x="277843" y="1746124"/>
            <a:ext cx="8573429" cy="4841524"/>
          </a:xfrm>
        </p:spPr>
        <p:txBody>
          <a:bodyPr>
            <a:normAutofit fontScale="40000" lnSpcReduction="20000"/>
          </a:bodyPr>
          <a:lstStyle/>
          <a:p>
            <a:pPr marL="0" indent="0" algn="ctr">
              <a:buNone/>
            </a:pPr>
            <a:r>
              <a:rPr lang="en-US" sz="5000" dirty="0" smtClean="0">
                <a:latin typeface="Didot"/>
                <a:cs typeface="Didot"/>
              </a:rPr>
              <a:t>I clearly </a:t>
            </a:r>
            <a:r>
              <a:rPr lang="en-US" sz="5000" dirty="0">
                <a:latin typeface="Didot"/>
                <a:cs typeface="Didot"/>
              </a:rPr>
              <a:t>recognize that defensive systems have limitations and raise certain problems and ambiguities. If paired with offensive systems, they can be viewed as fostering an aggressive policy, and no one wants that. But with these considerations firmly in mind, I call upon the scientific community in our country, those who gave us nuclear weapons, to turn their great talents now to the cause of mankind and world peace, to give us the means of rendering these nuclear weapons impotent and obsolete</a:t>
            </a:r>
            <a:r>
              <a:rPr lang="en-US" sz="5000" dirty="0" smtClean="0">
                <a:latin typeface="Didot"/>
                <a:cs typeface="Didot"/>
              </a:rPr>
              <a:t>.</a:t>
            </a:r>
          </a:p>
          <a:p>
            <a:pPr marL="0" indent="0" algn="ctr">
              <a:buNone/>
            </a:pPr>
            <a:endParaRPr lang="en-US" sz="5000" dirty="0">
              <a:latin typeface="Didot"/>
              <a:cs typeface="Didot"/>
            </a:endParaRPr>
          </a:p>
          <a:p>
            <a:pPr marL="0" indent="0" algn="ctr">
              <a:buNone/>
            </a:pPr>
            <a:r>
              <a:rPr lang="en-US" sz="5000" dirty="0">
                <a:latin typeface="Didot"/>
                <a:cs typeface="Didot"/>
              </a:rPr>
              <a:t>Tonight, consistent with our obligations of the ABM treaty and recognizing the need for closer consultation with our allies, I'm taking an important first step. I am directing a comprehensive and intensive effort to define a long-term research and development program to begin to achieve our ultimate goal of eliminating the threat posed by strategic nuclear missiles. This could pave the way for arms control measures to eliminate the weapons themselves. We seek neither military superiority nor political advantage. Our only purpose--one all people share--is to search for ways to reduce the danger of nuclear war.</a:t>
            </a:r>
          </a:p>
          <a:p>
            <a:endParaRPr lang="en-US" dirty="0"/>
          </a:p>
        </p:txBody>
      </p:sp>
    </p:spTree>
    <p:extLst>
      <p:ext uri="{BB962C8B-B14F-4D97-AF65-F5344CB8AC3E}">
        <p14:creationId xmlns:p14="http://schemas.microsoft.com/office/powerpoint/2010/main" val="29731598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2746"/>
            <a:ext cx="8229600" cy="1143000"/>
          </a:xfrm>
        </p:spPr>
        <p:txBody>
          <a:bodyPr>
            <a:noAutofit/>
          </a:bodyPr>
          <a:lstStyle/>
          <a:p>
            <a:r>
              <a:rPr lang="en-US" sz="3800" dirty="0" smtClean="0">
                <a:latin typeface="Didot"/>
                <a:cs typeface="Didot"/>
              </a:rPr>
              <a:t>“Graduation Speech at West Point”</a:t>
            </a:r>
            <a:br>
              <a:rPr lang="en-US" sz="3800" dirty="0" smtClean="0">
                <a:latin typeface="Didot"/>
                <a:cs typeface="Didot"/>
              </a:rPr>
            </a:br>
            <a:r>
              <a:rPr lang="en-US" sz="3800" dirty="0" smtClean="0">
                <a:latin typeface="Didot"/>
                <a:cs typeface="Didot"/>
              </a:rPr>
              <a:t>George W. Bush</a:t>
            </a:r>
            <a:br>
              <a:rPr lang="en-US" sz="3800" dirty="0" smtClean="0">
                <a:latin typeface="Didot"/>
                <a:cs typeface="Didot"/>
              </a:rPr>
            </a:br>
            <a:r>
              <a:rPr lang="en-US" sz="3800" dirty="0" smtClean="0">
                <a:latin typeface="Didot"/>
                <a:cs typeface="Didot"/>
              </a:rPr>
              <a:t>2002</a:t>
            </a:r>
            <a:endParaRPr lang="en-US" sz="3800" dirty="0">
              <a:latin typeface="Didot"/>
              <a:cs typeface="Didot"/>
            </a:endParaRPr>
          </a:p>
        </p:txBody>
      </p:sp>
      <p:sp>
        <p:nvSpPr>
          <p:cNvPr id="3" name="Content Placeholder 2"/>
          <p:cNvSpPr>
            <a:spLocks noGrp="1"/>
          </p:cNvSpPr>
          <p:nvPr>
            <p:ph idx="1"/>
          </p:nvPr>
        </p:nvSpPr>
        <p:spPr>
          <a:xfrm>
            <a:off x="457200" y="1999968"/>
            <a:ext cx="8229600" cy="4508311"/>
          </a:xfrm>
        </p:spPr>
        <p:txBody>
          <a:bodyPr>
            <a:noAutofit/>
          </a:bodyPr>
          <a:lstStyle/>
          <a:p>
            <a:pPr marL="0" indent="0" algn="ctr">
              <a:buNone/>
            </a:pPr>
            <a:r>
              <a:rPr lang="en-US" sz="2200" dirty="0">
                <a:latin typeface="Didot"/>
                <a:cs typeface="Didot"/>
              </a:rPr>
              <a:t>Yet the war on terror will not be won on the defensive. We must take the battle to the enemy, disrupt his plans and confront the worst threats before they </a:t>
            </a:r>
            <a:r>
              <a:rPr lang="en-US" sz="2200" dirty="0" smtClean="0">
                <a:latin typeface="Didot"/>
                <a:cs typeface="Didot"/>
              </a:rPr>
              <a:t>emerge….In </a:t>
            </a:r>
            <a:r>
              <a:rPr lang="en-US" sz="2200" dirty="0">
                <a:latin typeface="Didot"/>
                <a:cs typeface="Didot"/>
              </a:rPr>
              <a:t>the world we have entered the only path to safety is the path of action. And this nation will </a:t>
            </a:r>
            <a:r>
              <a:rPr lang="en-US" sz="2200" dirty="0" smtClean="0">
                <a:latin typeface="Didot"/>
                <a:cs typeface="Didot"/>
              </a:rPr>
              <a:t>act…Our </a:t>
            </a:r>
            <a:r>
              <a:rPr lang="en-US" sz="2200" dirty="0">
                <a:latin typeface="Didot"/>
                <a:cs typeface="Didot"/>
              </a:rPr>
              <a:t>security will require the best intelligence to reveal threats hidden in caves and growing in laboratories. Our security will require modernizing domestic agencies, such as the F.B.I., so they are prepared to act and act quickly against danger. Our security will require transforming the military you will lead. A military that must be ready to strike at a moment's notice in any dark corner of the world. And our security will require all Americans to be forward looking and resolute, to be ready for preemptive action when necessary to defend our liberty and to defend our lives.</a:t>
            </a:r>
          </a:p>
        </p:txBody>
      </p:sp>
    </p:spTree>
    <p:extLst>
      <p:ext uri="{BB962C8B-B14F-4D97-AF65-F5344CB8AC3E}">
        <p14:creationId xmlns:p14="http://schemas.microsoft.com/office/powerpoint/2010/main" val="3053865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latin typeface="Didot"/>
                <a:cs typeface="Didot"/>
              </a:rPr>
              <a:t>New Unit!  American Foreign Policy	</a:t>
            </a:r>
            <a:endParaRPr lang="en-US" dirty="0">
              <a:latin typeface="Didot"/>
              <a:cs typeface="Didot"/>
            </a:endParaRPr>
          </a:p>
        </p:txBody>
      </p:sp>
      <p:sp>
        <p:nvSpPr>
          <p:cNvPr id="3" name="Content Placeholder 2"/>
          <p:cNvSpPr>
            <a:spLocks noGrp="1"/>
          </p:cNvSpPr>
          <p:nvPr>
            <p:ph idx="1"/>
          </p:nvPr>
        </p:nvSpPr>
        <p:spPr/>
        <p:txBody>
          <a:bodyPr/>
          <a:lstStyle/>
          <a:p>
            <a:r>
              <a:rPr lang="en-US" dirty="0" smtClean="0">
                <a:latin typeface="Didot"/>
                <a:cs typeface="Didot"/>
              </a:rPr>
              <a:t>Class Citizenship Self-Assessment</a:t>
            </a:r>
          </a:p>
          <a:p>
            <a:r>
              <a:rPr lang="en-US" dirty="0" smtClean="0">
                <a:latin typeface="Didot"/>
                <a:cs typeface="Didot"/>
              </a:rPr>
              <a:t>New Unit Schedule</a:t>
            </a:r>
          </a:p>
          <a:p>
            <a:r>
              <a:rPr lang="en-US" dirty="0" smtClean="0">
                <a:latin typeface="Didot"/>
                <a:cs typeface="Didot"/>
              </a:rPr>
              <a:t>Facilitation Assignment</a:t>
            </a:r>
          </a:p>
          <a:p>
            <a:pPr lvl="1"/>
            <a:r>
              <a:rPr lang="en-US" dirty="0" smtClean="0">
                <a:latin typeface="Didot"/>
                <a:cs typeface="Didot"/>
              </a:rPr>
              <a:t>Rank </a:t>
            </a:r>
            <a:r>
              <a:rPr lang="en-US" smtClean="0">
                <a:latin typeface="Didot"/>
                <a:cs typeface="Didot"/>
              </a:rPr>
              <a:t>your preferences now!</a:t>
            </a:r>
            <a:endParaRPr lang="en-US" dirty="0" smtClean="0">
              <a:latin typeface="Didot"/>
              <a:cs typeface="Didot"/>
            </a:endParaRPr>
          </a:p>
          <a:p>
            <a:r>
              <a:rPr lang="en-US" dirty="0" smtClean="0">
                <a:latin typeface="Didot"/>
                <a:cs typeface="Didot"/>
              </a:rPr>
              <a:t>Civic Literacy</a:t>
            </a:r>
          </a:p>
          <a:p>
            <a:pPr marL="0" indent="0">
              <a:buNone/>
            </a:pPr>
            <a:endParaRPr lang="en-US" dirty="0"/>
          </a:p>
        </p:txBody>
      </p:sp>
    </p:spTree>
    <p:extLst>
      <p:ext uri="{BB962C8B-B14F-4D97-AF65-F5344CB8AC3E}">
        <p14:creationId xmlns:p14="http://schemas.microsoft.com/office/powerpoint/2010/main" val="6309568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latin typeface="Didot"/>
                <a:cs typeface="Didot"/>
              </a:rPr>
              <a:t>What is American Foreign Policy?</a:t>
            </a:r>
            <a:endParaRPr lang="en-US" dirty="0">
              <a:latin typeface="Didot"/>
              <a:cs typeface="Didot"/>
            </a:endParaRPr>
          </a:p>
        </p:txBody>
      </p:sp>
      <p:sp>
        <p:nvSpPr>
          <p:cNvPr id="3" name="Content Placeholder 2"/>
          <p:cNvSpPr>
            <a:spLocks noGrp="1"/>
          </p:cNvSpPr>
          <p:nvPr>
            <p:ph idx="1"/>
          </p:nvPr>
        </p:nvSpPr>
        <p:spPr/>
        <p:txBody>
          <a:bodyPr/>
          <a:lstStyle/>
          <a:p>
            <a:r>
              <a:rPr lang="en-US" dirty="0" smtClean="0">
                <a:latin typeface="Didot"/>
                <a:cs typeface="Didot"/>
              </a:rPr>
              <a:t>This is the question we will be grappling with this unit.</a:t>
            </a:r>
          </a:p>
          <a:p>
            <a:r>
              <a:rPr lang="en-US" dirty="0" smtClean="0">
                <a:latin typeface="Didot"/>
                <a:cs typeface="Didot"/>
              </a:rPr>
              <a:t>We want to explore this question in a general way today.</a:t>
            </a:r>
          </a:p>
          <a:p>
            <a:r>
              <a:rPr lang="en-US" dirty="0" smtClean="0">
                <a:latin typeface="Didot"/>
                <a:cs typeface="Didot"/>
              </a:rPr>
              <a:t>In particular, we want to ask what have been the themes/trends of American foreign policy since the founding period.</a:t>
            </a:r>
            <a:endParaRPr lang="en-US" dirty="0">
              <a:latin typeface="Didot"/>
              <a:cs typeface="Didot"/>
            </a:endParaRPr>
          </a:p>
        </p:txBody>
      </p:sp>
    </p:spTree>
    <p:extLst>
      <p:ext uri="{BB962C8B-B14F-4D97-AF65-F5344CB8AC3E}">
        <p14:creationId xmlns:p14="http://schemas.microsoft.com/office/powerpoint/2010/main" val="2358640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2478"/>
            <a:ext cx="8229600" cy="1143000"/>
          </a:xfrm>
        </p:spPr>
        <p:txBody>
          <a:bodyPr/>
          <a:lstStyle/>
          <a:p>
            <a:r>
              <a:rPr lang="en-US" dirty="0" smtClean="0">
                <a:latin typeface="Didot"/>
                <a:cs typeface="Didot"/>
              </a:rPr>
              <a:t>Tasks</a:t>
            </a:r>
            <a:endParaRPr lang="en-US" dirty="0">
              <a:latin typeface="Didot"/>
              <a:cs typeface="Didot"/>
            </a:endParaRPr>
          </a:p>
        </p:txBody>
      </p:sp>
      <p:sp>
        <p:nvSpPr>
          <p:cNvPr id="3" name="Content Placeholder 2"/>
          <p:cNvSpPr>
            <a:spLocks noGrp="1"/>
          </p:cNvSpPr>
          <p:nvPr>
            <p:ph idx="1"/>
          </p:nvPr>
        </p:nvSpPr>
        <p:spPr>
          <a:xfrm>
            <a:off x="213990" y="1255478"/>
            <a:ext cx="8930010" cy="5393066"/>
          </a:xfrm>
        </p:spPr>
        <p:txBody>
          <a:bodyPr>
            <a:normAutofit/>
          </a:bodyPr>
          <a:lstStyle/>
          <a:p>
            <a:r>
              <a:rPr lang="en-US" b="1" u="sng" dirty="0" smtClean="0">
                <a:latin typeface="Didot"/>
                <a:cs typeface="Didot"/>
              </a:rPr>
              <a:t>Step One: Foreign Policy Exploration</a:t>
            </a:r>
          </a:p>
          <a:p>
            <a:pPr lvl="1"/>
            <a:r>
              <a:rPr lang="en-US" dirty="0" smtClean="0">
                <a:latin typeface="Didot"/>
                <a:cs typeface="Didot"/>
              </a:rPr>
              <a:t>Around the room you will find excerpts from different documents dealing with American foreign policy from its founding to today.</a:t>
            </a:r>
          </a:p>
          <a:p>
            <a:pPr lvl="1"/>
            <a:r>
              <a:rPr lang="en-US" dirty="0" smtClean="0">
                <a:latin typeface="Didot"/>
                <a:cs typeface="Didot"/>
              </a:rPr>
              <a:t>Go around and read each excerpt</a:t>
            </a:r>
          </a:p>
          <a:p>
            <a:pPr lvl="1"/>
            <a:r>
              <a:rPr lang="en-US" dirty="0" smtClean="0">
                <a:latin typeface="Didot"/>
                <a:cs typeface="Didot"/>
              </a:rPr>
              <a:t>For each, jot down notes about:</a:t>
            </a:r>
          </a:p>
          <a:p>
            <a:pPr lvl="2"/>
            <a:r>
              <a:rPr lang="en-US" dirty="0" smtClean="0">
                <a:latin typeface="Didot"/>
                <a:cs typeface="Didot"/>
              </a:rPr>
              <a:t>What is the excerpt saying about American foreign policy?</a:t>
            </a:r>
          </a:p>
          <a:p>
            <a:pPr lvl="2"/>
            <a:r>
              <a:rPr lang="en-US" dirty="0" smtClean="0">
                <a:latin typeface="Didot"/>
                <a:cs typeface="Didot"/>
              </a:rPr>
              <a:t>Collectively, what are the trends/themes in American policy?</a:t>
            </a:r>
          </a:p>
          <a:p>
            <a:r>
              <a:rPr lang="en-US" b="1" u="sng" dirty="0" smtClean="0">
                <a:latin typeface="Didot"/>
                <a:cs typeface="Didot"/>
              </a:rPr>
              <a:t>Step Two: Whole Class Discussion</a:t>
            </a:r>
          </a:p>
        </p:txBody>
      </p:sp>
    </p:spTree>
    <p:extLst>
      <p:ext uri="{BB962C8B-B14F-4D97-AF65-F5344CB8AC3E}">
        <p14:creationId xmlns:p14="http://schemas.microsoft.com/office/powerpoint/2010/main" val="3261741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3063"/>
            <a:ext cx="9144000" cy="1143000"/>
          </a:xfrm>
        </p:spPr>
        <p:txBody>
          <a:bodyPr>
            <a:normAutofit fontScale="90000"/>
          </a:bodyPr>
          <a:lstStyle/>
          <a:p>
            <a:r>
              <a:rPr lang="en-US" dirty="0" smtClean="0">
                <a:latin typeface="Didot"/>
                <a:cs typeface="Didot"/>
              </a:rPr>
              <a:t>“Model of Christian Charity”</a:t>
            </a:r>
            <a:br>
              <a:rPr lang="en-US" dirty="0" smtClean="0">
                <a:latin typeface="Didot"/>
                <a:cs typeface="Didot"/>
              </a:rPr>
            </a:br>
            <a:r>
              <a:rPr lang="en-US" dirty="0" smtClean="0">
                <a:latin typeface="Didot"/>
                <a:cs typeface="Didot"/>
              </a:rPr>
              <a:t>John Winthrop</a:t>
            </a:r>
            <a:br>
              <a:rPr lang="en-US" dirty="0" smtClean="0">
                <a:latin typeface="Didot"/>
                <a:cs typeface="Didot"/>
              </a:rPr>
            </a:br>
            <a:r>
              <a:rPr lang="en-US" dirty="0" smtClean="0">
                <a:latin typeface="Didot"/>
                <a:cs typeface="Didot"/>
              </a:rPr>
              <a:t>1630</a:t>
            </a:r>
            <a:endParaRPr lang="en-US" dirty="0">
              <a:latin typeface="Didot"/>
              <a:cs typeface="Didot"/>
            </a:endParaRPr>
          </a:p>
        </p:txBody>
      </p:sp>
      <p:sp>
        <p:nvSpPr>
          <p:cNvPr id="3" name="Content Placeholder 2"/>
          <p:cNvSpPr>
            <a:spLocks noGrp="1"/>
          </p:cNvSpPr>
          <p:nvPr>
            <p:ph idx="1"/>
          </p:nvPr>
        </p:nvSpPr>
        <p:spPr>
          <a:xfrm>
            <a:off x="457200" y="1897492"/>
            <a:ext cx="8229600" cy="4525963"/>
          </a:xfrm>
        </p:spPr>
        <p:txBody>
          <a:bodyPr>
            <a:normAutofit fontScale="85000" lnSpcReduction="10000"/>
          </a:bodyPr>
          <a:lstStyle/>
          <a:p>
            <a:pPr marL="0" indent="0" algn="ctr">
              <a:buNone/>
            </a:pPr>
            <a:r>
              <a:rPr lang="en-US" dirty="0">
                <a:latin typeface="Didot"/>
                <a:cs typeface="Didot"/>
              </a:rPr>
              <a:t>For we must consider that we shall be as a city upon a hill. The eyes of all people are upon us. So that if we shall deal falsely with our God in this work we have undertaken, and so cause Him to withdraw His present help from us, we shall be made a story and a by-word through the </a:t>
            </a:r>
            <a:r>
              <a:rPr lang="en-US" dirty="0" smtClean="0">
                <a:latin typeface="Didot"/>
                <a:cs typeface="Didot"/>
              </a:rPr>
              <a:t>world….</a:t>
            </a:r>
            <a:r>
              <a:rPr lang="en-US" dirty="0">
                <a:latin typeface="Didot"/>
                <a:cs typeface="Didot"/>
              </a:rPr>
              <a:t> But if our hearts shall turn away, so that we will not obey, but shall be seduced, and worship other Gods, our pleasure and profits, and serve them; it is propounded unto us this day, we shall surely perish out of the good land whither we pass over this vast sea to possess it.</a:t>
            </a:r>
          </a:p>
        </p:txBody>
      </p:sp>
    </p:spTree>
    <p:extLst>
      <p:ext uri="{BB962C8B-B14F-4D97-AF65-F5344CB8AC3E}">
        <p14:creationId xmlns:p14="http://schemas.microsoft.com/office/powerpoint/2010/main" val="617120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3200" dirty="0" smtClean="0">
                <a:latin typeface="Didot"/>
                <a:cs typeface="Didot"/>
              </a:rPr>
              <a:t>“Farwell Address”</a:t>
            </a:r>
            <a:br>
              <a:rPr lang="en-US" sz="3200" dirty="0" smtClean="0">
                <a:latin typeface="Didot"/>
                <a:cs typeface="Didot"/>
              </a:rPr>
            </a:br>
            <a:r>
              <a:rPr lang="en-US" sz="3200" dirty="0" smtClean="0">
                <a:latin typeface="Didot"/>
                <a:cs typeface="Didot"/>
              </a:rPr>
              <a:t>George Washington</a:t>
            </a:r>
            <a:br>
              <a:rPr lang="en-US" sz="3200" dirty="0" smtClean="0">
                <a:latin typeface="Didot"/>
                <a:cs typeface="Didot"/>
              </a:rPr>
            </a:br>
            <a:r>
              <a:rPr lang="en-US" sz="3200" dirty="0" smtClean="0">
                <a:latin typeface="Didot"/>
                <a:cs typeface="Didot"/>
              </a:rPr>
              <a:t>1796</a:t>
            </a:r>
            <a:endParaRPr lang="en-US" sz="3200" dirty="0">
              <a:latin typeface="Didot"/>
              <a:cs typeface="Didot"/>
            </a:endParaRPr>
          </a:p>
        </p:txBody>
      </p:sp>
      <p:sp>
        <p:nvSpPr>
          <p:cNvPr id="3" name="Content Placeholder 2"/>
          <p:cNvSpPr>
            <a:spLocks noGrp="1"/>
          </p:cNvSpPr>
          <p:nvPr>
            <p:ph idx="1"/>
          </p:nvPr>
        </p:nvSpPr>
        <p:spPr>
          <a:xfrm>
            <a:off x="198459" y="1600200"/>
            <a:ext cx="8771889" cy="4967264"/>
          </a:xfrm>
        </p:spPr>
        <p:txBody>
          <a:bodyPr>
            <a:normAutofit fontScale="47500" lnSpcReduction="20000"/>
          </a:bodyPr>
          <a:lstStyle/>
          <a:p>
            <a:pPr marL="0" indent="0" algn="ctr">
              <a:buNone/>
            </a:pPr>
            <a:r>
              <a:rPr lang="en-US" dirty="0">
                <a:latin typeface="Didot"/>
                <a:cs typeface="Didot"/>
              </a:rPr>
              <a:t>The great rule of conduct for us in regard to foreign nations is in extending our commercial relations, to have with them as little political connection as possible. So far as we have already formed engagements, let them be fulfilled with perfect good faith. Here let us stop. Europe has a set of primary interests which to us have none; or a very remote relation. Hence she must be engaged in frequent controversies, the causes of which are essentially foreign to our concerns. Hence, therefore, it must be unwise in us to implicate ourselves by artificial ties in the ordinary vicissitudes of her politics, or the ordinary combinations and collisions of her friendships or </a:t>
            </a:r>
            <a:r>
              <a:rPr lang="en-US" dirty="0" smtClean="0">
                <a:latin typeface="Didot"/>
                <a:cs typeface="Didot"/>
              </a:rPr>
              <a:t>enmities.</a:t>
            </a:r>
          </a:p>
          <a:p>
            <a:pPr marL="0" indent="0" algn="ctr">
              <a:buNone/>
            </a:pPr>
            <a:endParaRPr lang="en-US" dirty="0">
              <a:latin typeface="Didot"/>
              <a:cs typeface="Didot"/>
            </a:endParaRPr>
          </a:p>
          <a:p>
            <a:pPr marL="0" indent="0" algn="ctr">
              <a:buNone/>
            </a:pPr>
            <a:r>
              <a:rPr lang="en-US" dirty="0" smtClean="0">
                <a:latin typeface="Didot"/>
                <a:cs typeface="Didot"/>
              </a:rPr>
              <a:t>Our </a:t>
            </a:r>
            <a:r>
              <a:rPr lang="en-US" dirty="0">
                <a:latin typeface="Didot"/>
                <a:cs typeface="Didot"/>
              </a:rPr>
              <a:t>detached and distant situation invites and enables us to pursue a different course. If we remain one people under an efficient government. the period is not far off when we may defy material injury from external annoyance; when we may take such an attitude as will cause the neutrality we may at any time resolve upon to be scrupulously respected; when belligerent nations, under the impossibility of making acquisitions upon us, will not lightly hazard the giving us provocation; when we may choose peace or war, as our interest, guided by justice, shall counsel.</a:t>
            </a:r>
          </a:p>
          <a:p>
            <a:pPr marL="0" indent="0" algn="ctr">
              <a:buNone/>
            </a:pPr>
            <a:endParaRPr lang="en-US" dirty="0" smtClean="0">
              <a:latin typeface="Didot"/>
              <a:cs typeface="Didot"/>
            </a:endParaRPr>
          </a:p>
          <a:p>
            <a:pPr marL="0" indent="0" algn="ctr">
              <a:buNone/>
            </a:pPr>
            <a:r>
              <a:rPr lang="en-US" dirty="0" smtClean="0">
                <a:latin typeface="Didot"/>
                <a:cs typeface="Didot"/>
              </a:rPr>
              <a:t>Why </a:t>
            </a:r>
            <a:r>
              <a:rPr lang="en-US" dirty="0">
                <a:latin typeface="Didot"/>
                <a:cs typeface="Didot"/>
              </a:rPr>
              <a:t>forego the advantages of so peculiar a situation? Why quit our own to stand upon foreign ground? Why, by interweaving our destiny with that of any part of Europe, entangle our peace and prosperity in the toils of European ambition, </a:t>
            </a:r>
            <a:r>
              <a:rPr lang="en-US" dirty="0" err="1">
                <a:latin typeface="Didot"/>
                <a:cs typeface="Didot"/>
              </a:rPr>
              <a:t>rivalship</a:t>
            </a:r>
            <a:r>
              <a:rPr lang="en-US" dirty="0">
                <a:latin typeface="Didot"/>
                <a:cs typeface="Didot"/>
              </a:rPr>
              <a:t>, interest, humor or caprice?</a:t>
            </a:r>
          </a:p>
          <a:p>
            <a:pPr marL="0" indent="0" algn="ctr">
              <a:buNone/>
            </a:pPr>
            <a:endParaRPr lang="en-US" dirty="0" smtClean="0">
              <a:latin typeface="Didot"/>
              <a:cs typeface="Didot"/>
            </a:endParaRPr>
          </a:p>
          <a:p>
            <a:pPr marL="0" indent="0" algn="ctr">
              <a:buNone/>
            </a:pPr>
            <a:r>
              <a:rPr lang="en-US" dirty="0" smtClean="0">
                <a:latin typeface="Didot"/>
                <a:cs typeface="Didot"/>
              </a:rPr>
              <a:t>It </a:t>
            </a:r>
            <a:r>
              <a:rPr lang="en-US" dirty="0">
                <a:latin typeface="Didot"/>
                <a:cs typeface="Didot"/>
              </a:rPr>
              <a:t>is our true policy to steer clear of permanent alliances with any portion of the foreign world; so far, I mean, as we are now at liberty to do it; for let me not be understood as capable of patronizing infidelity to existing engagements. I hold the maxim no less applicable to public than to private affairs, that honesty is always the best policy. I repeat it, therefore, let those engagements be observed in their genuine sense. But, in my opinion, it is unnecessary and would be unwise to extend them.</a:t>
            </a:r>
          </a:p>
        </p:txBody>
      </p:sp>
    </p:spTree>
    <p:extLst>
      <p:ext uri="{BB962C8B-B14F-4D97-AF65-F5344CB8AC3E}">
        <p14:creationId xmlns:p14="http://schemas.microsoft.com/office/powerpoint/2010/main" val="1628899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Didot"/>
                <a:cs typeface="Didot"/>
              </a:rPr>
              <a:t>The Louisiana Purchase Treaty</a:t>
            </a:r>
            <a:br>
              <a:rPr lang="en-US" sz="3200" dirty="0" smtClean="0">
                <a:latin typeface="Didot"/>
                <a:cs typeface="Didot"/>
              </a:rPr>
            </a:br>
            <a:r>
              <a:rPr lang="en-US" sz="3200" dirty="0" smtClean="0">
                <a:latin typeface="Didot"/>
                <a:cs typeface="Didot"/>
              </a:rPr>
              <a:t>1803</a:t>
            </a:r>
            <a:endParaRPr lang="en-US" sz="3200" dirty="0">
              <a:latin typeface="Didot"/>
              <a:cs typeface="Didot"/>
            </a:endParaRPr>
          </a:p>
        </p:txBody>
      </p:sp>
      <p:sp>
        <p:nvSpPr>
          <p:cNvPr id="3" name="Content Placeholder 2"/>
          <p:cNvSpPr>
            <a:spLocks noGrp="1"/>
          </p:cNvSpPr>
          <p:nvPr>
            <p:ph idx="1"/>
          </p:nvPr>
        </p:nvSpPr>
        <p:spPr>
          <a:xfrm>
            <a:off x="218305" y="1600200"/>
            <a:ext cx="8712351" cy="4947764"/>
          </a:xfrm>
        </p:spPr>
        <p:txBody>
          <a:bodyPr>
            <a:normAutofit fontScale="40000" lnSpcReduction="20000"/>
          </a:bodyPr>
          <a:lstStyle/>
          <a:p>
            <a:pPr marL="0" indent="0" algn="ctr">
              <a:buNone/>
            </a:pPr>
            <a:r>
              <a:rPr lang="en-US" sz="4000" b="1" u="sng" dirty="0" smtClean="0">
                <a:latin typeface="Didot"/>
                <a:cs typeface="Didot"/>
              </a:rPr>
              <a:t>Summary:</a:t>
            </a:r>
          </a:p>
          <a:p>
            <a:pPr marL="0" indent="0" algn="ctr">
              <a:buNone/>
            </a:pPr>
            <a:endParaRPr lang="en-US" sz="4000" dirty="0" smtClean="0">
              <a:latin typeface="Didot"/>
              <a:cs typeface="Didot"/>
            </a:endParaRPr>
          </a:p>
          <a:p>
            <a:pPr marL="0" indent="0" algn="ctr">
              <a:buNone/>
            </a:pPr>
            <a:r>
              <a:rPr lang="en-US" sz="4000" dirty="0" smtClean="0">
                <a:latin typeface="Didot"/>
                <a:cs typeface="Didot"/>
              </a:rPr>
              <a:t>In </a:t>
            </a:r>
            <a:r>
              <a:rPr lang="en-US" sz="4000" dirty="0">
                <a:latin typeface="Didot"/>
                <a:cs typeface="Didot"/>
              </a:rPr>
              <a:t>1800, Spain secretly ceded the Louisiana territory--the area stretching from Canada to the Gulf Coast and from the Mississippi River to the Rocky Mountains--to France, which closed the port of New Orleans to American farmers. Westerners, left without a port from which to export their goods, exploded with anger. Many demanded war. The prospect of French control of the Mississippi River alarmed Jefferson. Jefferson feared the establishment of a French colonial empire in North America blocking American expansion. The president sent negotiators to France, with instructions to purchase New Orleans and as much of the Gulf Coast as they could for $2 million</a:t>
            </a:r>
            <a:r>
              <a:rPr lang="en-US" sz="4000" dirty="0" smtClean="0">
                <a:latin typeface="Didot"/>
                <a:cs typeface="Didot"/>
              </a:rPr>
              <a:t>.</a:t>
            </a:r>
          </a:p>
          <a:p>
            <a:pPr marL="0" indent="0" algn="ctr">
              <a:buNone/>
            </a:pPr>
            <a:endParaRPr lang="en-US" sz="4000" dirty="0">
              <a:latin typeface="Didot"/>
              <a:cs typeface="Didot"/>
            </a:endParaRPr>
          </a:p>
          <a:p>
            <a:pPr marL="0" indent="0" algn="ctr">
              <a:buNone/>
            </a:pPr>
            <a:r>
              <a:rPr lang="en-US" sz="4000" dirty="0">
                <a:latin typeface="Didot"/>
                <a:cs typeface="Didot"/>
              </a:rPr>
              <a:t>Circumstances played into American hands when France failed to suppress a slave rebellion in Haiti. One hundred thousand slaves, inspired by the French Revolution, had revolted, destroying 1,200 coffee and 200 sugar plantations. In 1800, France sent troops to crush the insurrection and re-conquer Haiti, but they met a determined resistance led by a former slave named Toussaint </a:t>
            </a:r>
            <a:r>
              <a:rPr lang="en-US" sz="4000" dirty="0" err="1">
                <a:latin typeface="Didot"/>
                <a:cs typeface="Didot"/>
              </a:rPr>
              <a:t>Louverture</a:t>
            </a:r>
            <a:r>
              <a:rPr lang="en-US" sz="4000" dirty="0">
                <a:latin typeface="Didot"/>
                <a:cs typeface="Didot"/>
              </a:rPr>
              <a:t>. Then, French forces were wiped out by mosquitoes carrying yellow fever. "Damn sugar, damn coffee, damn colonies," Napoleon, the French leader, exclaimed. Without Haiti, Napoleon had little interest in keeping Louisiana</a:t>
            </a:r>
            <a:r>
              <a:rPr lang="en-US" sz="4000" dirty="0" smtClean="0">
                <a:latin typeface="Didot"/>
                <a:cs typeface="Didot"/>
              </a:rPr>
              <a:t>.</a:t>
            </a:r>
          </a:p>
          <a:p>
            <a:pPr marL="0" indent="0" algn="ctr">
              <a:buNone/>
            </a:pPr>
            <a:endParaRPr lang="en-US" sz="4000" dirty="0">
              <a:latin typeface="Didot"/>
              <a:cs typeface="Didot"/>
            </a:endParaRPr>
          </a:p>
          <a:p>
            <a:pPr marL="0" indent="0" algn="ctr">
              <a:buNone/>
            </a:pPr>
            <a:r>
              <a:rPr lang="en-US" sz="4000" dirty="0">
                <a:latin typeface="Didot"/>
                <a:cs typeface="Didot"/>
              </a:rPr>
              <a:t>France offered to sell not just New Orleans but all of Louisiana Province. The American negotiators agreed on a price of $15 million, or about 4 cents an acre. In a single stroke, Jefferson doubled the size of the country.	</a:t>
            </a:r>
          </a:p>
          <a:p>
            <a:endParaRPr lang="en-US" dirty="0"/>
          </a:p>
        </p:txBody>
      </p:sp>
    </p:spTree>
    <p:extLst>
      <p:ext uri="{BB962C8B-B14F-4D97-AF65-F5344CB8AC3E}">
        <p14:creationId xmlns:p14="http://schemas.microsoft.com/office/powerpoint/2010/main" val="845816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3600" dirty="0" smtClean="0">
                <a:latin typeface="Didot"/>
                <a:cs typeface="Didot"/>
              </a:rPr>
              <a:t>Monroe Doctrine</a:t>
            </a:r>
            <a:br>
              <a:rPr lang="en-US" sz="3600" dirty="0" smtClean="0">
                <a:latin typeface="Didot"/>
                <a:cs typeface="Didot"/>
              </a:rPr>
            </a:br>
            <a:r>
              <a:rPr lang="en-US" sz="3600" dirty="0" smtClean="0">
                <a:latin typeface="Didot"/>
                <a:cs typeface="Didot"/>
              </a:rPr>
              <a:t>James Monroe </a:t>
            </a:r>
            <a:br>
              <a:rPr lang="en-US" sz="3600" dirty="0" smtClean="0">
                <a:latin typeface="Didot"/>
                <a:cs typeface="Didot"/>
              </a:rPr>
            </a:br>
            <a:r>
              <a:rPr lang="en-US" sz="3600" dirty="0" smtClean="0">
                <a:latin typeface="Didot"/>
                <a:cs typeface="Didot"/>
              </a:rPr>
              <a:t>1823</a:t>
            </a:r>
            <a:endParaRPr lang="en-US" sz="3600" dirty="0">
              <a:latin typeface="Didot"/>
              <a:cs typeface="Didot"/>
            </a:endParaRPr>
          </a:p>
        </p:txBody>
      </p:sp>
      <p:sp>
        <p:nvSpPr>
          <p:cNvPr id="3" name="Content Placeholder 2"/>
          <p:cNvSpPr>
            <a:spLocks noGrp="1"/>
          </p:cNvSpPr>
          <p:nvPr>
            <p:ph idx="1"/>
          </p:nvPr>
        </p:nvSpPr>
        <p:spPr>
          <a:xfrm>
            <a:off x="457200" y="1746124"/>
            <a:ext cx="8229600" cy="4920894"/>
          </a:xfrm>
        </p:spPr>
        <p:txBody>
          <a:bodyPr>
            <a:normAutofit fontScale="77500" lnSpcReduction="20000"/>
          </a:bodyPr>
          <a:lstStyle/>
          <a:p>
            <a:pPr marL="0" indent="0" algn="ctr">
              <a:buNone/>
            </a:pPr>
            <a:r>
              <a:rPr lang="en-US" dirty="0">
                <a:latin typeface="Didot"/>
                <a:cs typeface="Didot"/>
              </a:rPr>
              <a:t>In the wars of the European powers in matters relating to themselves we have never taken any part, nor does it comport with our policy so to do. It is only when our rights are invaded or seriously menaced that we resent injuries or make preparation for our defense. With the movements in this hemisphere we are of necessity more immediately connected, and by causes which must be obvious to all enlightened and impartial observers. The political system of the allied powers is essentially different in this respect from that of America.... We owe it, therefore, to candor and to the amicable relations existing between the United States and those powers to declare that we should consider any attempt on their part to extend their system to any portion of this hemisphere as dangerous to our peace and safety. </a:t>
            </a:r>
          </a:p>
        </p:txBody>
      </p:sp>
    </p:spTree>
    <p:extLst>
      <p:ext uri="{BB962C8B-B14F-4D97-AF65-F5344CB8AC3E}">
        <p14:creationId xmlns:p14="http://schemas.microsoft.com/office/powerpoint/2010/main" val="27370217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3200" dirty="0" smtClean="0">
                <a:latin typeface="Didot"/>
                <a:cs typeface="Didot"/>
              </a:rPr>
              <a:t>Manifest Destiny</a:t>
            </a:r>
            <a:br>
              <a:rPr lang="en-US" sz="3200" dirty="0" smtClean="0">
                <a:latin typeface="Didot"/>
                <a:cs typeface="Didot"/>
              </a:rPr>
            </a:br>
            <a:r>
              <a:rPr lang="en-US" sz="3200" dirty="0" smtClean="0">
                <a:latin typeface="Didot"/>
                <a:cs typeface="Didot"/>
              </a:rPr>
              <a:t>John O’Sullivan</a:t>
            </a:r>
            <a:br>
              <a:rPr lang="en-US" sz="3200" dirty="0" smtClean="0">
                <a:latin typeface="Didot"/>
                <a:cs typeface="Didot"/>
              </a:rPr>
            </a:br>
            <a:r>
              <a:rPr lang="en-US" sz="3200" dirty="0" smtClean="0">
                <a:latin typeface="Didot"/>
                <a:cs typeface="Didot"/>
              </a:rPr>
              <a:t>1845</a:t>
            </a:r>
            <a:endParaRPr lang="en-US" sz="3200" dirty="0">
              <a:latin typeface="Didot"/>
              <a:cs typeface="Didot"/>
            </a:endParaRPr>
          </a:p>
        </p:txBody>
      </p:sp>
      <p:sp>
        <p:nvSpPr>
          <p:cNvPr id="3" name="Content Placeholder 2"/>
          <p:cNvSpPr>
            <a:spLocks noGrp="1"/>
          </p:cNvSpPr>
          <p:nvPr>
            <p:ph idx="1"/>
          </p:nvPr>
        </p:nvSpPr>
        <p:spPr>
          <a:xfrm>
            <a:off x="218305" y="1686597"/>
            <a:ext cx="8732197" cy="4836413"/>
          </a:xfrm>
        </p:spPr>
        <p:txBody>
          <a:bodyPr>
            <a:normAutofit fontScale="40000" lnSpcReduction="20000"/>
          </a:bodyPr>
          <a:lstStyle/>
          <a:p>
            <a:pPr marL="0" indent="0" algn="ctr">
              <a:buNone/>
            </a:pPr>
            <a:r>
              <a:rPr lang="en-US" sz="4300" dirty="0">
                <a:latin typeface="Didot"/>
                <a:cs typeface="Didot"/>
              </a:rPr>
              <a:t>The far-reaching, the boundless future will be the era of American greatness. In its magnificent domain of space and time, the nation of many nations is destined to manifest to mankind the excellence of divine principles; to establish on earth the noblest temple ever dedicated to the worship of the Most High -- the Sacred and the True. Its floor shall be a hemisphere -- its roof the firmament of the star-studded heavens, and its congregation an Union of many Republics, comprising hundreds of happy millions, calling, owning no man master, but governed by God's natural and moral law of equality, the law of brotherhood -- of "peace and good will amongst men.". . </a:t>
            </a:r>
            <a:r>
              <a:rPr lang="en-US" sz="4300" dirty="0" smtClean="0">
                <a:latin typeface="Didot"/>
                <a:cs typeface="Didot"/>
              </a:rPr>
              <a:t>.</a:t>
            </a:r>
          </a:p>
          <a:p>
            <a:pPr marL="0" indent="0" algn="ctr">
              <a:buNone/>
            </a:pPr>
            <a:endParaRPr lang="en-US" sz="4300" dirty="0">
              <a:latin typeface="Didot"/>
              <a:cs typeface="Didot"/>
            </a:endParaRPr>
          </a:p>
          <a:p>
            <a:pPr marL="0" indent="0" algn="ctr">
              <a:buNone/>
            </a:pPr>
            <a:r>
              <a:rPr lang="en-US" sz="4300" dirty="0">
                <a:latin typeface="Didot"/>
                <a:cs typeface="Didot"/>
              </a:rPr>
              <a:t>Yes, we are the nation of progress, of individual freedom, of universal enfranchisement. Equality of rights is the cynosure of our union of States, the grand exemplar of the correlative equality of individuals; and while truth sheds its effulgence, we cannot retrograde, without dissolving the one and subverting the other. We must onward to the </a:t>
            </a:r>
            <a:r>
              <a:rPr lang="en-US" sz="4300" dirty="0" err="1">
                <a:latin typeface="Didot"/>
                <a:cs typeface="Didot"/>
              </a:rPr>
              <a:t>fulfilment</a:t>
            </a:r>
            <a:r>
              <a:rPr lang="en-US" sz="4300" dirty="0">
                <a:latin typeface="Didot"/>
                <a:cs typeface="Didot"/>
              </a:rPr>
              <a:t> of our mission -- to the entire development of the principle of our organization -- freedom of conscience, freedom of person, freedom of trade and business pursuits, universality of freedom and equality. This is our high destiny, and in nature's eternal, inevitable decree of cause and effect we must accomplish it. All this will be our future history, to establish on earth the moral dignity and salvation of man -- the immutable truth and beneficence of God. For this blessed mission to the nations of the world, which are shut out from the life-giving light of truth, has America been chosen	</a:t>
            </a:r>
          </a:p>
          <a:p>
            <a:endParaRPr lang="en-US" dirty="0"/>
          </a:p>
        </p:txBody>
      </p:sp>
    </p:spTree>
    <p:extLst>
      <p:ext uri="{BB962C8B-B14F-4D97-AF65-F5344CB8AC3E}">
        <p14:creationId xmlns:p14="http://schemas.microsoft.com/office/powerpoint/2010/main" val="25958246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153</TotalTime>
  <Words>2746</Words>
  <Application>Microsoft Macintosh PowerPoint</Application>
  <PresentationFormat>On-screen Show (4:3)</PresentationFormat>
  <Paragraphs>90</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New Unit!  American Foreign Policy </vt:lpstr>
      <vt:lpstr>What is American Foreign Policy?</vt:lpstr>
      <vt:lpstr>Tasks</vt:lpstr>
      <vt:lpstr>“Model of Christian Charity” John Winthrop 1630</vt:lpstr>
      <vt:lpstr>“Farwell Address” George Washington 1796</vt:lpstr>
      <vt:lpstr>The Louisiana Purchase Treaty 1803</vt:lpstr>
      <vt:lpstr>Monroe Doctrine James Monroe  1823</vt:lpstr>
      <vt:lpstr>Manifest Destiny John O’Sullivan 1845</vt:lpstr>
      <vt:lpstr>The Platt Amendment 1901</vt:lpstr>
      <vt:lpstr>“War Message” Woodrow Wilson 1917</vt:lpstr>
      <vt:lpstr>“Pearl Harbor Speech” Franklin Roosevelt 1941</vt:lpstr>
      <vt:lpstr>The Marshall Plan George Marshall 1947</vt:lpstr>
      <vt:lpstr>“Farewell Address” Dwight Eisenhower 1961</vt:lpstr>
      <vt:lpstr>“Address to the Nation on National Security” Ronald Reagan 1983</vt:lpstr>
      <vt:lpstr>“Graduation Speech at West Point” George W. Bush 2002</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Technology Department</dc:creator>
  <cp:lastModifiedBy>WPS</cp:lastModifiedBy>
  <cp:revision>13</cp:revision>
  <cp:lastPrinted>2013-04-24T13:45:32Z</cp:lastPrinted>
  <dcterms:created xsi:type="dcterms:W3CDTF">2013-04-23T14:11:00Z</dcterms:created>
  <dcterms:modified xsi:type="dcterms:W3CDTF">2014-04-08T01:40:45Z</dcterms:modified>
</cp:coreProperties>
</file>