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1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7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1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3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7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57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6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7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1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56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2C92-A28C-934D-8032-4350186D3A70}" type="datetimeFigureOut">
              <a:rPr lang="en-US" smtClean="0"/>
              <a:t>1/8/14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1EEA4-A167-A043-83E3-D2F74B9123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5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0"/>
            <a:ext cx="9144000" cy="85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/>
          <p:cNvSpPr>
            <a:spLocks/>
          </p:cNvSpPr>
          <p:nvPr/>
        </p:nvSpPr>
        <p:spPr bwMode="auto">
          <a:xfrm>
            <a:off x="91076" y="135819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600" i="1" dirty="0" smtClean="0">
                <a:latin typeface="Didot"/>
                <a:cs typeface="Didot"/>
              </a:rPr>
              <a:t>L14: The Equal Rights Amendment (1970s and 1980s)</a:t>
            </a:r>
            <a:endParaRPr lang="en-US" sz="2600" i="1" u="sng" dirty="0">
              <a:latin typeface="Didot"/>
              <a:cs typeface="Didot"/>
            </a:endParaRPr>
          </a:p>
          <a:p>
            <a:pPr algn="ctr" eaLnBrk="1" hangingPunct="1"/>
            <a:r>
              <a:rPr lang="en-US" sz="3000" b="1" i="1" u="sng" dirty="0">
                <a:latin typeface="Didot" charset="0"/>
              </a:rPr>
              <a:t>Equality and Hierarchy: Women’s Experience</a:t>
            </a: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799" y="1453904"/>
            <a:ext cx="3969853" cy="48706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Objective</a:t>
            </a:r>
            <a:r>
              <a:rPr lang="en-US" sz="20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The </a:t>
            </a:r>
            <a:r>
              <a:rPr lang="en-US" sz="2000" b="1" dirty="0" smtClean="0">
                <a:latin typeface="Didot"/>
                <a:cs typeface="Didot"/>
              </a:rPr>
              <a:t>story of the ERA.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Arguments articulated in support and opposition to the ERA.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The significance of the story of the ERA for understanding women’s search for equality.</a:t>
            </a:r>
            <a:endParaRPr lang="en-US" sz="2000" b="1" dirty="0" smtClean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000" b="1" u="sng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Schedule</a:t>
            </a:r>
            <a:r>
              <a:rPr lang="en-US" sz="2000" b="1" dirty="0">
                <a:latin typeface="Didot" charset="0"/>
              </a:rPr>
              <a:t>: </a:t>
            </a:r>
            <a:endParaRPr lang="en-US" sz="2000" b="1" dirty="0" smtClean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Lecture &amp; Discussion</a:t>
            </a:r>
          </a:p>
          <a:p>
            <a:pPr eaLnBrk="1" hangingPunct="1">
              <a:spcBef>
                <a:spcPct val="20000"/>
              </a:spcBef>
              <a:defRPr/>
            </a:pPr>
            <a:endParaRPr lang="en-US" sz="20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453508" y="1453904"/>
            <a:ext cx="4408270" cy="48706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0" indent="0" algn="ctr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 smtClean="0">
                <a:latin typeface="Didot" charset="0"/>
              </a:rPr>
              <a:t>Homework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 smtClean="0">
                <a:latin typeface="Didot" charset="0"/>
              </a:rPr>
              <a:t>Unit </a:t>
            </a:r>
            <a:r>
              <a:rPr lang="en-US" sz="1800" b="1" u="sng" dirty="0">
                <a:latin typeface="Didot" charset="0"/>
              </a:rPr>
              <a:t>Work</a:t>
            </a:r>
            <a:r>
              <a:rPr lang="en-US" sz="18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Closing </a:t>
            </a:r>
            <a:r>
              <a:rPr lang="en-US" sz="1800" b="1" dirty="0" smtClean="0">
                <a:latin typeface="Didot" charset="0"/>
              </a:rPr>
              <a:t>Summative Discussion Assignment for L15 (G: Tues 1/14; Y: Wed 1/15)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Unit Test for L16 (G: Wed 1/15; Y: Thurs 1/16)</a:t>
            </a:r>
            <a:endParaRPr lang="en-US" sz="1800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>
                <a:latin typeface="Didot" charset="0"/>
              </a:rPr>
              <a:t>Thesis</a:t>
            </a:r>
            <a:r>
              <a:rPr lang="en-US" sz="18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Assign #6 Preliminary Thesis &amp; Note Cards Due: Fri 1/10 for both G&amp; Y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Assignment #7 Literature Review Due: 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dirty="0">
                <a:latin typeface="Didot" charset="0"/>
              </a:rPr>
              <a:t> </a:t>
            </a:r>
            <a:r>
              <a:rPr lang="en-US" sz="1800" b="1" dirty="0" smtClean="0">
                <a:latin typeface="Didot" charset="0"/>
              </a:rPr>
              <a:t>    G: Wed 1/15 &amp; Y: Thurs 1/16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In Class Thesis Work Day!: G: Thurs 1/16; Y: Fri 1/17</a:t>
            </a:r>
            <a:endParaRPr lang="en-US" sz="18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6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Equal Rights Amendment (ERA)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4555500" cy="5149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Proposed amendment to the United States Constitution designed to guarantee equal rights for women.</a:t>
            </a:r>
          </a:p>
          <a:p>
            <a:r>
              <a:rPr lang="en-US" i="1" dirty="0" smtClean="0">
                <a:latin typeface="Didot"/>
                <a:cs typeface="Didot"/>
              </a:rPr>
              <a:t>TEXT:</a:t>
            </a:r>
          </a:p>
          <a:p>
            <a:pPr lvl="1"/>
            <a:r>
              <a:rPr lang="en-US" i="1" dirty="0" smtClean="0">
                <a:latin typeface="Didot"/>
                <a:cs typeface="Didot"/>
              </a:rPr>
              <a:t>Section </a:t>
            </a:r>
            <a:r>
              <a:rPr lang="en-US" i="1" dirty="0">
                <a:latin typeface="Didot"/>
                <a:cs typeface="Didot"/>
              </a:rPr>
              <a:t>1. Equality of rights under the law shall not be denied or abridged by the United States or by any State on account of sex.</a:t>
            </a:r>
            <a:endParaRPr lang="en-US" dirty="0">
              <a:latin typeface="Didot"/>
              <a:cs typeface="Didot"/>
            </a:endParaRPr>
          </a:p>
          <a:p>
            <a:pPr lvl="1"/>
            <a:r>
              <a:rPr lang="en-US" i="1" dirty="0">
                <a:latin typeface="Didot"/>
                <a:cs typeface="Didot"/>
              </a:rPr>
              <a:t>Section 2</a:t>
            </a:r>
            <a:r>
              <a:rPr lang="en-US" b="1" i="1" dirty="0">
                <a:latin typeface="Didot"/>
                <a:cs typeface="Didot"/>
              </a:rPr>
              <a:t>.</a:t>
            </a:r>
            <a:r>
              <a:rPr lang="en-US" i="1" dirty="0">
                <a:latin typeface="Didot"/>
                <a:cs typeface="Didot"/>
              </a:rPr>
              <a:t> The Congress shall have the power to enforce, by appropriate legislation, the provisions of this article</a:t>
            </a:r>
            <a:r>
              <a:rPr lang="en-US" dirty="0">
                <a:latin typeface="Didot"/>
                <a:cs typeface="Didot"/>
              </a:rPr>
              <a:t>.</a:t>
            </a:r>
          </a:p>
          <a:p>
            <a:pPr lvl="1"/>
            <a:r>
              <a:rPr lang="en-US" i="1" dirty="0">
                <a:latin typeface="Didot"/>
                <a:cs typeface="Didot"/>
              </a:rPr>
              <a:t>Section 3. This amendment shall take effect two years after the date of ratification</a:t>
            </a:r>
            <a:r>
              <a:rPr lang="en-US" i="1" dirty="0" smtClean="0">
                <a:latin typeface="Didot"/>
                <a:cs typeface="Didot"/>
              </a:rPr>
              <a:t>.</a:t>
            </a:r>
          </a:p>
          <a:p>
            <a:r>
              <a:rPr lang="en-US" dirty="0" smtClean="0">
                <a:latin typeface="Didot"/>
                <a:cs typeface="Didot"/>
              </a:rPr>
              <a:t>What does this amendment seek to do?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700" y="2069389"/>
            <a:ext cx="4131300" cy="250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55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Equal Rights Amendment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35965" cy="452596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Originally drafted by suffragist Alice Paul in 1923</a:t>
            </a:r>
          </a:p>
          <a:p>
            <a:r>
              <a:rPr lang="en-US" dirty="0" smtClean="0">
                <a:latin typeface="Didot"/>
                <a:cs typeface="Didot"/>
              </a:rPr>
              <a:t>Was introduced in every Congressional Session between 1923 and 1970, but almost never reached the floor of the Senate or House for a vote.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65" y="1778000"/>
            <a:ext cx="2540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41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ERA: Things Change in 1970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9912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NOW began a campaign of political activism to push for the passage of the ERA</a:t>
            </a:r>
          </a:p>
          <a:p>
            <a:r>
              <a:rPr lang="en-US" dirty="0" smtClean="0">
                <a:latin typeface="Didot"/>
                <a:cs typeface="Didot"/>
              </a:rPr>
              <a:t>Activism Included: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Picketing the United States Senate demanding the ERA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Disrupting hearings demanding the ERA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Organized a Women’s Strike for Equality </a:t>
            </a:r>
          </a:p>
          <a:p>
            <a:r>
              <a:rPr lang="en-US" dirty="0" smtClean="0">
                <a:latin typeface="Didot"/>
                <a:cs typeface="Didot"/>
              </a:rPr>
              <a:t>In response, to this pressure hearings on the ERA began in 1970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7112" y="2022096"/>
            <a:ext cx="3938572" cy="311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41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6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ERA goes to the States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1703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In 1971, the ERA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passed the House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and the Senate.</a:t>
            </a:r>
          </a:p>
          <a:p>
            <a:r>
              <a:rPr lang="en-US" dirty="0" smtClean="0">
                <a:latin typeface="Didot"/>
                <a:cs typeface="Didot"/>
              </a:rPr>
              <a:t>It was then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presented to state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legislatures for ratification with a seven- 	year deadline for ratification.</a:t>
            </a:r>
          </a:p>
          <a:p>
            <a:r>
              <a:rPr lang="en-US" dirty="0" smtClean="0">
                <a:latin typeface="Didot"/>
                <a:cs typeface="Didot"/>
              </a:rPr>
              <a:t>President Richard Nixon endorsed the ERA’s approval.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1198" y="1166965"/>
            <a:ext cx="4942802" cy="314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03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ERA Goes to the States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Initial pace of ratification was rapid, but then slowed.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30 states ratified the ERA by 1973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3 states by 1974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 state in 1975 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0 states in 1976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1 state in 1977</a:t>
            </a:r>
          </a:p>
          <a:p>
            <a:r>
              <a:rPr lang="en-US" dirty="0" smtClean="0">
                <a:latin typeface="Didot"/>
                <a:cs typeface="Didot"/>
              </a:rPr>
              <a:t>In 1978, President Jimmy Carter signed a resolution extended the ratification until 1982.</a:t>
            </a:r>
          </a:p>
        </p:txBody>
      </p:sp>
    </p:spTree>
    <p:extLst>
      <p:ext uri="{BB962C8B-B14F-4D97-AF65-F5344CB8AC3E}">
        <p14:creationId xmlns:p14="http://schemas.microsoft.com/office/powerpoint/2010/main" val="412051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0"/>
            <a:ext cx="75674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97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ERA Fails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02" y="1103534"/>
            <a:ext cx="4872701" cy="53721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By the early 1980s, women had repealed oppressive laws that were based on sex, integrated the "boys' clubs" such as military academies, the United States armed forces, NASA, single-sex colleges, men’s clubs, and the Supreme Court had ruled repeatedly in favor of equal rights for women.</a:t>
            </a: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By 1982 (the deadline under Carter’s extension) the ERA was three state’s shy of the needed 38 states for ratification.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351" y="1103534"/>
            <a:ext cx="34925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8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ERA Discussion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169" y="1143000"/>
            <a:ext cx="6130087" cy="540418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Circle Up!</a:t>
            </a:r>
          </a:p>
          <a:p>
            <a:r>
              <a:rPr lang="en-US" dirty="0" smtClean="0">
                <a:latin typeface="Didot"/>
                <a:cs typeface="Didot"/>
              </a:rPr>
              <a:t>We want to discuss the ERA and the significance of its story for women’s experience in American history.</a:t>
            </a:r>
          </a:p>
          <a:p>
            <a:r>
              <a:rPr lang="en-US" dirty="0" smtClean="0">
                <a:latin typeface="Didot"/>
                <a:cs typeface="Didot"/>
              </a:rPr>
              <a:t>Discussion: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The </a:t>
            </a:r>
            <a:r>
              <a:rPr lang="en-US" dirty="0" smtClean="0">
                <a:latin typeface="Didot"/>
                <a:cs typeface="Didot"/>
              </a:rPr>
              <a:t>ERA had prominent supporters and opponents who each tried to make their case for the ERA should pass or be voted down.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What </a:t>
            </a:r>
            <a:r>
              <a:rPr lang="en-US" dirty="0" smtClean="0">
                <a:latin typeface="Didot"/>
                <a:cs typeface="Didot"/>
              </a:rPr>
              <a:t>are the arguments Steinem makes in support of the ERA?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What </a:t>
            </a:r>
            <a:r>
              <a:rPr lang="en-US" dirty="0" smtClean="0">
                <a:latin typeface="Didot"/>
                <a:cs typeface="Didot"/>
              </a:rPr>
              <a:t>are the arguments </a:t>
            </a:r>
            <a:r>
              <a:rPr lang="en-US" dirty="0" err="1" smtClean="0">
                <a:latin typeface="Didot"/>
                <a:cs typeface="Didot"/>
              </a:rPr>
              <a:t>Schlafly</a:t>
            </a:r>
            <a:r>
              <a:rPr lang="en-US" dirty="0" smtClean="0">
                <a:latin typeface="Didot"/>
                <a:cs typeface="Didot"/>
              </a:rPr>
              <a:t> makes in opposition to the ERA? </a:t>
            </a:r>
            <a:endParaRPr lang="en-US" dirty="0" smtClean="0">
              <a:latin typeface="Didot"/>
              <a:cs typeface="Didot"/>
            </a:endParaRPr>
          </a:p>
          <a:p>
            <a:pPr lvl="2"/>
            <a:r>
              <a:rPr lang="en-US" dirty="0" smtClean="0">
                <a:latin typeface="Didot"/>
                <a:cs typeface="Didot"/>
              </a:rPr>
              <a:t>What are the views of gender equality articulated by both women?</a:t>
            </a:r>
          </a:p>
          <a:p>
            <a:pPr lvl="2"/>
            <a:r>
              <a:rPr lang="en-US" dirty="0" smtClean="0">
                <a:latin typeface="Didot"/>
                <a:cs typeface="Didot"/>
              </a:rPr>
              <a:t>Can we call both women feminists?  </a:t>
            </a:r>
            <a:endParaRPr lang="en-US" dirty="0" smtClean="0"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Why did the ERA fail?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What does the failure of the ERA say about the success of second-wave feminism?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Where does the failure of the ERA leave us today on the question of gender equity?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0" y="1231196"/>
            <a:ext cx="2527300" cy="321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538" y="3726674"/>
            <a:ext cx="1968262" cy="313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60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666</Words>
  <Application>Microsoft Macintosh PowerPoint</Application>
  <PresentationFormat>On-screen Show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The Equal Rights Amendment (ERA)</vt:lpstr>
      <vt:lpstr>The Equal Rights Amendment</vt:lpstr>
      <vt:lpstr>ERA: Things Change in 1970</vt:lpstr>
      <vt:lpstr>The ERA goes to the States</vt:lpstr>
      <vt:lpstr>The ERA Goes to the States</vt:lpstr>
      <vt:lpstr>PowerPoint Presentation</vt:lpstr>
      <vt:lpstr>The ERA Fails</vt:lpstr>
      <vt:lpstr>ERA Discussion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4</cp:revision>
  <dcterms:created xsi:type="dcterms:W3CDTF">2014-01-08T14:38:43Z</dcterms:created>
  <dcterms:modified xsi:type="dcterms:W3CDTF">2014-01-08T15:12:39Z</dcterms:modified>
</cp:coreProperties>
</file>