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8"/>
  </p:notesMasterIdLst>
  <p:sldIdLst>
    <p:sldId id="313" r:id="rId2"/>
    <p:sldId id="258" r:id="rId3"/>
    <p:sldId id="261" r:id="rId4"/>
    <p:sldId id="259" r:id="rId5"/>
    <p:sldId id="333" r:id="rId6"/>
    <p:sldId id="334" r:id="rId7"/>
    <p:sldId id="336" r:id="rId8"/>
    <p:sldId id="335" r:id="rId9"/>
    <p:sldId id="349" r:id="rId10"/>
    <p:sldId id="337" r:id="rId11"/>
    <p:sldId id="338" r:id="rId12"/>
    <p:sldId id="339" r:id="rId13"/>
    <p:sldId id="341" r:id="rId14"/>
    <p:sldId id="342" r:id="rId15"/>
    <p:sldId id="319" r:id="rId16"/>
    <p:sldId id="320" r:id="rId17"/>
    <p:sldId id="323" r:id="rId18"/>
    <p:sldId id="345" r:id="rId19"/>
    <p:sldId id="264" r:id="rId20"/>
    <p:sldId id="265" r:id="rId21"/>
    <p:sldId id="347" r:id="rId22"/>
    <p:sldId id="348" r:id="rId23"/>
    <p:sldId id="324" r:id="rId24"/>
    <p:sldId id="327" r:id="rId25"/>
    <p:sldId id="326" r:id="rId26"/>
    <p:sldId id="266" r:id="rId2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8655" autoAdjust="0"/>
  </p:normalViewPr>
  <p:slideViewPr>
    <p:cSldViewPr snapToGrid="0" snapToObjects="1">
      <p:cViewPr>
        <p:scale>
          <a:sx n="76" d="100"/>
          <a:sy n="76" d="100"/>
        </p:scale>
        <p:origin x="-472" y="-8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240"/>
    </p:cViewPr>
  </p:sorter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notesMaster" Target="notesMasters/notesMaster1.xml"/><Relationship Id="rId29" Type="http://schemas.openxmlformats.org/officeDocument/2006/relationships/printerSettings" Target="printerSettings/printerSettings1.bin"/><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presProps" Target="presProps.xml"/><Relationship Id="rId31" Type="http://schemas.openxmlformats.org/officeDocument/2006/relationships/viewProps" Target="viewProps.xml"/><Relationship Id="rId32" Type="http://schemas.openxmlformats.org/officeDocument/2006/relationships/theme" Target="theme/theme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31D86D3-4B8B-5E49-8375-4391124881E9}" type="doc">
      <dgm:prSet loTypeId="urn:microsoft.com/office/officeart/2005/8/layout/process1" loCatId="" qsTypeId="urn:microsoft.com/office/officeart/2005/8/quickstyle/3D1" qsCatId="3D" csTypeId="urn:microsoft.com/office/officeart/2005/8/colors/colorful1" csCatId="colorful" phldr="1"/>
      <dgm:spPr/>
      <dgm:t>
        <a:bodyPr/>
        <a:lstStyle/>
        <a:p>
          <a:endParaRPr lang="en-US"/>
        </a:p>
      </dgm:t>
    </dgm:pt>
    <dgm:pt modelId="{F4BB139E-3115-6647-B32F-91213FD2DF23}">
      <dgm:prSet custT="1"/>
      <dgm:spPr/>
      <dgm:t>
        <a:bodyPr/>
        <a:lstStyle/>
        <a:p>
          <a:pPr rtl="0"/>
          <a:r>
            <a:rPr lang="en-US" sz="2600" dirty="0" smtClean="0"/>
            <a:t>Develop a Feminist Theory</a:t>
          </a:r>
          <a:endParaRPr lang="en-US" sz="2600" dirty="0"/>
        </a:p>
      </dgm:t>
    </dgm:pt>
    <dgm:pt modelId="{2EC49486-40EC-9947-AB66-6FA2ED6FF8F7}" type="parTrans" cxnId="{0526911A-F7DA-5847-BBE6-3D80E3B56EEA}">
      <dgm:prSet/>
      <dgm:spPr/>
      <dgm:t>
        <a:bodyPr/>
        <a:lstStyle/>
        <a:p>
          <a:endParaRPr lang="en-US"/>
        </a:p>
      </dgm:t>
    </dgm:pt>
    <dgm:pt modelId="{40AF9AAE-E767-4848-B202-F5E876FE916D}" type="sibTrans" cxnId="{0526911A-F7DA-5847-BBE6-3D80E3B56EEA}">
      <dgm:prSet/>
      <dgm:spPr/>
      <dgm:t>
        <a:bodyPr/>
        <a:lstStyle/>
        <a:p>
          <a:endParaRPr lang="en-US" dirty="0"/>
        </a:p>
      </dgm:t>
    </dgm:pt>
    <dgm:pt modelId="{9E01AAED-C9CB-1947-B6E2-D8F98C7C0FAC}">
      <dgm:prSet custT="1"/>
      <dgm:spPr/>
      <dgm:t>
        <a:bodyPr/>
        <a:lstStyle/>
        <a:p>
          <a:pPr rtl="0"/>
          <a:r>
            <a:rPr lang="en-US" sz="2200" dirty="0" smtClean="0"/>
            <a:t>Raise Awareness of Female Oppression Among Women</a:t>
          </a:r>
          <a:endParaRPr lang="en-US" sz="2200" dirty="0"/>
        </a:p>
      </dgm:t>
    </dgm:pt>
    <dgm:pt modelId="{3D20B562-BBAF-7E42-AEBE-04A6F4844398}" type="parTrans" cxnId="{A653E199-D78B-0244-9799-B1D6D8059285}">
      <dgm:prSet/>
      <dgm:spPr/>
      <dgm:t>
        <a:bodyPr/>
        <a:lstStyle/>
        <a:p>
          <a:endParaRPr lang="en-US"/>
        </a:p>
      </dgm:t>
    </dgm:pt>
    <dgm:pt modelId="{84FD4754-D499-8B41-B171-27E7C6D9EC25}" type="sibTrans" cxnId="{A653E199-D78B-0244-9799-B1D6D8059285}">
      <dgm:prSet/>
      <dgm:spPr/>
      <dgm:t>
        <a:bodyPr/>
        <a:lstStyle/>
        <a:p>
          <a:endParaRPr lang="en-US" dirty="0"/>
        </a:p>
      </dgm:t>
    </dgm:pt>
    <dgm:pt modelId="{2DC293E6-E1B8-FD48-8A08-693CBDF36F64}">
      <dgm:prSet/>
      <dgm:spPr/>
      <dgm:t>
        <a:bodyPr/>
        <a:lstStyle/>
        <a:p>
          <a:pPr rtl="0"/>
          <a:r>
            <a:rPr lang="en-US" dirty="0" smtClean="0"/>
            <a:t>Organize</a:t>
          </a:r>
          <a:endParaRPr lang="en-US" dirty="0"/>
        </a:p>
      </dgm:t>
    </dgm:pt>
    <dgm:pt modelId="{54EE06E7-3419-E84E-A0D4-6FB0C1BA3433}" type="parTrans" cxnId="{7E065F91-754D-4E47-BFEF-3A82397B878B}">
      <dgm:prSet/>
      <dgm:spPr/>
      <dgm:t>
        <a:bodyPr/>
        <a:lstStyle/>
        <a:p>
          <a:endParaRPr lang="en-US"/>
        </a:p>
      </dgm:t>
    </dgm:pt>
    <dgm:pt modelId="{848921DF-EE6A-4F40-AE07-5ACB6D9792E0}" type="sibTrans" cxnId="{7E065F91-754D-4E47-BFEF-3A82397B878B}">
      <dgm:prSet/>
      <dgm:spPr/>
      <dgm:t>
        <a:bodyPr/>
        <a:lstStyle/>
        <a:p>
          <a:endParaRPr lang="en-US" dirty="0"/>
        </a:p>
      </dgm:t>
    </dgm:pt>
    <dgm:pt modelId="{4CBDD8E7-0B50-F642-A770-AD1934D3EE2F}">
      <dgm:prSet/>
      <dgm:spPr/>
      <dgm:t>
        <a:bodyPr anchor="ctr" anchorCtr="0"/>
        <a:lstStyle/>
        <a:p>
          <a:pPr algn="ctr" rtl="0"/>
          <a:r>
            <a:rPr lang="en-US" dirty="0" smtClean="0"/>
            <a:t>Act</a:t>
          </a:r>
          <a:endParaRPr lang="en-US" dirty="0"/>
        </a:p>
      </dgm:t>
    </dgm:pt>
    <dgm:pt modelId="{AFAFB5E0-9507-344D-879A-3B92C69193E5}" type="parTrans" cxnId="{C05141FF-4F6A-8544-A714-0D37D9731B83}">
      <dgm:prSet/>
      <dgm:spPr/>
      <dgm:t>
        <a:bodyPr/>
        <a:lstStyle/>
        <a:p>
          <a:endParaRPr lang="en-US"/>
        </a:p>
      </dgm:t>
    </dgm:pt>
    <dgm:pt modelId="{29DC4443-15C7-924D-BD1A-876C254E6BE9}" type="sibTrans" cxnId="{C05141FF-4F6A-8544-A714-0D37D9731B83}">
      <dgm:prSet/>
      <dgm:spPr/>
      <dgm:t>
        <a:bodyPr/>
        <a:lstStyle/>
        <a:p>
          <a:endParaRPr lang="en-US"/>
        </a:p>
      </dgm:t>
    </dgm:pt>
    <dgm:pt modelId="{BA97F6A2-C5D1-624D-B474-DF405705F11E}">
      <dgm:prSet/>
      <dgm:spPr/>
      <dgm:t>
        <a:bodyPr anchor="ctr" anchorCtr="0"/>
        <a:lstStyle/>
        <a:p>
          <a:pPr algn="l" rtl="0"/>
          <a:r>
            <a:rPr lang="en-US" dirty="0" smtClean="0"/>
            <a:t>Protest &amp; Activism</a:t>
          </a:r>
          <a:endParaRPr lang="en-US" dirty="0"/>
        </a:p>
      </dgm:t>
    </dgm:pt>
    <dgm:pt modelId="{319DB643-A083-924A-992E-23152A22EDCE}" type="parTrans" cxnId="{52926F77-D5FD-B84A-A2A7-AAFEF0F9A2EA}">
      <dgm:prSet/>
      <dgm:spPr/>
      <dgm:t>
        <a:bodyPr/>
        <a:lstStyle/>
        <a:p>
          <a:endParaRPr lang="en-US"/>
        </a:p>
      </dgm:t>
    </dgm:pt>
    <dgm:pt modelId="{3F069374-7F7D-F945-AA1B-E8833B0C491D}" type="sibTrans" cxnId="{52926F77-D5FD-B84A-A2A7-AAFEF0F9A2EA}">
      <dgm:prSet/>
      <dgm:spPr/>
      <dgm:t>
        <a:bodyPr/>
        <a:lstStyle/>
        <a:p>
          <a:endParaRPr lang="en-US"/>
        </a:p>
      </dgm:t>
    </dgm:pt>
    <dgm:pt modelId="{80288FF6-C000-5647-81A1-D54D09B496FB}">
      <dgm:prSet/>
      <dgm:spPr/>
      <dgm:t>
        <a:bodyPr anchor="ctr" anchorCtr="0"/>
        <a:lstStyle/>
        <a:p>
          <a:pPr algn="l" rtl="0"/>
          <a:r>
            <a:rPr lang="en-US" dirty="0" smtClean="0"/>
            <a:t>Legislative Changes</a:t>
          </a:r>
          <a:endParaRPr lang="en-US" dirty="0"/>
        </a:p>
      </dgm:t>
    </dgm:pt>
    <dgm:pt modelId="{FD023548-E1B4-5E48-993D-2E325F455B81}" type="parTrans" cxnId="{A99B0651-B382-2F4E-8988-D37A8B9B5CC5}">
      <dgm:prSet/>
      <dgm:spPr/>
      <dgm:t>
        <a:bodyPr/>
        <a:lstStyle/>
        <a:p>
          <a:endParaRPr lang="en-US"/>
        </a:p>
      </dgm:t>
    </dgm:pt>
    <dgm:pt modelId="{F9AFE45C-5F96-9A42-9D06-0F6EB50A9702}" type="sibTrans" cxnId="{A99B0651-B382-2F4E-8988-D37A8B9B5CC5}">
      <dgm:prSet/>
      <dgm:spPr/>
      <dgm:t>
        <a:bodyPr/>
        <a:lstStyle/>
        <a:p>
          <a:endParaRPr lang="en-US"/>
        </a:p>
      </dgm:t>
    </dgm:pt>
    <dgm:pt modelId="{2DD7F0C3-4C50-5D43-B753-593E94991945}" type="pres">
      <dgm:prSet presAssocID="{731D86D3-4B8B-5E49-8375-4391124881E9}" presName="Name0" presStyleCnt="0">
        <dgm:presLayoutVars>
          <dgm:dir/>
          <dgm:resizeHandles val="exact"/>
        </dgm:presLayoutVars>
      </dgm:prSet>
      <dgm:spPr/>
    </dgm:pt>
    <dgm:pt modelId="{0E6598D6-50EE-934B-9B35-E14071C713BD}" type="pres">
      <dgm:prSet presAssocID="{F4BB139E-3115-6647-B32F-91213FD2DF23}" presName="node" presStyleLbl="node1" presStyleIdx="0" presStyleCnt="4" custScaleY="225788">
        <dgm:presLayoutVars>
          <dgm:bulletEnabled val="1"/>
        </dgm:presLayoutVars>
      </dgm:prSet>
      <dgm:spPr/>
      <dgm:t>
        <a:bodyPr/>
        <a:lstStyle/>
        <a:p>
          <a:endParaRPr lang="en-US"/>
        </a:p>
      </dgm:t>
    </dgm:pt>
    <dgm:pt modelId="{77475A57-03FB-AB49-8243-159CF55A7905}" type="pres">
      <dgm:prSet presAssocID="{40AF9AAE-E767-4848-B202-F5E876FE916D}" presName="sibTrans" presStyleLbl="sibTrans2D1" presStyleIdx="0" presStyleCnt="3"/>
      <dgm:spPr/>
    </dgm:pt>
    <dgm:pt modelId="{6F60D045-904D-BD46-BA20-619B1C021816}" type="pres">
      <dgm:prSet presAssocID="{40AF9AAE-E767-4848-B202-F5E876FE916D}" presName="connectorText" presStyleLbl="sibTrans2D1" presStyleIdx="0" presStyleCnt="3"/>
      <dgm:spPr/>
    </dgm:pt>
    <dgm:pt modelId="{BA3FEA52-8142-294C-B918-7C2C175606FB}" type="pres">
      <dgm:prSet presAssocID="{9E01AAED-C9CB-1947-B6E2-D8F98C7C0FAC}" presName="node" presStyleLbl="node1" presStyleIdx="1" presStyleCnt="4" custScaleY="227699">
        <dgm:presLayoutVars>
          <dgm:bulletEnabled val="1"/>
        </dgm:presLayoutVars>
      </dgm:prSet>
      <dgm:spPr/>
      <dgm:t>
        <a:bodyPr/>
        <a:lstStyle/>
        <a:p>
          <a:endParaRPr lang="en-US"/>
        </a:p>
      </dgm:t>
    </dgm:pt>
    <dgm:pt modelId="{4CB35500-198A-B44B-9346-BB26DEC9394E}" type="pres">
      <dgm:prSet presAssocID="{84FD4754-D499-8B41-B171-27E7C6D9EC25}" presName="sibTrans" presStyleLbl="sibTrans2D1" presStyleIdx="1" presStyleCnt="3"/>
      <dgm:spPr/>
    </dgm:pt>
    <dgm:pt modelId="{DE101498-23C3-934B-B281-A6745964695C}" type="pres">
      <dgm:prSet presAssocID="{84FD4754-D499-8B41-B171-27E7C6D9EC25}" presName="connectorText" presStyleLbl="sibTrans2D1" presStyleIdx="1" presStyleCnt="3"/>
      <dgm:spPr/>
    </dgm:pt>
    <dgm:pt modelId="{DBD97787-9C62-9647-8E83-3AA20C43AE07}" type="pres">
      <dgm:prSet presAssocID="{2DC293E6-E1B8-FD48-8A08-693CBDF36F64}" presName="node" presStyleLbl="node1" presStyleIdx="2" presStyleCnt="4" custScaleY="227699">
        <dgm:presLayoutVars>
          <dgm:bulletEnabled val="1"/>
        </dgm:presLayoutVars>
      </dgm:prSet>
      <dgm:spPr/>
    </dgm:pt>
    <dgm:pt modelId="{60DB6E62-39AC-9348-946E-7F380B16C6CC}" type="pres">
      <dgm:prSet presAssocID="{848921DF-EE6A-4F40-AE07-5ACB6D9792E0}" presName="sibTrans" presStyleLbl="sibTrans2D1" presStyleIdx="2" presStyleCnt="3"/>
      <dgm:spPr/>
    </dgm:pt>
    <dgm:pt modelId="{6BF88CDA-11D7-FD4F-BAD4-04AD31A7625A}" type="pres">
      <dgm:prSet presAssocID="{848921DF-EE6A-4F40-AE07-5ACB6D9792E0}" presName="connectorText" presStyleLbl="sibTrans2D1" presStyleIdx="2" presStyleCnt="3"/>
      <dgm:spPr/>
    </dgm:pt>
    <dgm:pt modelId="{CC5EC052-D00E-464C-8351-6A78AB028EB6}" type="pres">
      <dgm:prSet presAssocID="{4CBDD8E7-0B50-F642-A770-AD1934D3EE2F}" presName="node" presStyleLbl="node1" presStyleIdx="3" presStyleCnt="4" custScaleY="227699" custLinFactNeighborX="0">
        <dgm:presLayoutVars>
          <dgm:bulletEnabled val="1"/>
        </dgm:presLayoutVars>
      </dgm:prSet>
      <dgm:spPr/>
      <dgm:t>
        <a:bodyPr/>
        <a:lstStyle/>
        <a:p>
          <a:endParaRPr lang="en-US"/>
        </a:p>
      </dgm:t>
    </dgm:pt>
  </dgm:ptLst>
  <dgm:cxnLst>
    <dgm:cxn modelId="{0526911A-F7DA-5847-BBE6-3D80E3B56EEA}" srcId="{731D86D3-4B8B-5E49-8375-4391124881E9}" destId="{F4BB139E-3115-6647-B32F-91213FD2DF23}" srcOrd="0" destOrd="0" parTransId="{2EC49486-40EC-9947-AB66-6FA2ED6FF8F7}" sibTransId="{40AF9AAE-E767-4848-B202-F5E876FE916D}"/>
    <dgm:cxn modelId="{2CA74248-B03B-A74C-BCFD-52A5A17BF090}" type="presOf" srcId="{2DC293E6-E1B8-FD48-8A08-693CBDF36F64}" destId="{DBD97787-9C62-9647-8E83-3AA20C43AE07}" srcOrd="0" destOrd="0" presId="urn:microsoft.com/office/officeart/2005/8/layout/process1"/>
    <dgm:cxn modelId="{A653E199-D78B-0244-9799-B1D6D8059285}" srcId="{731D86D3-4B8B-5E49-8375-4391124881E9}" destId="{9E01AAED-C9CB-1947-B6E2-D8F98C7C0FAC}" srcOrd="1" destOrd="0" parTransId="{3D20B562-BBAF-7E42-AEBE-04A6F4844398}" sibTransId="{84FD4754-D499-8B41-B171-27E7C6D9EC25}"/>
    <dgm:cxn modelId="{111FBC26-96D1-4C49-9686-C692CEB7654F}" type="presOf" srcId="{BA97F6A2-C5D1-624D-B474-DF405705F11E}" destId="{CC5EC052-D00E-464C-8351-6A78AB028EB6}" srcOrd="0" destOrd="1" presId="urn:microsoft.com/office/officeart/2005/8/layout/process1"/>
    <dgm:cxn modelId="{05454F05-292B-1E4E-AA2A-DD0E3A1A7D41}" type="presOf" srcId="{40AF9AAE-E767-4848-B202-F5E876FE916D}" destId="{77475A57-03FB-AB49-8243-159CF55A7905}" srcOrd="0" destOrd="0" presId="urn:microsoft.com/office/officeart/2005/8/layout/process1"/>
    <dgm:cxn modelId="{E7E72AFE-BE07-4641-A0EB-BA2DB9E087D6}" type="presOf" srcId="{40AF9AAE-E767-4848-B202-F5E876FE916D}" destId="{6F60D045-904D-BD46-BA20-619B1C021816}" srcOrd="1" destOrd="0" presId="urn:microsoft.com/office/officeart/2005/8/layout/process1"/>
    <dgm:cxn modelId="{F62182F8-06E4-FD42-BF93-E9A754C65A4E}" type="presOf" srcId="{84FD4754-D499-8B41-B171-27E7C6D9EC25}" destId="{4CB35500-198A-B44B-9346-BB26DEC9394E}" srcOrd="0" destOrd="0" presId="urn:microsoft.com/office/officeart/2005/8/layout/process1"/>
    <dgm:cxn modelId="{666C8882-A43C-6448-930C-258CBEB7529B}" type="presOf" srcId="{80288FF6-C000-5647-81A1-D54D09B496FB}" destId="{CC5EC052-D00E-464C-8351-6A78AB028EB6}" srcOrd="0" destOrd="2" presId="urn:microsoft.com/office/officeart/2005/8/layout/process1"/>
    <dgm:cxn modelId="{A64BB774-0E33-4942-BDAD-3C4740C606E8}" type="presOf" srcId="{848921DF-EE6A-4F40-AE07-5ACB6D9792E0}" destId="{6BF88CDA-11D7-FD4F-BAD4-04AD31A7625A}" srcOrd="1" destOrd="0" presId="urn:microsoft.com/office/officeart/2005/8/layout/process1"/>
    <dgm:cxn modelId="{1571383E-CCB0-7A40-A331-4920A65F44F9}" type="presOf" srcId="{4CBDD8E7-0B50-F642-A770-AD1934D3EE2F}" destId="{CC5EC052-D00E-464C-8351-6A78AB028EB6}" srcOrd="0" destOrd="0" presId="urn:microsoft.com/office/officeart/2005/8/layout/process1"/>
    <dgm:cxn modelId="{B273A49E-DB9F-9E4E-9044-B79FDFFF92D4}" type="presOf" srcId="{84FD4754-D499-8B41-B171-27E7C6D9EC25}" destId="{DE101498-23C3-934B-B281-A6745964695C}" srcOrd="1" destOrd="0" presId="urn:microsoft.com/office/officeart/2005/8/layout/process1"/>
    <dgm:cxn modelId="{3FB232BD-0AE3-9B48-B7BF-A59F017B088D}" type="presOf" srcId="{731D86D3-4B8B-5E49-8375-4391124881E9}" destId="{2DD7F0C3-4C50-5D43-B753-593E94991945}" srcOrd="0" destOrd="0" presId="urn:microsoft.com/office/officeart/2005/8/layout/process1"/>
    <dgm:cxn modelId="{85DD7B06-0FBD-5748-9A77-F78E5DC9583C}" type="presOf" srcId="{848921DF-EE6A-4F40-AE07-5ACB6D9792E0}" destId="{60DB6E62-39AC-9348-946E-7F380B16C6CC}" srcOrd="0" destOrd="0" presId="urn:microsoft.com/office/officeart/2005/8/layout/process1"/>
    <dgm:cxn modelId="{7018ACC4-76AD-C64F-B00C-2572716B9B1F}" type="presOf" srcId="{9E01AAED-C9CB-1947-B6E2-D8F98C7C0FAC}" destId="{BA3FEA52-8142-294C-B918-7C2C175606FB}" srcOrd="0" destOrd="0" presId="urn:microsoft.com/office/officeart/2005/8/layout/process1"/>
    <dgm:cxn modelId="{52926F77-D5FD-B84A-A2A7-AAFEF0F9A2EA}" srcId="{4CBDD8E7-0B50-F642-A770-AD1934D3EE2F}" destId="{BA97F6A2-C5D1-624D-B474-DF405705F11E}" srcOrd="0" destOrd="0" parTransId="{319DB643-A083-924A-992E-23152A22EDCE}" sibTransId="{3F069374-7F7D-F945-AA1B-E8833B0C491D}"/>
    <dgm:cxn modelId="{C05141FF-4F6A-8544-A714-0D37D9731B83}" srcId="{731D86D3-4B8B-5E49-8375-4391124881E9}" destId="{4CBDD8E7-0B50-F642-A770-AD1934D3EE2F}" srcOrd="3" destOrd="0" parTransId="{AFAFB5E0-9507-344D-879A-3B92C69193E5}" sibTransId="{29DC4443-15C7-924D-BD1A-876C254E6BE9}"/>
    <dgm:cxn modelId="{7E065F91-754D-4E47-BFEF-3A82397B878B}" srcId="{731D86D3-4B8B-5E49-8375-4391124881E9}" destId="{2DC293E6-E1B8-FD48-8A08-693CBDF36F64}" srcOrd="2" destOrd="0" parTransId="{54EE06E7-3419-E84E-A0D4-6FB0C1BA3433}" sibTransId="{848921DF-EE6A-4F40-AE07-5ACB6D9792E0}"/>
    <dgm:cxn modelId="{7BBB8E98-5900-A544-AB2E-D7069EE1F09C}" type="presOf" srcId="{F4BB139E-3115-6647-B32F-91213FD2DF23}" destId="{0E6598D6-50EE-934B-9B35-E14071C713BD}" srcOrd="0" destOrd="0" presId="urn:microsoft.com/office/officeart/2005/8/layout/process1"/>
    <dgm:cxn modelId="{A99B0651-B382-2F4E-8988-D37A8B9B5CC5}" srcId="{4CBDD8E7-0B50-F642-A770-AD1934D3EE2F}" destId="{80288FF6-C000-5647-81A1-D54D09B496FB}" srcOrd="1" destOrd="0" parTransId="{FD023548-E1B4-5E48-993D-2E325F455B81}" sibTransId="{F9AFE45C-5F96-9A42-9D06-0F6EB50A9702}"/>
    <dgm:cxn modelId="{22CD8D03-519E-724F-B973-9F622A5DF304}" type="presParOf" srcId="{2DD7F0C3-4C50-5D43-B753-593E94991945}" destId="{0E6598D6-50EE-934B-9B35-E14071C713BD}" srcOrd="0" destOrd="0" presId="urn:microsoft.com/office/officeart/2005/8/layout/process1"/>
    <dgm:cxn modelId="{3DB7A579-1E91-FD4B-A29E-A95CE15C160B}" type="presParOf" srcId="{2DD7F0C3-4C50-5D43-B753-593E94991945}" destId="{77475A57-03FB-AB49-8243-159CF55A7905}" srcOrd="1" destOrd="0" presId="urn:microsoft.com/office/officeart/2005/8/layout/process1"/>
    <dgm:cxn modelId="{65CFD830-70A2-9148-A335-C765C136BB2C}" type="presParOf" srcId="{77475A57-03FB-AB49-8243-159CF55A7905}" destId="{6F60D045-904D-BD46-BA20-619B1C021816}" srcOrd="0" destOrd="0" presId="urn:microsoft.com/office/officeart/2005/8/layout/process1"/>
    <dgm:cxn modelId="{D4DC027C-908A-4D48-9C6C-7E0AAE9E30A6}" type="presParOf" srcId="{2DD7F0C3-4C50-5D43-B753-593E94991945}" destId="{BA3FEA52-8142-294C-B918-7C2C175606FB}" srcOrd="2" destOrd="0" presId="urn:microsoft.com/office/officeart/2005/8/layout/process1"/>
    <dgm:cxn modelId="{D5D9A4AE-48DC-EE40-BC71-FB5CB775AB9E}" type="presParOf" srcId="{2DD7F0C3-4C50-5D43-B753-593E94991945}" destId="{4CB35500-198A-B44B-9346-BB26DEC9394E}" srcOrd="3" destOrd="0" presId="urn:microsoft.com/office/officeart/2005/8/layout/process1"/>
    <dgm:cxn modelId="{15146018-EA1C-3C4E-B940-0B4C386A8A57}" type="presParOf" srcId="{4CB35500-198A-B44B-9346-BB26DEC9394E}" destId="{DE101498-23C3-934B-B281-A6745964695C}" srcOrd="0" destOrd="0" presId="urn:microsoft.com/office/officeart/2005/8/layout/process1"/>
    <dgm:cxn modelId="{C6D3EDF0-9DF7-7747-AD61-16D9FD326F93}" type="presParOf" srcId="{2DD7F0C3-4C50-5D43-B753-593E94991945}" destId="{DBD97787-9C62-9647-8E83-3AA20C43AE07}" srcOrd="4" destOrd="0" presId="urn:microsoft.com/office/officeart/2005/8/layout/process1"/>
    <dgm:cxn modelId="{B392BE77-6A47-9243-B612-920EB463B0D6}" type="presParOf" srcId="{2DD7F0C3-4C50-5D43-B753-593E94991945}" destId="{60DB6E62-39AC-9348-946E-7F380B16C6CC}" srcOrd="5" destOrd="0" presId="urn:microsoft.com/office/officeart/2005/8/layout/process1"/>
    <dgm:cxn modelId="{99CEE566-8BC8-EA49-B33C-19E7E751152D}" type="presParOf" srcId="{60DB6E62-39AC-9348-946E-7F380B16C6CC}" destId="{6BF88CDA-11D7-FD4F-BAD4-04AD31A7625A}" srcOrd="0" destOrd="0" presId="urn:microsoft.com/office/officeart/2005/8/layout/process1"/>
    <dgm:cxn modelId="{0037A04B-A3B8-BA4F-9AF6-C7EED34CAE1B}" type="presParOf" srcId="{2DD7F0C3-4C50-5D43-B753-593E94991945}" destId="{CC5EC052-D00E-464C-8351-6A78AB028EB6}" srcOrd="6"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3152514-6A78-D149-AE9E-42A387956423}" type="doc">
      <dgm:prSet loTypeId="urn:microsoft.com/office/officeart/2005/8/layout/radial2" loCatId="" qsTypeId="urn:microsoft.com/office/officeart/2005/8/quickstyle/simple4" qsCatId="simple" csTypeId="urn:microsoft.com/office/officeart/2005/8/colors/accent4_2" csCatId="accent4" phldr="1"/>
      <dgm:spPr/>
      <dgm:t>
        <a:bodyPr/>
        <a:lstStyle/>
        <a:p>
          <a:endParaRPr lang="en-US"/>
        </a:p>
      </dgm:t>
    </dgm:pt>
    <dgm:pt modelId="{60A2BA2F-F01F-5043-96D0-80B12C3D5027}">
      <dgm:prSet phldrT="[Text]"/>
      <dgm:spPr/>
      <dgm:t>
        <a:bodyPr/>
        <a:lstStyle/>
        <a:p>
          <a:r>
            <a:rPr lang="en-US" dirty="0" smtClean="0">
              <a:solidFill>
                <a:schemeClr val="tx1"/>
              </a:solidFill>
            </a:rPr>
            <a:t>Denied Suffrage</a:t>
          </a:r>
          <a:endParaRPr lang="en-US" dirty="0">
            <a:solidFill>
              <a:schemeClr val="tx1"/>
            </a:solidFill>
          </a:endParaRPr>
        </a:p>
      </dgm:t>
    </dgm:pt>
    <dgm:pt modelId="{6E6C74CF-C979-6546-B1E4-D2BF08ACCA14}" type="parTrans" cxnId="{873678E2-0DE3-2F4B-BBE4-F2F554AE04EC}">
      <dgm:prSet/>
      <dgm:spPr/>
      <dgm:t>
        <a:bodyPr/>
        <a:lstStyle/>
        <a:p>
          <a:endParaRPr lang="en-US"/>
        </a:p>
      </dgm:t>
    </dgm:pt>
    <dgm:pt modelId="{FFD841C0-DAE1-F245-BF47-771C4AF5D66F}" type="sibTrans" cxnId="{873678E2-0DE3-2F4B-BBE4-F2F554AE04EC}">
      <dgm:prSet/>
      <dgm:spPr/>
      <dgm:t>
        <a:bodyPr/>
        <a:lstStyle/>
        <a:p>
          <a:endParaRPr lang="en-US"/>
        </a:p>
      </dgm:t>
    </dgm:pt>
    <dgm:pt modelId="{4040A08B-3F98-9244-AE90-5B6D6492619E}">
      <dgm:prSet phldrT="[Text]"/>
      <dgm:spPr/>
      <dgm:t>
        <a:bodyPr/>
        <a:lstStyle/>
        <a:p>
          <a:r>
            <a:rPr lang="en-US" dirty="0" smtClean="0">
              <a:solidFill>
                <a:schemeClr val="tx1"/>
              </a:solidFill>
            </a:rPr>
            <a:t>Laws prohibiting women from divorce</a:t>
          </a:r>
          <a:endParaRPr lang="en-US" dirty="0">
            <a:solidFill>
              <a:schemeClr val="tx1"/>
            </a:solidFill>
          </a:endParaRPr>
        </a:p>
      </dgm:t>
    </dgm:pt>
    <dgm:pt modelId="{12C70512-A29F-3847-85D6-2E5774E591A9}" type="parTrans" cxnId="{D238C0E4-04F8-1342-AA2B-526AECE915EA}">
      <dgm:prSet/>
      <dgm:spPr/>
      <dgm:t>
        <a:bodyPr/>
        <a:lstStyle/>
        <a:p>
          <a:endParaRPr lang="en-US"/>
        </a:p>
      </dgm:t>
    </dgm:pt>
    <dgm:pt modelId="{46079B29-99E4-1546-A24B-65FC8E6574DA}" type="sibTrans" cxnId="{D238C0E4-04F8-1342-AA2B-526AECE915EA}">
      <dgm:prSet/>
      <dgm:spPr/>
      <dgm:t>
        <a:bodyPr/>
        <a:lstStyle/>
        <a:p>
          <a:endParaRPr lang="en-US"/>
        </a:p>
      </dgm:t>
    </dgm:pt>
    <dgm:pt modelId="{A3C9FFC4-8F7F-834E-B7CD-8BB82D0D4702}">
      <dgm:prSet phldrT="[Text]"/>
      <dgm:spPr/>
      <dgm:t>
        <a:bodyPr/>
        <a:lstStyle/>
        <a:p>
          <a:r>
            <a:rPr lang="en-US" dirty="0" smtClean="0">
              <a:solidFill>
                <a:schemeClr val="tx1"/>
              </a:solidFill>
            </a:rPr>
            <a:t>Ideology of Feminine Fulfillment</a:t>
          </a:r>
          <a:endParaRPr lang="en-US" dirty="0">
            <a:solidFill>
              <a:schemeClr val="tx1"/>
            </a:solidFill>
          </a:endParaRPr>
        </a:p>
      </dgm:t>
    </dgm:pt>
    <dgm:pt modelId="{68B10A45-6864-C745-BF24-E9662D777744}" type="parTrans" cxnId="{6AE33257-8860-2D47-9419-DC5B7C39409A}">
      <dgm:prSet/>
      <dgm:spPr/>
      <dgm:t>
        <a:bodyPr/>
        <a:lstStyle/>
        <a:p>
          <a:endParaRPr lang="en-US"/>
        </a:p>
      </dgm:t>
    </dgm:pt>
    <dgm:pt modelId="{50FA5525-0147-9841-A8D8-19EC12CD8C4B}" type="sibTrans" cxnId="{6AE33257-8860-2D47-9419-DC5B7C39409A}">
      <dgm:prSet/>
      <dgm:spPr/>
      <dgm:t>
        <a:bodyPr/>
        <a:lstStyle/>
        <a:p>
          <a:endParaRPr lang="en-US"/>
        </a:p>
      </dgm:t>
    </dgm:pt>
    <dgm:pt modelId="{3C90AF81-66B9-0442-9D68-814310339F4F}">
      <dgm:prSet phldrT="[Text]"/>
      <dgm:spPr/>
      <dgm:t>
        <a:bodyPr/>
        <a:lstStyle/>
        <a:p>
          <a:r>
            <a:rPr lang="en-US" dirty="0" smtClean="0">
              <a:solidFill>
                <a:schemeClr val="tx1"/>
              </a:solidFill>
            </a:rPr>
            <a:t>Gender Gap in Pay</a:t>
          </a:r>
          <a:endParaRPr lang="en-US" dirty="0">
            <a:solidFill>
              <a:schemeClr val="tx1"/>
            </a:solidFill>
          </a:endParaRPr>
        </a:p>
      </dgm:t>
    </dgm:pt>
    <dgm:pt modelId="{265CCB32-F8D1-5B47-86E1-3C9B095E32E0}" type="parTrans" cxnId="{F4325DA3-3B24-674E-AF03-DC207FB2B6DC}">
      <dgm:prSet/>
      <dgm:spPr/>
      <dgm:t>
        <a:bodyPr/>
        <a:lstStyle/>
        <a:p>
          <a:endParaRPr lang="en-US"/>
        </a:p>
      </dgm:t>
    </dgm:pt>
    <dgm:pt modelId="{57AF2BA1-3C50-F646-A5C3-F3659E979476}" type="sibTrans" cxnId="{F4325DA3-3B24-674E-AF03-DC207FB2B6DC}">
      <dgm:prSet/>
      <dgm:spPr/>
      <dgm:t>
        <a:bodyPr/>
        <a:lstStyle/>
        <a:p>
          <a:endParaRPr lang="en-US"/>
        </a:p>
      </dgm:t>
    </dgm:pt>
    <dgm:pt modelId="{1640F907-B1D7-2A4B-810F-D81C671AB917}">
      <dgm:prSet phldrT="[Text]"/>
      <dgm:spPr/>
      <dgm:t>
        <a:bodyPr/>
        <a:lstStyle/>
        <a:p>
          <a:r>
            <a:rPr lang="en-US" dirty="0" smtClean="0">
              <a:solidFill>
                <a:schemeClr val="tx1"/>
              </a:solidFill>
            </a:rPr>
            <a:t>Gendered Division of Household labor</a:t>
          </a:r>
          <a:endParaRPr lang="en-US" dirty="0">
            <a:solidFill>
              <a:schemeClr val="tx1"/>
            </a:solidFill>
          </a:endParaRPr>
        </a:p>
      </dgm:t>
    </dgm:pt>
    <dgm:pt modelId="{BA643486-ABBD-4148-904D-997E2DAFC2DD}" type="parTrans" cxnId="{D83BC88A-8E27-B548-816C-86D989EA01FD}">
      <dgm:prSet/>
      <dgm:spPr/>
      <dgm:t>
        <a:bodyPr/>
        <a:lstStyle/>
        <a:p>
          <a:endParaRPr lang="en-US"/>
        </a:p>
      </dgm:t>
    </dgm:pt>
    <dgm:pt modelId="{3A86CD12-16F1-8049-9A54-031447E25E3A}" type="sibTrans" cxnId="{D83BC88A-8E27-B548-816C-86D989EA01FD}">
      <dgm:prSet/>
      <dgm:spPr/>
      <dgm:t>
        <a:bodyPr/>
        <a:lstStyle/>
        <a:p>
          <a:endParaRPr lang="en-US"/>
        </a:p>
      </dgm:t>
    </dgm:pt>
    <dgm:pt modelId="{B6315926-1C18-F04E-83FE-EB890B0FEDB4}" type="pres">
      <dgm:prSet presAssocID="{63152514-6A78-D149-AE9E-42A387956423}" presName="composite" presStyleCnt="0">
        <dgm:presLayoutVars>
          <dgm:chMax val="5"/>
          <dgm:dir/>
          <dgm:animLvl val="ctr"/>
          <dgm:resizeHandles val="exact"/>
        </dgm:presLayoutVars>
      </dgm:prSet>
      <dgm:spPr/>
    </dgm:pt>
    <dgm:pt modelId="{8D4DDD39-CFA6-2141-BAE7-0BA59E1D5298}" type="pres">
      <dgm:prSet presAssocID="{63152514-6A78-D149-AE9E-42A387956423}" presName="cycle" presStyleCnt="0"/>
      <dgm:spPr/>
    </dgm:pt>
    <dgm:pt modelId="{CD49AFBC-22B7-9C4E-97BA-17B11C6AA94F}" type="pres">
      <dgm:prSet presAssocID="{63152514-6A78-D149-AE9E-42A387956423}" presName="centerShape" presStyleCnt="0"/>
      <dgm:spPr/>
    </dgm:pt>
    <dgm:pt modelId="{62FBD336-FCC5-C84C-8E93-47AF53A6B102}" type="pres">
      <dgm:prSet presAssocID="{63152514-6A78-D149-AE9E-42A387956423}" presName="connSite" presStyleLbl="node1" presStyleIdx="0" presStyleCnt="6"/>
      <dgm:spPr/>
    </dgm:pt>
    <dgm:pt modelId="{684B9CCB-594F-284D-A89A-ACCC35A25FB8}" type="pres">
      <dgm:prSet presAssocID="{63152514-6A78-D149-AE9E-42A387956423}" presName="visible" presStyleLbl="node1" presStyleIdx="0" presStyleCnt="6" custLinFactNeighborX="6348" custLinFactNeighborY="3175"/>
      <dgm:spPr/>
    </dgm:pt>
    <dgm:pt modelId="{CA3816E4-6D5B-F246-AF9D-F15F31D44508}" type="pres">
      <dgm:prSet presAssocID="{6E6C74CF-C979-6546-B1E4-D2BF08ACCA14}" presName="Name25" presStyleLbl="parChTrans1D1" presStyleIdx="0" presStyleCnt="5"/>
      <dgm:spPr/>
    </dgm:pt>
    <dgm:pt modelId="{1B3713F3-3006-F047-9716-6C0BD522AA1A}" type="pres">
      <dgm:prSet presAssocID="{60A2BA2F-F01F-5043-96D0-80B12C3D5027}" presName="node" presStyleCnt="0"/>
      <dgm:spPr/>
    </dgm:pt>
    <dgm:pt modelId="{6615AEC9-C2E3-7D44-A0B4-AB914EE9351D}" type="pres">
      <dgm:prSet presAssocID="{60A2BA2F-F01F-5043-96D0-80B12C3D5027}" presName="parentNode" presStyleLbl="node1" presStyleIdx="1" presStyleCnt="6" custLinFactNeighborY="-110">
        <dgm:presLayoutVars>
          <dgm:chMax val="1"/>
          <dgm:bulletEnabled val="1"/>
        </dgm:presLayoutVars>
      </dgm:prSet>
      <dgm:spPr/>
      <dgm:t>
        <a:bodyPr/>
        <a:lstStyle/>
        <a:p>
          <a:endParaRPr lang="en-US"/>
        </a:p>
      </dgm:t>
    </dgm:pt>
    <dgm:pt modelId="{ABFC6780-4712-9844-890A-CD257D9486B9}" type="pres">
      <dgm:prSet presAssocID="{60A2BA2F-F01F-5043-96D0-80B12C3D5027}" presName="childNode" presStyleLbl="revTx" presStyleIdx="0" presStyleCnt="0">
        <dgm:presLayoutVars>
          <dgm:bulletEnabled val="1"/>
        </dgm:presLayoutVars>
      </dgm:prSet>
      <dgm:spPr/>
      <dgm:t>
        <a:bodyPr/>
        <a:lstStyle/>
        <a:p>
          <a:endParaRPr lang="en-US"/>
        </a:p>
      </dgm:t>
    </dgm:pt>
    <dgm:pt modelId="{8741B257-5FE0-CB41-BFBA-74B0793EF4F2}" type="pres">
      <dgm:prSet presAssocID="{12C70512-A29F-3847-85D6-2E5774E591A9}" presName="Name25" presStyleLbl="parChTrans1D1" presStyleIdx="1" presStyleCnt="5"/>
      <dgm:spPr/>
    </dgm:pt>
    <dgm:pt modelId="{FC43F462-49F6-684D-B971-01EF1412B587}" type="pres">
      <dgm:prSet presAssocID="{4040A08B-3F98-9244-AE90-5B6D6492619E}" presName="node" presStyleCnt="0"/>
      <dgm:spPr/>
    </dgm:pt>
    <dgm:pt modelId="{B01ABE0A-4587-B141-A179-4CA9A2FCB35F}" type="pres">
      <dgm:prSet presAssocID="{4040A08B-3F98-9244-AE90-5B6D6492619E}" presName="parentNode" presStyleLbl="node1" presStyleIdx="2" presStyleCnt="6">
        <dgm:presLayoutVars>
          <dgm:chMax val="1"/>
          <dgm:bulletEnabled val="1"/>
        </dgm:presLayoutVars>
      </dgm:prSet>
      <dgm:spPr/>
      <dgm:t>
        <a:bodyPr/>
        <a:lstStyle/>
        <a:p>
          <a:endParaRPr lang="en-US"/>
        </a:p>
      </dgm:t>
    </dgm:pt>
    <dgm:pt modelId="{5601C976-A4B6-6740-A78A-895EBE65F82B}" type="pres">
      <dgm:prSet presAssocID="{4040A08B-3F98-9244-AE90-5B6D6492619E}" presName="childNode" presStyleLbl="revTx" presStyleIdx="0" presStyleCnt="0">
        <dgm:presLayoutVars>
          <dgm:bulletEnabled val="1"/>
        </dgm:presLayoutVars>
      </dgm:prSet>
      <dgm:spPr/>
      <dgm:t>
        <a:bodyPr/>
        <a:lstStyle/>
        <a:p>
          <a:endParaRPr lang="en-US"/>
        </a:p>
      </dgm:t>
    </dgm:pt>
    <dgm:pt modelId="{1FB2DBF3-3A5C-1B44-AA6A-930AB57BFC47}" type="pres">
      <dgm:prSet presAssocID="{68B10A45-6864-C745-BF24-E9662D777744}" presName="Name25" presStyleLbl="parChTrans1D1" presStyleIdx="2" presStyleCnt="5"/>
      <dgm:spPr/>
    </dgm:pt>
    <dgm:pt modelId="{93DDAB0E-C57E-E143-B06D-53680D1E843F}" type="pres">
      <dgm:prSet presAssocID="{A3C9FFC4-8F7F-834E-B7CD-8BB82D0D4702}" presName="node" presStyleCnt="0"/>
      <dgm:spPr/>
    </dgm:pt>
    <dgm:pt modelId="{FEA4C224-28CC-494E-AB1A-749BAAE0C6FC}" type="pres">
      <dgm:prSet presAssocID="{A3C9FFC4-8F7F-834E-B7CD-8BB82D0D4702}" presName="parentNode" presStyleLbl="node1" presStyleIdx="3" presStyleCnt="6">
        <dgm:presLayoutVars>
          <dgm:chMax val="1"/>
          <dgm:bulletEnabled val="1"/>
        </dgm:presLayoutVars>
      </dgm:prSet>
      <dgm:spPr/>
      <dgm:t>
        <a:bodyPr/>
        <a:lstStyle/>
        <a:p>
          <a:endParaRPr lang="en-US"/>
        </a:p>
      </dgm:t>
    </dgm:pt>
    <dgm:pt modelId="{A8FF5BF7-1EF6-BE4A-BE8B-EF78B6D04851}" type="pres">
      <dgm:prSet presAssocID="{A3C9FFC4-8F7F-834E-B7CD-8BB82D0D4702}" presName="childNode" presStyleLbl="revTx" presStyleIdx="0" presStyleCnt="0">
        <dgm:presLayoutVars>
          <dgm:bulletEnabled val="1"/>
        </dgm:presLayoutVars>
      </dgm:prSet>
      <dgm:spPr/>
      <dgm:t>
        <a:bodyPr/>
        <a:lstStyle/>
        <a:p>
          <a:endParaRPr lang="en-US"/>
        </a:p>
      </dgm:t>
    </dgm:pt>
    <dgm:pt modelId="{234134E4-E872-EA42-9146-7B328CBEF816}" type="pres">
      <dgm:prSet presAssocID="{265CCB32-F8D1-5B47-86E1-3C9B095E32E0}" presName="Name25" presStyleLbl="parChTrans1D1" presStyleIdx="3" presStyleCnt="5"/>
      <dgm:spPr/>
    </dgm:pt>
    <dgm:pt modelId="{E6AC72A5-B212-CA42-87CE-B95F6FB2DDDA}" type="pres">
      <dgm:prSet presAssocID="{3C90AF81-66B9-0442-9D68-814310339F4F}" presName="node" presStyleCnt="0"/>
      <dgm:spPr/>
    </dgm:pt>
    <dgm:pt modelId="{CEF41A56-1ABC-6B4C-AC70-03196A145195}" type="pres">
      <dgm:prSet presAssocID="{3C90AF81-66B9-0442-9D68-814310339F4F}" presName="parentNode" presStyleLbl="node1" presStyleIdx="4" presStyleCnt="6">
        <dgm:presLayoutVars>
          <dgm:chMax val="1"/>
          <dgm:bulletEnabled val="1"/>
        </dgm:presLayoutVars>
      </dgm:prSet>
      <dgm:spPr/>
    </dgm:pt>
    <dgm:pt modelId="{CD990A4D-9080-D34D-9DC5-978331FE466D}" type="pres">
      <dgm:prSet presAssocID="{3C90AF81-66B9-0442-9D68-814310339F4F}" presName="childNode" presStyleLbl="revTx" presStyleIdx="0" presStyleCnt="0">
        <dgm:presLayoutVars>
          <dgm:bulletEnabled val="1"/>
        </dgm:presLayoutVars>
      </dgm:prSet>
      <dgm:spPr/>
    </dgm:pt>
    <dgm:pt modelId="{A1855F14-E9C4-0147-8C60-F9E5635178A7}" type="pres">
      <dgm:prSet presAssocID="{BA643486-ABBD-4148-904D-997E2DAFC2DD}" presName="Name25" presStyleLbl="parChTrans1D1" presStyleIdx="4" presStyleCnt="5"/>
      <dgm:spPr/>
    </dgm:pt>
    <dgm:pt modelId="{89376389-451E-4D44-9919-BC58EC6B78BF}" type="pres">
      <dgm:prSet presAssocID="{1640F907-B1D7-2A4B-810F-D81C671AB917}" presName="node" presStyleCnt="0"/>
      <dgm:spPr/>
    </dgm:pt>
    <dgm:pt modelId="{404DFB2C-15A1-C341-BD9C-2CC44EFF0E6F}" type="pres">
      <dgm:prSet presAssocID="{1640F907-B1D7-2A4B-810F-D81C671AB917}" presName="parentNode" presStyleLbl="node1" presStyleIdx="5" presStyleCnt="6">
        <dgm:presLayoutVars>
          <dgm:chMax val="1"/>
          <dgm:bulletEnabled val="1"/>
        </dgm:presLayoutVars>
      </dgm:prSet>
      <dgm:spPr/>
      <dgm:t>
        <a:bodyPr/>
        <a:lstStyle/>
        <a:p>
          <a:endParaRPr lang="en-US"/>
        </a:p>
      </dgm:t>
    </dgm:pt>
    <dgm:pt modelId="{E9B0E5A8-03A7-4245-9A8D-83ACD38B2C34}" type="pres">
      <dgm:prSet presAssocID="{1640F907-B1D7-2A4B-810F-D81C671AB917}" presName="childNode" presStyleLbl="revTx" presStyleIdx="0" presStyleCnt="0">
        <dgm:presLayoutVars>
          <dgm:bulletEnabled val="1"/>
        </dgm:presLayoutVars>
      </dgm:prSet>
      <dgm:spPr/>
    </dgm:pt>
  </dgm:ptLst>
  <dgm:cxnLst>
    <dgm:cxn modelId="{BF8767AD-29D5-494E-9268-1F467269258D}" type="presOf" srcId="{265CCB32-F8D1-5B47-86E1-3C9B095E32E0}" destId="{234134E4-E872-EA42-9146-7B328CBEF816}" srcOrd="0" destOrd="0" presId="urn:microsoft.com/office/officeart/2005/8/layout/radial2"/>
    <dgm:cxn modelId="{E58E1E33-92FB-534C-9539-958BFC444791}" type="presOf" srcId="{1640F907-B1D7-2A4B-810F-D81C671AB917}" destId="{404DFB2C-15A1-C341-BD9C-2CC44EFF0E6F}" srcOrd="0" destOrd="0" presId="urn:microsoft.com/office/officeart/2005/8/layout/radial2"/>
    <dgm:cxn modelId="{D83BC88A-8E27-B548-816C-86D989EA01FD}" srcId="{63152514-6A78-D149-AE9E-42A387956423}" destId="{1640F907-B1D7-2A4B-810F-D81C671AB917}" srcOrd="4" destOrd="0" parTransId="{BA643486-ABBD-4148-904D-997E2DAFC2DD}" sibTransId="{3A86CD12-16F1-8049-9A54-031447E25E3A}"/>
    <dgm:cxn modelId="{BB26C39A-DACF-FF40-848C-9364ED8D9470}" type="presOf" srcId="{BA643486-ABBD-4148-904D-997E2DAFC2DD}" destId="{A1855F14-E9C4-0147-8C60-F9E5635178A7}" srcOrd="0" destOrd="0" presId="urn:microsoft.com/office/officeart/2005/8/layout/radial2"/>
    <dgm:cxn modelId="{A31C6EE1-447A-404E-98C2-F2316A2FC28D}" type="presOf" srcId="{63152514-6A78-D149-AE9E-42A387956423}" destId="{B6315926-1C18-F04E-83FE-EB890B0FEDB4}" srcOrd="0" destOrd="0" presId="urn:microsoft.com/office/officeart/2005/8/layout/radial2"/>
    <dgm:cxn modelId="{F5F5DD59-E946-D141-8C83-D7819AB5860E}" type="presOf" srcId="{3C90AF81-66B9-0442-9D68-814310339F4F}" destId="{CEF41A56-1ABC-6B4C-AC70-03196A145195}" srcOrd="0" destOrd="0" presId="urn:microsoft.com/office/officeart/2005/8/layout/radial2"/>
    <dgm:cxn modelId="{F3F383D2-0BB2-104F-AD15-B4DFFE242B40}" type="presOf" srcId="{6E6C74CF-C979-6546-B1E4-D2BF08ACCA14}" destId="{CA3816E4-6D5B-F246-AF9D-F15F31D44508}" srcOrd="0" destOrd="0" presId="urn:microsoft.com/office/officeart/2005/8/layout/radial2"/>
    <dgm:cxn modelId="{873678E2-0DE3-2F4B-BBE4-F2F554AE04EC}" srcId="{63152514-6A78-D149-AE9E-42A387956423}" destId="{60A2BA2F-F01F-5043-96D0-80B12C3D5027}" srcOrd="0" destOrd="0" parTransId="{6E6C74CF-C979-6546-B1E4-D2BF08ACCA14}" sibTransId="{FFD841C0-DAE1-F245-BF47-771C4AF5D66F}"/>
    <dgm:cxn modelId="{6AE33257-8860-2D47-9419-DC5B7C39409A}" srcId="{63152514-6A78-D149-AE9E-42A387956423}" destId="{A3C9FFC4-8F7F-834E-B7CD-8BB82D0D4702}" srcOrd="2" destOrd="0" parTransId="{68B10A45-6864-C745-BF24-E9662D777744}" sibTransId="{50FA5525-0147-9841-A8D8-19EC12CD8C4B}"/>
    <dgm:cxn modelId="{FEA8013B-5E64-7142-A6A7-D38FA0FDBFEE}" type="presOf" srcId="{68B10A45-6864-C745-BF24-E9662D777744}" destId="{1FB2DBF3-3A5C-1B44-AA6A-930AB57BFC47}" srcOrd="0" destOrd="0" presId="urn:microsoft.com/office/officeart/2005/8/layout/radial2"/>
    <dgm:cxn modelId="{7AC6E1BD-AD90-054F-9433-EE4D42D4D0BB}" type="presOf" srcId="{12C70512-A29F-3847-85D6-2E5774E591A9}" destId="{8741B257-5FE0-CB41-BFBA-74B0793EF4F2}" srcOrd="0" destOrd="0" presId="urn:microsoft.com/office/officeart/2005/8/layout/radial2"/>
    <dgm:cxn modelId="{F4325DA3-3B24-674E-AF03-DC207FB2B6DC}" srcId="{63152514-6A78-D149-AE9E-42A387956423}" destId="{3C90AF81-66B9-0442-9D68-814310339F4F}" srcOrd="3" destOrd="0" parTransId="{265CCB32-F8D1-5B47-86E1-3C9B095E32E0}" sibTransId="{57AF2BA1-3C50-F646-A5C3-F3659E979476}"/>
    <dgm:cxn modelId="{D238C0E4-04F8-1342-AA2B-526AECE915EA}" srcId="{63152514-6A78-D149-AE9E-42A387956423}" destId="{4040A08B-3F98-9244-AE90-5B6D6492619E}" srcOrd="1" destOrd="0" parTransId="{12C70512-A29F-3847-85D6-2E5774E591A9}" sibTransId="{46079B29-99E4-1546-A24B-65FC8E6574DA}"/>
    <dgm:cxn modelId="{AA9A8C2D-7201-4A46-B73F-994437BA02D0}" type="presOf" srcId="{60A2BA2F-F01F-5043-96D0-80B12C3D5027}" destId="{6615AEC9-C2E3-7D44-A0B4-AB914EE9351D}" srcOrd="0" destOrd="0" presId="urn:microsoft.com/office/officeart/2005/8/layout/radial2"/>
    <dgm:cxn modelId="{D0C21917-FE16-5F46-9FC5-21576BF9FF30}" type="presOf" srcId="{4040A08B-3F98-9244-AE90-5B6D6492619E}" destId="{B01ABE0A-4587-B141-A179-4CA9A2FCB35F}" srcOrd="0" destOrd="0" presId="urn:microsoft.com/office/officeart/2005/8/layout/radial2"/>
    <dgm:cxn modelId="{4FE65B05-52A4-1B4C-A108-EADE769F2FC2}" type="presOf" srcId="{A3C9FFC4-8F7F-834E-B7CD-8BB82D0D4702}" destId="{FEA4C224-28CC-494E-AB1A-749BAAE0C6FC}" srcOrd="0" destOrd="0" presId="urn:microsoft.com/office/officeart/2005/8/layout/radial2"/>
    <dgm:cxn modelId="{21BB71F9-84D6-1943-A404-F14813A5193F}" type="presParOf" srcId="{B6315926-1C18-F04E-83FE-EB890B0FEDB4}" destId="{8D4DDD39-CFA6-2141-BAE7-0BA59E1D5298}" srcOrd="0" destOrd="0" presId="urn:microsoft.com/office/officeart/2005/8/layout/radial2"/>
    <dgm:cxn modelId="{3189A3E4-5C9E-9B42-9952-C46D1CB0BD83}" type="presParOf" srcId="{8D4DDD39-CFA6-2141-BAE7-0BA59E1D5298}" destId="{CD49AFBC-22B7-9C4E-97BA-17B11C6AA94F}" srcOrd="0" destOrd="0" presId="urn:microsoft.com/office/officeart/2005/8/layout/radial2"/>
    <dgm:cxn modelId="{8DAA8618-D616-2845-949E-F506BB91CECE}" type="presParOf" srcId="{CD49AFBC-22B7-9C4E-97BA-17B11C6AA94F}" destId="{62FBD336-FCC5-C84C-8E93-47AF53A6B102}" srcOrd="0" destOrd="0" presId="urn:microsoft.com/office/officeart/2005/8/layout/radial2"/>
    <dgm:cxn modelId="{A1FB0DDB-4F08-9643-A5A9-B75D4A5B51A7}" type="presParOf" srcId="{CD49AFBC-22B7-9C4E-97BA-17B11C6AA94F}" destId="{684B9CCB-594F-284D-A89A-ACCC35A25FB8}" srcOrd="1" destOrd="0" presId="urn:microsoft.com/office/officeart/2005/8/layout/radial2"/>
    <dgm:cxn modelId="{A8A0BB93-A0E5-0E4C-9F62-D2D3CB101620}" type="presParOf" srcId="{8D4DDD39-CFA6-2141-BAE7-0BA59E1D5298}" destId="{CA3816E4-6D5B-F246-AF9D-F15F31D44508}" srcOrd="1" destOrd="0" presId="urn:microsoft.com/office/officeart/2005/8/layout/radial2"/>
    <dgm:cxn modelId="{876F2695-F5D0-2C40-98DD-6982EF695FA5}" type="presParOf" srcId="{8D4DDD39-CFA6-2141-BAE7-0BA59E1D5298}" destId="{1B3713F3-3006-F047-9716-6C0BD522AA1A}" srcOrd="2" destOrd="0" presId="urn:microsoft.com/office/officeart/2005/8/layout/radial2"/>
    <dgm:cxn modelId="{2EFF7493-22F8-DF47-975C-3528C51C250B}" type="presParOf" srcId="{1B3713F3-3006-F047-9716-6C0BD522AA1A}" destId="{6615AEC9-C2E3-7D44-A0B4-AB914EE9351D}" srcOrd="0" destOrd="0" presId="urn:microsoft.com/office/officeart/2005/8/layout/radial2"/>
    <dgm:cxn modelId="{FF47A71D-2A22-A74C-81CB-5691B2DDEDE6}" type="presParOf" srcId="{1B3713F3-3006-F047-9716-6C0BD522AA1A}" destId="{ABFC6780-4712-9844-890A-CD257D9486B9}" srcOrd="1" destOrd="0" presId="urn:microsoft.com/office/officeart/2005/8/layout/radial2"/>
    <dgm:cxn modelId="{387FD954-EB1F-8B44-85B4-A47D025D59EE}" type="presParOf" srcId="{8D4DDD39-CFA6-2141-BAE7-0BA59E1D5298}" destId="{8741B257-5FE0-CB41-BFBA-74B0793EF4F2}" srcOrd="3" destOrd="0" presId="urn:microsoft.com/office/officeart/2005/8/layout/radial2"/>
    <dgm:cxn modelId="{595071CE-A3E0-D546-A5BE-A656C4BDFBEA}" type="presParOf" srcId="{8D4DDD39-CFA6-2141-BAE7-0BA59E1D5298}" destId="{FC43F462-49F6-684D-B971-01EF1412B587}" srcOrd="4" destOrd="0" presId="urn:microsoft.com/office/officeart/2005/8/layout/radial2"/>
    <dgm:cxn modelId="{6FF62362-5045-3046-B36C-B3EC9D1AEC2A}" type="presParOf" srcId="{FC43F462-49F6-684D-B971-01EF1412B587}" destId="{B01ABE0A-4587-B141-A179-4CA9A2FCB35F}" srcOrd="0" destOrd="0" presId="urn:microsoft.com/office/officeart/2005/8/layout/radial2"/>
    <dgm:cxn modelId="{683AAE5B-870A-644D-924D-5F30B3BA84A2}" type="presParOf" srcId="{FC43F462-49F6-684D-B971-01EF1412B587}" destId="{5601C976-A4B6-6740-A78A-895EBE65F82B}" srcOrd="1" destOrd="0" presId="urn:microsoft.com/office/officeart/2005/8/layout/radial2"/>
    <dgm:cxn modelId="{AAF33C29-B34D-5D42-B95F-5C1D77C46915}" type="presParOf" srcId="{8D4DDD39-CFA6-2141-BAE7-0BA59E1D5298}" destId="{1FB2DBF3-3A5C-1B44-AA6A-930AB57BFC47}" srcOrd="5" destOrd="0" presId="urn:microsoft.com/office/officeart/2005/8/layout/radial2"/>
    <dgm:cxn modelId="{745199C8-6B3D-674E-8D62-B1D886054410}" type="presParOf" srcId="{8D4DDD39-CFA6-2141-BAE7-0BA59E1D5298}" destId="{93DDAB0E-C57E-E143-B06D-53680D1E843F}" srcOrd="6" destOrd="0" presId="urn:microsoft.com/office/officeart/2005/8/layout/radial2"/>
    <dgm:cxn modelId="{594A77C8-9E54-904C-962E-52CBB0816613}" type="presParOf" srcId="{93DDAB0E-C57E-E143-B06D-53680D1E843F}" destId="{FEA4C224-28CC-494E-AB1A-749BAAE0C6FC}" srcOrd="0" destOrd="0" presId="urn:microsoft.com/office/officeart/2005/8/layout/radial2"/>
    <dgm:cxn modelId="{EEA370ED-70F6-C048-973D-08A6388A1ABA}" type="presParOf" srcId="{93DDAB0E-C57E-E143-B06D-53680D1E843F}" destId="{A8FF5BF7-1EF6-BE4A-BE8B-EF78B6D04851}" srcOrd="1" destOrd="0" presId="urn:microsoft.com/office/officeart/2005/8/layout/radial2"/>
    <dgm:cxn modelId="{00EF4EFB-0902-AB4E-8618-BA5BF6D5B1C1}" type="presParOf" srcId="{8D4DDD39-CFA6-2141-BAE7-0BA59E1D5298}" destId="{234134E4-E872-EA42-9146-7B328CBEF816}" srcOrd="7" destOrd="0" presId="urn:microsoft.com/office/officeart/2005/8/layout/radial2"/>
    <dgm:cxn modelId="{242A3AAD-7851-F44F-93D1-2A49222BD8D0}" type="presParOf" srcId="{8D4DDD39-CFA6-2141-BAE7-0BA59E1D5298}" destId="{E6AC72A5-B212-CA42-87CE-B95F6FB2DDDA}" srcOrd="8" destOrd="0" presId="urn:microsoft.com/office/officeart/2005/8/layout/radial2"/>
    <dgm:cxn modelId="{AB23D555-0169-5746-89C4-633950C37DA7}" type="presParOf" srcId="{E6AC72A5-B212-CA42-87CE-B95F6FB2DDDA}" destId="{CEF41A56-1ABC-6B4C-AC70-03196A145195}" srcOrd="0" destOrd="0" presId="urn:microsoft.com/office/officeart/2005/8/layout/radial2"/>
    <dgm:cxn modelId="{90B25875-985F-3245-9CAD-6F41E7FFB94A}" type="presParOf" srcId="{E6AC72A5-B212-CA42-87CE-B95F6FB2DDDA}" destId="{CD990A4D-9080-D34D-9DC5-978331FE466D}" srcOrd="1" destOrd="0" presId="urn:microsoft.com/office/officeart/2005/8/layout/radial2"/>
    <dgm:cxn modelId="{1ADF59F3-2397-2F4C-80D7-CDD904792504}" type="presParOf" srcId="{8D4DDD39-CFA6-2141-BAE7-0BA59E1D5298}" destId="{A1855F14-E9C4-0147-8C60-F9E5635178A7}" srcOrd="9" destOrd="0" presId="urn:microsoft.com/office/officeart/2005/8/layout/radial2"/>
    <dgm:cxn modelId="{253F5471-AEC4-1341-AF78-021AEA8EBA8F}" type="presParOf" srcId="{8D4DDD39-CFA6-2141-BAE7-0BA59E1D5298}" destId="{89376389-451E-4D44-9919-BC58EC6B78BF}" srcOrd="10" destOrd="0" presId="urn:microsoft.com/office/officeart/2005/8/layout/radial2"/>
    <dgm:cxn modelId="{6B5829BA-F058-0243-979E-7C6A089ABF6F}" type="presParOf" srcId="{89376389-451E-4D44-9919-BC58EC6B78BF}" destId="{404DFB2C-15A1-C341-BD9C-2CC44EFF0E6F}" srcOrd="0" destOrd="0" presId="urn:microsoft.com/office/officeart/2005/8/layout/radial2"/>
    <dgm:cxn modelId="{AE23306C-1106-F64B-9017-D30ACE7CFBE8}" type="presParOf" srcId="{89376389-451E-4D44-9919-BC58EC6B78BF}" destId="{E9B0E5A8-03A7-4245-9A8D-83ACD38B2C34}" srcOrd="1" destOrd="0" presId="urn:microsoft.com/office/officeart/2005/8/layout/radial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E6598D6-50EE-934B-9B35-E14071C713BD}">
      <dsp:nvSpPr>
        <dsp:cNvPr id="0" name=""/>
        <dsp:cNvSpPr/>
      </dsp:nvSpPr>
      <dsp:spPr>
        <a:xfrm>
          <a:off x="7631" y="18992"/>
          <a:ext cx="1579680" cy="4487978"/>
        </a:xfrm>
        <a:prstGeom prst="roundRect">
          <a:avLst>
            <a:gd name="adj" fmla="val 10000"/>
          </a:avLst>
        </a:prstGeom>
        <a:gradFill rotWithShape="0">
          <a:gsLst>
            <a:gs pos="0">
              <a:schemeClr val="accent2">
                <a:hueOff val="0"/>
                <a:satOff val="0"/>
                <a:lumOff val="0"/>
                <a:alphaOff val="0"/>
                <a:tint val="100000"/>
                <a:shade val="100000"/>
                <a:satMod val="130000"/>
              </a:schemeClr>
            </a:gs>
            <a:gs pos="100000">
              <a:schemeClr val="accent2">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9060" tIns="99060" rIns="99060" bIns="99060" numCol="1" spcCol="1270" anchor="ctr" anchorCtr="0">
          <a:noAutofit/>
        </a:bodyPr>
        <a:lstStyle/>
        <a:p>
          <a:pPr lvl="0" algn="ctr" defTabSz="1155700" rtl="0">
            <a:lnSpc>
              <a:spcPct val="90000"/>
            </a:lnSpc>
            <a:spcBef>
              <a:spcPct val="0"/>
            </a:spcBef>
            <a:spcAft>
              <a:spcPct val="35000"/>
            </a:spcAft>
          </a:pPr>
          <a:r>
            <a:rPr lang="en-US" sz="2600" kern="1200" dirty="0" smtClean="0"/>
            <a:t>Develop a Feminist Theory</a:t>
          </a:r>
          <a:endParaRPr lang="en-US" sz="2600" kern="1200" dirty="0"/>
        </a:p>
      </dsp:txBody>
      <dsp:txXfrm>
        <a:off x="53898" y="65259"/>
        <a:ext cx="1487146" cy="4395444"/>
      </dsp:txXfrm>
    </dsp:sp>
    <dsp:sp modelId="{77475A57-03FB-AB49-8243-159CF55A7905}">
      <dsp:nvSpPr>
        <dsp:cNvPr id="0" name=""/>
        <dsp:cNvSpPr/>
      </dsp:nvSpPr>
      <dsp:spPr>
        <a:xfrm>
          <a:off x="1745279" y="2067101"/>
          <a:ext cx="334892" cy="391760"/>
        </a:xfrm>
        <a:prstGeom prst="rightArrow">
          <a:avLst>
            <a:gd name="adj1" fmla="val 60000"/>
            <a:gd name="adj2" fmla="val 50000"/>
          </a:avLst>
        </a:prstGeom>
        <a:gradFill rotWithShape="0">
          <a:gsLst>
            <a:gs pos="0">
              <a:schemeClr val="accent2">
                <a:hueOff val="0"/>
                <a:satOff val="0"/>
                <a:lumOff val="0"/>
                <a:alphaOff val="0"/>
                <a:tint val="100000"/>
                <a:shade val="100000"/>
                <a:satMod val="130000"/>
              </a:schemeClr>
            </a:gs>
            <a:gs pos="100000">
              <a:schemeClr val="accent2">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n-US" sz="1600" kern="1200" dirty="0"/>
        </a:p>
      </dsp:txBody>
      <dsp:txXfrm>
        <a:off x="1745279" y="2145453"/>
        <a:ext cx="234424" cy="235056"/>
      </dsp:txXfrm>
    </dsp:sp>
    <dsp:sp modelId="{BA3FEA52-8142-294C-B918-7C2C175606FB}">
      <dsp:nvSpPr>
        <dsp:cNvPr id="0" name=""/>
        <dsp:cNvSpPr/>
      </dsp:nvSpPr>
      <dsp:spPr>
        <a:xfrm>
          <a:off x="2219183" y="0"/>
          <a:ext cx="1579680" cy="4525963"/>
        </a:xfrm>
        <a:prstGeom prst="roundRect">
          <a:avLst>
            <a:gd name="adj" fmla="val 10000"/>
          </a:avLst>
        </a:prstGeom>
        <a:gradFill rotWithShape="0">
          <a:gsLst>
            <a:gs pos="0">
              <a:schemeClr val="accent3">
                <a:hueOff val="0"/>
                <a:satOff val="0"/>
                <a:lumOff val="0"/>
                <a:alphaOff val="0"/>
                <a:tint val="100000"/>
                <a:shade val="100000"/>
                <a:satMod val="130000"/>
              </a:schemeClr>
            </a:gs>
            <a:gs pos="100000">
              <a:schemeClr val="accent3">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rtl="0">
            <a:lnSpc>
              <a:spcPct val="90000"/>
            </a:lnSpc>
            <a:spcBef>
              <a:spcPct val="0"/>
            </a:spcBef>
            <a:spcAft>
              <a:spcPct val="35000"/>
            </a:spcAft>
          </a:pPr>
          <a:r>
            <a:rPr lang="en-US" sz="2200" kern="1200" dirty="0" smtClean="0"/>
            <a:t>Raise Awareness of Female Oppression Among Women</a:t>
          </a:r>
          <a:endParaRPr lang="en-US" sz="2200" kern="1200" dirty="0"/>
        </a:p>
      </dsp:txBody>
      <dsp:txXfrm>
        <a:off x="2265450" y="46267"/>
        <a:ext cx="1487146" cy="4433429"/>
      </dsp:txXfrm>
    </dsp:sp>
    <dsp:sp modelId="{4CB35500-198A-B44B-9346-BB26DEC9394E}">
      <dsp:nvSpPr>
        <dsp:cNvPr id="0" name=""/>
        <dsp:cNvSpPr/>
      </dsp:nvSpPr>
      <dsp:spPr>
        <a:xfrm>
          <a:off x="3956831" y="2067101"/>
          <a:ext cx="334892" cy="391760"/>
        </a:xfrm>
        <a:prstGeom prst="rightArrow">
          <a:avLst>
            <a:gd name="adj1" fmla="val 60000"/>
            <a:gd name="adj2" fmla="val 50000"/>
          </a:avLst>
        </a:prstGeom>
        <a:gradFill rotWithShape="0">
          <a:gsLst>
            <a:gs pos="0">
              <a:schemeClr val="accent3">
                <a:hueOff val="0"/>
                <a:satOff val="0"/>
                <a:lumOff val="0"/>
                <a:alphaOff val="0"/>
                <a:tint val="100000"/>
                <a:shade val="100000"/>
                <a:satMod val="130000"/>
              </a:schemeClr>
            </a:gs>
            <a:gs pos="100000">
              <a:schemeClr val="accent3">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n-US" sz="1600" kern="1200" dirty="0"/>
        </a:p>
      </dsp:txBody>
      <dsp:txXfrm>
        <a:off x="3956831" y="2145453"/>
        <a:ext cx="234424" cy="235056"/>
      </dsp:txXfrm>
    </dsp:sp>
    <dsp:sp modelId="{DBD97787-9C62-9647-8E83-3AA20C43AE07}">
      <dsp:nvSpPr>
        <dsp:cNvPr id="0" name=""/>
        <dsp:cNvSpPr/>
      </dsp:nvSpPr>
      <dsp:spPr>
        <a:xfrm>
          <a:off x="4430736" y="0"/>
          <a:ext cx="1579680" cy="4525963"/>
        </a:xfrm>
        <a:prstGeom prst="roundRect">
          <a:avLst>
            <a:gd name="adj" fmla="val 10000"/>
          </a:avLst>
        </a:prstGeom>
        <a:gradFill rotWithShape="0">
          <a:gsLst>
            <a:gs pos="0">
              <a:schemeClr val="accent4">
                <a:hueOff val="0"/>
                <a:satOff val="0"/>
                <a:lumOff val="0"/>
                <a:alphaOff val="0"/>
                <a:tint val="100000"/>
                <a:shade val="100000"/>
                <a:satMod val="130000"/>
              </a:schemeClr>
            </a:gs>
            <a:gs pos="100000">
              <a:schemeClr val="accent4">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rtl="0">
            <a:lnSpc>
              <a:spcPct val="90000"/>
            </a:lnSpc>
            <a:spcBef>
              <a:spcPct val="0"/>
            </a:spcBef>
            <a:spcAft>
              <a:spcPct val="35000"/>
            </a:spcAft>
          </a:pPr>
          <a:r>
            <a:rPr lang="en-US" sz="2500" kern="1200" dirty="0" smtClean="0"/>
            <a:t>Organize</a:t>
          </a:r>
          <a:endParaRPr lang="en-US" sz="2500" kern="1200" dirty="0"/>
        </a:p>
      </dsp:txBody>
      <dsp:txXfrm>
        <a:off x="4477003" y="46267"/>
        <a:ext cx="1487146" cy="4433429"/>
      </dsp:txXfrm>
    </dsp:sp>
    <dsp:sp modelId="{60DB6E62-39AC-9348-946E-7F380B16C6CC}">
      <dsp:nvSpPr>
        <dsp:cNvPr id="0" name=""/>
        <dsp:cNvSpPr/>
      </dsp:nvSpPr>
      <dsp:spPr>
        <a:xfrm>
          <a:off x="6168384" y="2067101"/>
          <a:ext cx="334892" cy="391760"/>
        </a:xfrm>
        <a:prstGeom prst="rightArrow">
          <a:avLst>
            <a:gd name="adj1" fmla="val 60000"/>
            <a:gd name="adj2" fmla="val 50000"/>
          </a:avLst>
        </a:prstGeom>
        <a:gradFill rotWithShape="0">
          <a:gsLst>
            <a:gs pos="0">
              <a:schemeClr val="accent4">
                <a:hueOff val="0"/>
                <a:satOff val="0"/>
                <a:lumOff val="0"/>
                <a:alphaOff val="0"/>
                <a:tint val="100000"/>
                <a:shade val="100000"/>
                <a:satMod val="130000"/>
              </a:schemeClr>
            </a:gs>
            <a:gs pos="100000">
              <a:schemeClr val="accent4">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n-US" sz="1600" kern="1200" dirty="0"/>
        </a:p>
      </dsp:txBody>
      <dsp:txXfrm>
        <a:off x="6168384" y="2145453"/>
        <a:ext cx="234424" cy="235056"/>
      </dsp:txXfrm>
    </dsp:sp>
    <dsp:sp modelId="{CC5EC052-D00E-464C-8351-6A78AB028EB6}">
      <dsp:nvSpPr>
        <dsp:cNvPr id="0" name=""/>
        <dsp:cNvSpPr/>
      </dsp:nvSpPr>
      <dsp:spPr>
        <a:xfrm>
          <a:off x="6642288" y="0"/>
          <a:ext cx="1579680" cy="4525963"/>
        </a:xfrm>
        <a:prstGeom prst="roundRect">
          <a:avLst>
            <a:gd name="adj" fmla="val 10000"/>
          </a:avLst>
        </a:prstGeom>
        <a:gradFill rotWithShape="0">
          <a:gsLst>
            <a:gs pos="0">
              <a:schemeClr val="accent5">
                <a:hueOff val="0"/>
                <a:satOff val="0"/>
                <a:lumOff val="0"/>
                <a:alphaOff val="0"/>
                <a:tint val="100000"/>
                <a:shade val="100000"/>
                <a:satMod val="130000"/>
              </a:schemeClr>
            </a:gs>
            <a:gs pos="100000">
              <a:schemeClr val="accent5">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rtl="0">
            <a:lnSpc>
              <a:spcPct val="90000"/>
            </a:lnSpc>
            <a:spcBef>
              <a:spcPct val="0"/>
            </a:spcBef>
            <a:spcAft>
              <a:spcPct val="35000"/>
            </a:spcAft>
          </a:pPr>
          <a:r>
            <a:rPr lang="en-US" sz="2500" kern="1200" dirty="0" smtClean="0"/>
            <a:t>Act</a:t>
          </a:r>
          <a:endParaRPr lang="en-US" sz="2500" kern="1200" dirty="0"/>
        </a:p>
        <a:p>
          <a:pPr marL="228600" lvl="1" indent="-228600" algn="l" defTabSz="889000" rtl="0">
            <a:lnSpc>
              <a:spcPct val="90000"/>
            </a:lnSpc>
            <a:spcBef>
              <a:spcPct val="0"/>
            </a:spcBef>
            <a:spcAft>
              <a:spcPct val="15000"/>
            </a:spcAft>
            <a:buChar char="••"/>
          </a:pPr>
          <a:r>
            <a:rPr lang="en-US" sz="2000" kern="1200" dirty="0" smtClean="0"/>
            <a:t>Protest &amp; Activism</a:t>
          </a:r>
          <a:endParaRPr lang="en-US" sz="2000" kern="1200" dirty="0"/>
        </a:p>
        <a:p>
          <a:pPr marL="228600" lvl="1" indent="-228600" algn="l" defTabSz="889000" rtl="0">
            <a:lnSpc>
              <a:spcPct val="90000"/>
            </a:lnSpc>
            <a:spcBef>
              <a:spcPct val="0"/>
            </a:spcBef>
            <a:spcAft>
              <a:spcPct val="15000"/>
            </a:spcAft>
            <a:buChar char="••"/>
          </a:pPr>
          <a:r>
            <a:rPr lang="en-US" sz="2000" kern="1200" dirty="0" smtClean="0"/>
            <a:t>Legislative Changes</a:t>
          </a:r>
          <a:endParaRPr lang="en-US" sz="2000" kern="1200" dirty="0"/>
        </a:p>
      </dsp:txBody>
      <dsp:txXfrm>
        <a:off x="6688555" y="46267"/>
        <a:ext cx="1487146" cy="443342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1855F14-E9C4-0147-8C60-F9E5635178A7}">
      <dsp:nvSpPr>
        <dsp:cNvPr id="0" name=""/>
        <dsp:cNvSpPr/>
      </dsp:nvSpPr>
      <dsp:spPr>
        <a:xfrm rot="3370748">
          <a:off x="2288932" y="4917518"/>
          <a:ext cx="2022211" cy="38671"/>
        </a:xfrm>
        <a:custGeom>
          <a:avLst/>
          <a:gdLst/>
          <a:ahLst/>
          <a:cxnLst/>
          <a:rect l="0" t="0" r="0" b="0"/>
          <a:pathLst>
            <a:path>
              <a:moveTo>
                <a:pt x="0" y="19335"/>
              </a:moveTo>
              <a:lnTo>
                <a:pt x="2022211" y="19335"/>
              </a:lnTo>
            </a:path>
          </a:pathLst>
        </a:custGeom>
        <a:noFill/>
        <a:ln w="9525" cap="flat" cmpd="sng" algn="ctr">
          <a:solidFill>
            <a:schemeClr val="accent4">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234134E4-E872-EA42-9146-7B328CBEF816}">
      <dsp:nvSpPr>
        <dsp:cNvPr id="0" name=""/>
        <dsp:cNvSpPr/>
      </dsp:nvSpPr>
      <dsp:spPr>
        <a:xfrm rot="1739719">
          <a:off x="2850465" y="4210773"/>
          <a:ext cx="1814539" cy="38671"/>
        </a:xfrm>
        <a:custGeom>
          <a:avLst/>
          <a:gdLst/>
          <a:ahLst/>
          <a:cxnLst/>
          <a:rect l="0" t="0" r="0" b="0"/>
          <a:pathLst>
            <a:path>
              <a:moveTo>
                <a:pt x="0" y="19335"/>
              </a:moveTo>
              <a:lnTo>
                <a:pt x="1814539" y="19335"/>
              </a:lnTo>
            </a:path>
          </a:pathLst>
        </a:custGeom>
        <a:noFill/>
        <a:ln w="9525" cap="flat" cmpd="sng" algn="ctr">
          <a:solidFill>
            <a:schemeClr val="accent4">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1FB2DBF3-3A5C-1B44-AA6A-930AB57BFC47}">
      <dsp:nvSpPr>
        <dsp:cNvPr id="0" name=""/>
        <dsp:cNvSpPr/>
      </dsp:nvSpPr>
      <dsp:spPr>
        <a:xfrm>
          <a:off x="2964183" y="3389924"/>
          <a:ext cx="1820815" cy="38671"/>
        </a:xfrm>
        <a:custGeom>
          <a:avLst/>
          <a:gdLst/>
          <a:ahLst/>
          <a:cxnLst/>
          <a:rect l="0" t="0" r="0" b="0"/>
          <a:pathLst>
            <a:path>
              <a:moveTo>
                <a:pt x="0" y="19335"/>
              </a:moveTo>
              <a:lnTo>
                <a:pt x="1820815" y="19335"/>
              </a:lnTo>
            </a:path>
          </a:pathLst>
        </a:custGeom>
        <a:noFill/>
        <a:ln w="9525" cap="flat" cmpd="sng" algn="ctr">
          <a:solidFill>
            <a:schemeClr val="accent4">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8741B257-5FE0-CB41-BFBA-74B0793EF4F2}">
      <dsp:nvSpPr>
        <dsp:cNvPr id="0" name=""/>
        <dsp:cNvSpPr/>
      </dsp:nvSpPr>
      <dsp:spPr>
        <a:xfrm rot="19860281">
          <a:off x="2850465" y="2569074"/>
          <a:ext cx="1814539" cy="38671"/>
        </a:xfrm>
        <a:custGeom>
          <a:avLst/>
          <a:gdLst/>
          <a:ahLst/>
          <a:cxnLst/>
          <a:rect l="0" t="0" r="0" b="0"/>
          <a:pathLst>
            <a:path>
              <a:moveTo>
                <a:pt x="0" y="19335"/>
              </a:moveTo>
              <a:lnTo>
                <a:pt x="1814539" y="19335"/>
              </a:lnTo>
            </a:path>
          </a:pathLst>
        </a:custGeom>
        <a:noFill/>
        <a:ln w="9525" cap="flat" cmpd="sng" algn="ctr">
          <a:solidFill>
            <a:schemeClr val="accent4">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CA3816E4-6D5B-F246-AF9D-F15F31D44508}">
      <dsp:nvSpPr>
        <dsp:cNvPr id="0" name=""/>
        <dsp:cNvSpPr/>
      </dsp:nvSpPr>
      <dsp:spPr>
        <a:xfrm rot="18280492">
          <a:off x="2301821" y="1843019"/>
          <a:ext cx="2089799" cy="38671"/>
        </a:xfrm>
        <a:custGeom>
          <a:avLst/>
          <a:gdLst/>
          <a:ahLst/>
          <a:cxnLst/>
          <a:rect l="0" t="0" r="0" b="0"/>
          <a:pathLst>
            <a:path>
              <a:moveTo>
                <a:pt x="0" y="19335"/>
              </a:moveTo>
              <a:lnTo>
                <a:pt x="2089799" y="19335"/>
              </a:lnTo>
            </a:path>
          </a:pathLst>
        </a:custGeom>
        <a:noFill/>
        <a:ln w="9525" cap="flat" cmpd="sng" algn="ctr">
          <a:solidFill>
            <a:schemeClr val="accent4">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684B9CCB-594F-284D-A89A-ACCC35A25FB8}">
      <dsp:nvSpPr>
        <dsp:cNvPr id="0" name=""/>
        <dsp:cNvSpPr/>
      </dsp:nvSpPr>
      <dsp:spPr>
        <a:xfrm>
          <a:off x="1419040" y="2489368"/>
          <a:ext cx="1964531" cy="1964531"/>
        </a:xfrm>
        <a:prstGeom prst="ellipse">
          <a:avLst/>
        </a:prstGeom>
        <a:gradFill rotWithShape="0">
          <a:gsLst>
            <a:gs pos="0">
              <a:schemeClr val="accent4">
                <a:hueOff val="0"/>
                <a:satOff val="0"/>
                <a:lumOff val="0"/>
                <a:alphaOff val="0"/>
                <a:tint val="100000"/>
                <a:shade val="100000"/>
                <a:satMod val="130000"/>
              </a:schemeClr>
            </a:gs>
            <a:gs pos="100000">
              <a:schemeClr val="accent4">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6615AEC9-C2E3-7D44-A0B4-AB914EE9351D}">
      <dsp:nvSpPr>
        <dsp:cNvPr id="0" name=""/>
        <dsp:cNvSpPr/>
      </dsp:nvSpPr>
      <dsp:spPr>
        <a:xfrm>
          <a:off x="3704142" y="938"/>
          <a:ext cx="1099759" cy="1099759"/>
        </a:xfrm>
        <a:prstGeom prst="ellipse">
          <a:avLst/>
        </a:prstGeom>
        <a:gradFill rotWithShape="0">
          <a:gsLst>
            <a:gs pos="0">
              <a:schemeClr val="accent4">
                <a:hueOff val="0"/>
                <a:satOff val="0"/>
                <a:lumOff val="0"/>
                <a:alphaOff val="0"/>
                <a:tint val="100000"/>
                <a:shade val="100000"/>
                <a:satMod val="130000"/>
              </a:schemeClr>
            </a:gs>
            <a:gs pos="100000">
              <a:schemeClr val="accent4">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n-US" sz="1200" kern="1200" dirty="0" smtClean="0">
              <a:solidFill>
                <a:schemeClr val="tx1"/>
              </a:solidFill>
            </a:rPr>
            <a:t>Denied Suffrage</a:t>
          </a:r>
          <a:endParaRPr lang="en-US" sz="1200" kern="1200" dirty="0">
            <a:solidFill>
              <a:schemeClr val="tx1"/>
            </a:solidFill>
          </a:endParaRPr>
        </a:p>
      </dsp:txBody>
      <dsp:txXfrm>
        <a:off x="3865198" y="161994"/>
        <a:ext cx="777647" cy="777647"/>
      </dsp:txXfrm>
    </dsp:sp>
    <dsp:sp modelId="{B01ABE0A-4587-B141-A179-4CA9A2FCB35F}">
      <dsp:nvSpPr>
        <dsp:cNvPr id="0" name=""/>
        <dsp:cNvSpPr/>
      </dsp:nvSpPr>
      <dsp:spPr>
        <a:xfrm>
          <a:off x="4477416" y="1273577"/>
          <a:ext cx="1178718" cy="1178718"/>
        </a:xfrm>
        <a:prstGeom prst="ellipse">
          <a:avLst/>
        </a:prstGeom>
        <a:gradFill rotWithShape="0">
          <a:gsLst>
            <a:gs pos="0">
              <a:schemeClr val="accent4">
                <a:hueOff val="0"/>
                <a:satOff val="0"/>
                <a:lumOff val="0"/>
                <a:alphaOff val="0"/>
                <a:tint val="100000"/>
                <a:shade val="100000"/>
                <a:satMod val="130000"/>
              </a:schemeClr>
            </a:gs>
            <a:gs pos="100000">
              <a:schemeClr val="accent4">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n-US" sz="1200" kern="1200" dirty="0" smtClean="0">
              <a:solidFill>
                <a:schemeClr val="tx1"/>
              </a:solidFill>
            </a:rPr>
            <a:t>Laws prohibiting women from divorce</a:t>
          </a:r>
          <a:endParaRPr lang="en-US" sz="1200" kern="1200" dirty="0">
            <a:solidFill>
              <a:schemeClr val="tx1"/>
            </a:solidFill>
          </a:endParaRPr>
        </a:p>
      </dsp:txBody>
      <dsp:txXfrm>
        <a:off x="4650035" y="1446196"/>
        <a:ext cx="833480" cy="833480"/>
      </dsp:txXfrm>
    </dsp:sp>
    <dsp:sp modelId="{FEA4C224-28CC-494E-AB1A-749BAAE0C6FC}">
      <dsp:nvSpPr>
        <dsp:cNvPr id="0" name=""/>
        <dsp:cNvSpPr/>
      </dsp:nvSpPr>
      <dsp:spPr>
        <a:xfrm>
          <a:off x="4784999" y="2819900"/>
          <a:ext cx="1178718" cy="1178718"/>
        </a:xfrm>
        <a:prstGeom prst="ellipse">
          <a:avLst/>
        </a:prstGeom>
        <a:gradFill rotWithShape="0">
          <a:gsLst>
            <a:gs pos="0">
              <a:schemeClr val="accent4">
                <a:hueOff val="0"/>
                <a:satOff val="0"/>
                <a:lumOff val="0"/>
                <a:alphaOff val="0"/>
                <a:tint val="100000"/>
                <a:shade val="100000"/>
                <a:satMod val="130000"/>
              </a:schemeClr>
            </a:gs>
            <a:gs pos="100000">
              <a:schemeClr val="accent4">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n-US" sz="1200" kern="1200" dirty="0" smtClean="0">
              <a:solidFill>
                <a:schemeClr val="tx1"/>
              </a:solidFill>
            </a:rPr>
            <a:t>Ideology of Feminine Fulfillment</a:t>
          </a:r>
          <a:endParaRPr lang="en-US" sz="1200" kern="1200" dirty="0">
            <a:solidFill>
              <a:schemeClr val="tx1"/>
            </a:solidFill>
          </a:endParaRPr>
        </a:p>
      </dsp:txBody>
      <dsp:txXfrm>
        <a:off x="4957618" y="2992519"/>
        <a:ext cx="833480" cy="833480"/>
      </dsp:txXfrm>
    </dsp:sp>
    <dsp:sp modelId="{CEF41A56-1ABC-6B4C-AC70-03196A145195}">
      <dsp:nvSpPr>
        <dsp:cNvPr id="0" name=""/>
        <dsp:cNvSpPr/>
      </dsp:nvSpPr>
      <dsp:spPr>
        <a:xfrm>
          <a:off x="4477416" y="4366223"/>
          <a:ext cx="1178718" cy="1178718"/>
        </a:xfrm>
        <a:prstGeom prst="ellipse">
          <a:avLst/>
        </a:prstGeom>
        <a:gradFill rotWithShape="0">
          <a:gsLst>
            <a:gs pos="0">
              <a:schemeClr val="accent4">
                <a:hueOff val="0"/>
                <a:satOff val="0"/>
                <a:lumOff val="0"/>
                <a:alphaOff val="0"/>
                <a:tint val="100000"/>
                <a:shade val="100000"/>
                <a:satMod val="130000"/>
              </a:schemeClr>
            </a:gs>
            <a:gs pos="100000">
              <a:schemeClr val="accent4">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n-US" sz="1200" kern="1200" dirty="0" smtClean="0">
              <a:solidFill>
                <a:schemeClr val="tx1"/>
              </a:solidFill>
            </a:rPr>
            <a:t>Gender Gap in Pay</a:t>
          </a:r>
          <a:endParaRPr lang="en-US" sz="1200" kern="1200" dirty="0">
            <a:solidFill>
              <a:schemeClr val="tx1"/>
            </a:solidFill>
          </a:endParaRPr>
        </a:p>
      </dsp:txBody>
      <dsp:txXfrm>
        <a:off x="4650035" y="4538842"/>
        <a:ext cx="833480" cy="833480"/>
      </dsp:txXfrm>
    </dsp:sp>
    <dsp:sp modelId="{404DFB2C-15A1-C341-BD9C-2CC44EFF0E6F}">
      <dsp:nvSpPr>
        <dsp:cNvPr id="0" name=""/>
        <dsp:cNvSpPr/>
      </dsp:nvSpPr>
      <dsp:spPr>
        <a:xfrm>
          <a:off x="3601495" y="5677132"/>
          <a:ext cx="1178718" cy="1178718"/>
        </a:xfrm>
        <a:prstGeom prst="ellipse">
          <a:avLst/>
        </a:prstGeom>
        <a:gradFill rotWithShape="0">
          <a:gsLst>
            <a:gs pos="0">
              <a:schemeClr val="accent4">
                <a:hueOff val="0"/>
                <a:satOff val="0"/>
                <a:lumOff val="0"/>
                <a:alphaOff val="0"/>
                <a:tint val="100000"/>
                <a:shade val="100000"/>
                <a:satMod val="130000"/>
              </a:schemeClr>
            </a:gs>
            <a:gs pos="100000">
              <a:schemeClr val="accent4">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n-US" sz="1200" kern="1200" dirty="0" smtClean="0">
              <a:solidFill>
                <a:schemeClr val="tx1"/>
              </a:solidFill>
            </a:rPr>
            <a:t>Gendered Division of Household labor</a:t>
          </a:r>
          <a:endParaRPr lang="en-US" sz="1200" kern="1200" dirty="0">
            <a:solidFill>
              <a:schemeClr val="tx1"/>
            </a:solidFill>
          </a:endParaRPr>
        </a:p>
      </dsp:txBody>
      <dsp:txXfrm>
        <a:off x="3774114" y="5849751"/>
        <a:ext cx="833480" cy="833480"/>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2">
  <dgm:title val=""/>
  <dgm:desc val=""/>
  <dgm:catLst>
    <dgm:cat type="relationship" pri="20000"/>
    <dgm:cat type="convert" pri="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animLvl val="ctr"/>
      <dgm:resizeHandles val="exact"/>
    </dgm:varLst>
    <dgm:alg type="composite"/>
    <dgm:shape xmlns:r="http://schemas.openxmlformats.org/officeDocument/2006/relationships" r:blip="">
      <dgm:adjLst/>
    </dgm:shape>
    <dgm:presOf/>
    <dgm:constrLst>
      <dgm:constr type="w" for="ch" forName="cycle" refType="w"/>
      <dgm:constr type="h" for="ch" forName="cycle" refType="h"/>
    </dgm:constrLst>
    <dgm:ruleLst/>
    <dgm:layoutNode name="cycle">
      <dgm:choose name="Name0">
        <dgm:if name="Name1" func="var" arg="dir" op="equ" val="norm">
          <dgm:choose name="Name2">
            <dgm:if name="Name3" axis="ch" ptType="node" func="cnt" op="lte" val="1">
              <dgm:alg type="cycle">
                <dgm:param type="stAng" val="90"/>
                <dgm:param type="spanAng" val="360"/>
                <dgm:param type="ctrShpMap" val="fNode"/>
              </dgm:alg>
            </dgm:if>
            <dgm:if name="Name4" axis="ch" ptType="node" func="cnt" op="equ" val="2">
              <dgm:alg type="cycle">
                <dgm:param type="stAng" val="70"/>
                <dgm:param type="spanAng" val="40"/>
                <dgm:param type="ctrShpMap" val="fNode"/>
              </dgm:alg>
            </dgm:if>
            <dgm:if name="Name5" axis="ch" ptType="node" func="cnt" op="equ" val="3">
              <dgm:alg type="cycle">
                <dgm:param type="stAng" val="60"/>
                <dgm:param type="spanAng" val="60"/>
                <dgm:param type="ctrShpMap" val="fNode"/>
              </dgm:alg>
            </dgm:if>
            <dgm:else name="Name6">
              <dgm:alg type="cycle">
                <dgm:param type="stAng" val="45"/>
                <dgm:param type="spanAng" val="90"/>
                <dgm:param type="ctrShpMap" val="fNode"/>
              </dgm:alg>
            </dgm:else>
          </dgm:choose>
        </dgm:if>
        <dgm:else name="Name7">
          <dgm:choose name="Name8">
            <dgm:if name="Name9" axis="ch" ptType="node" func="cnt" op="lte" val="1">
              <dgm:alg type="cycle">
                <dgm:param type="stAng" val="-90"/>
                <dgm:param type="spanAng" val="-360"/>
                <dgm:param type="ctrShpMap" val="fNode"/>
              </dgm:alg>
            </dgm:if>
            <dgm:if name="Name10" axis="ch" ptType="node" func="cnt" op="equ" val="2">
              <dgm:alg type="cycle">
                <dgm:param type="stAng" val="-70"/>
                <dgm:param type="spanAng" val="-40"/>
                <dgm:param type="ctrShpMap" val="fNode"/>
              </dgm:alg>
            </dgm:if>
            <dgm:if name="Name11" axis="ch" ptType="node" func="cnt" op="equ" val="3">
              <dgm:alg type="cycle">
                <dgm:param type="stAng" val="-60"/>
                <dgm:param type="spanAng" val="-60"/>
                <dgm:param type="ctrShpMap" val="fNode"/>
              </dgm:alg>
            </dgm:if>
            <dgm:else name="Name12">
              <dgm:alg type="cycle">
                <dgm:param type="stAng" val="-45"/>
                <dgm:param type="spanAng" val="-90"/>
                <dgm:param type="ctrShpMap" val="fNode"/>
              </dgm:alg>
            </dgm:else>
          </dgm:choose>
        </dgm:else>
      </dgm:choose>
      <dgm:shape xmlns:r="http://schemas.openxmlformats.org/officeDocument/2006/relationships" r:blip="">
        <dgm:adjLst/>
      </dgm:shape>
      <dgm:presOf/>
      <dgm:constrLst>
        <dgm:constr type="sp" val="20"/>
        <dgm:constr type="w" for="ch" forName="centerShape" refType="w"/>
        <dgm:constr type="w" for="ch" forName="node" refType="w" refFor="ch" refForName="centerShape" fact="1.5"/>
        <dgm:constr type="sibSp" refType="w" refFor="ch" refForName="centerShape" op="equ" fact="0.08"/>
        <dgm:constr type="primFontSz" for="des" forName="parentNode" op="equ" val="65"/>
        <dgm:constr type="secFontSz" for="des" forName="childNode" op="equ" val="65"/>
      </dgm:constrLst>
      <dgm:ruleLst/>
      <dgm:choose name="Name13">
        <dgm:if name="Name14" axis="ch" ptType="node" hideLastTrans="0" func="cnt" op="gte" val="1">
          <dgm:layoutNode name="centerShape" styleLbl="node0">
            <dgm:alg type="composite"/>
            <dgm:shape xmlns:r="http://schemas.openxmlformats.org/officeDocument/2006/relationships" r:blip="">
              <dgm:adjLst/>
            </dgm:shape>
            <dgm:presOf axis="ch" ptType="node" cnt="1"/>
            <dgm:constrLst>
              <dgm:constr type="w" for="ch" forName="connSite" refType="w" fact="0.7"/>
              <dgm:constr type="h" for="ch" forName="connSite" refType="w" fact="0.7"/>
              <dgm:constr type="ctrX" for="ch" forName="connSite" refType="w" fact="0.5"/>
              <dgm:constr type="ctrY" for="ch" forName="connSite" refType="h" fact="0.5"/>
              <dgm:constr type="w" for="ch" forName="visible" refType="w"/>
              <dgm:constr type="h" for="ch" forName="visible" refType="w"/>
              <dgm:constr type="ctrX" for="ch" forName="visible" refType="w" fact="0.5"/>
              <dgm:constr type="ctrY" for="ch" forName="visible" refType="h" fact="0.5"/>
            </dgm:constrLst>
            <dgm:ruleLst/>
            <dgm:layoutNode name="connSite">
              <dgm:alg type="sp"/>
              <dgm:shape xmlns:r="http://schemas.openxmlformats.org/officeDocument/2006/relationships" type="ellipse" r:blip="" hideGeom="1">
                <dgm:adjLst/>
              </dgm:shape>
              <dgm:presOf/>
              <dgm:constrLst/>
              <dgm:ruleLst/>
            </dgm:layoutNode>
            <dgm:layoutNode name="visible">
              <dgm:alg type="sp"/>
              <dgm:shape xmlns:r="http://schemas.openxmlformats.org/officeDocument/2006/relationships" type="ellipse" r:blip="" blipPhldr="1">
                <dgm:adjLst/>
              </dgm:shape>
              <dgm:presOf/>
              <dgm:constrLst/>
              <dgm:ruleLst/>
            </dgm:layoutNode>
          </dgm:layoutNode>
        </dgm:if>
        <dgm:else name="Name15"/>
      </dgm:choose>
      <dgm:forEach name="Name16" axis="ch">
        <dgm:forEach name="Name17" axis="self" ptType="node">
          <dgm:layoutNode name="node">
            <dgm:alg type="composite"/>
            <dgm:shape xmlns:r="http://schemas.openxmlformats.org/officeDocument/2006/relationships" r:blip="">
              <dgm:adjLst/>
            </dgm:shape>
            <dgm:presOf/>
            <dgm:choose name="Name18">
              <dgm:if name="Name19" func="var" arg="dir" op="equ" val="norm">
                <dgm:constrLst>
                  <dgm:constr type="t" for="ch" forName="parentNode"/>
                  <dgm:constr type="l" for="ch" forName="parentNode"/>
                  <dgm:constr type="w" for="ch" forName="parentNode" refType="w" fact="0.4"/>
                  <dgm:constr type="h" for="ch" forName="parentNode" refType="w" refFor="ch" refForName="parentNode" op="equ"/>
                  <dgm:constr type="ctrY" for="ch" forName="childNode" refType="h" refFor="ch" refForName="parentNode" fact="0.5"/>
                  <dgm:constr type="l" for="ch" forName="childNode" refType="w" refFor="ch" refForName="parentNode" op="equ" fact="1.1"/>
                  <dgm:constr type="w" for="ch" forName="childNode" refType="w" fact="0.6"/>
                  <dgm:constr type="h" for="ch" forName="childNode" refType="h" refFor="ch" refForName="parentNode"/>
                </dgm:constrLst>
              </dgm:if>
              <dgm:else name="Name20">
                <dgm:constrLst>
                  <dgm:constr type="t" for="ch" forName="parentNode"/>
                  <dgm:constr type="r" for="ch" forName="parentNode" refType="w"/>
                  <dgm:constr type="w" for="ch" forName="parentNode" refType="w" fact="0.4"/>
                  <dgm:constr type="h" for="ch" forName="parentNode" refType="w" refFor="ch" refForName="parentNode" op="equ"/>
                  <dgm:constr type="ctrY" for="ch" forName="childNode" refType="h" refFor="ch" refForName="parentNode" fact="0.5"/>
                  <dgm:constr type="l" for="ch" forName="childNode"/>
                  <dgm:constr type="w" for="ch" forName="childNode" refType="w" fact="0.6"/>
                  <dgm:constr type="h" for="ch" forName="childNode" refType="h" refFor="ch" refForName="parentNode"/>
                </dgm:constrLst>
              </dgm:else>
            </dgm:choose>
            <dgm:ruleLst/>
            <dgm:layoutNode name="parentNode" styleLbl="node1">
              <dgm:varLst>
                <dgm:chMax val="1"/>
                <dgm:bulletEnabled val="1"/>
              </dgm:varLst>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childNode" styleLbl="revTx" moveWith="parentNode">
              <dgm:varLst>
                <dgm:bulletEnabled val="1"/>
              </dgm:varLst>
              <dgm:alg type="tx">
                <dgm:param type="txAnchorVertCh" val="mid"/>
                <dgm:param type="stBulletLvl" val="1"/>
              </dgm:alg>
              <dgm:choose name="Name21">
                <dgm:if name="Name22" axis="ch" ptType="node" func="cnt" op="gte" val="1">
                  <dgm:shape xmlns:r="http://schemas.openxmlformats.org/officeDocument/2006/relationships" type="rect" r:blip="">
                    <dgm:adjLst/>
                  </dgm:shape>
                </dgm:if>
                <dgm:else name="Name23">
                  <dgm:shape xmlns:r="http://schemas.openxmlformats.org/officeDocument/2006/relationships" type="rect" r:blip="" hideGeom="1">
                    <dgm:adjLst/>
                  </dgm:shape>
                </dgm:else>
              </dgm:choose>
              <dgm:presOf axis="des" ptType="node"/>
              <dgm:constrLst>
                <dgm:constr type="tMarg"/>
                <dgm:constr type="bMarg"/>
                <dgm:constr type="lMarg"/>
                <dgm:constr type="rMarg"/>
              </dgm:constrLst>
              <dgm:ruleLst>
                <dgm:rule type="secFontSz" val="5" fact="NaN" max="NaN"/>
              </dgm:ruleLst>
            </dgm:layoutNode>
          </dgm:layoutNode>
        </dgm:forEach>
        <dgm:forEach name="Name24" axis="self" ptType="parTrans" cnt="1">
          <dgm:layoutNode name="Name25">
            <dgm:alg type="conn">
              <dgm:param type="dim" val="1D"/>
              <dgm:param type="endSty" val="noArr"/>
              <dgm:param type="begPts" val="auto"/>
              <dgm:param type="endPts" val="auto"/>
              <dgm:param type="srcNode" val="connSite"/>
              <dgm:param type="dstNode" val="parentNode"/>
            </dgm:alg>
            <dgm:shape xmlns:r="http://schemas.openxmlformats.org/officeDocument/2006/relationships" type="conn" r:blip="" zOrderOff="-99">
              <dgm:adjLst/>
            </dgm:shape>
            <dgm:presOf axis="self"/>
            <dgm:constrLst>
              <dgm:constr type="connDist"/>
              <dgm:constr type="w" val="1"/>
              <dgm:constr type="h" val="5"/>
              <dgm:constr type="begPad"/>
              <dgm:constr type="endPad"/>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0EB4100-32FA-854C-80CC-A462CB1EB534}" type="datetimeFigureOut">
              <a:rPr lang="en-US" smtClean="0"/>
              <a:t>12/18/13</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042415E-30FC-2849-9551-5A4907B49302}" type="slidenum">
              <a:rPr lang="en-US" smtClean="0"/>
              <a:t>‹#›</a:t>
            </a:fld>
            <a:endParaRPr lang="en-US" dirty="0"/>
          </a:p>
        </p:txBody>
      </p:sp>
    </p:spTree>
    <p:extLst>
      <p:ext uri="{BB962C8B-B14F-4D97-AF65-F5344CB8AC3E}">
        <p14:creationId xmlns:p14="http://schemas.microsoft.com/office/powerpoint/2010/main" val="124822794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430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dirty="0">
                <a:latin typeface="Calibri" charset="0"/>
              </a:rPr>
              <a:t>Consciousness raising group. Photo: Women's Movement</a:t>
            </a:r>
            <a:br>
              <a:rPr lang="en-US" dirty="0">
                <a:latin typeface="Calibri" charset="0"/>
              </a:rPr>
            </a:br>
            <a:r>
              <a:rPr lang="en-US" dirty="0">
                <a:latin typeface="Calibri" charset="0"/>
              </a:rPr>
              <a:t>Archives, Women's Educational Center, Cambridge, Massachusetts.</a:t>
            </a:r>
          </a:p>
        </p:txBody>
      </p:sp>
      <p:sp>
        <p:nvSpPr>
          <p:cNvPr id="430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7CBEF063-D3BE-FE44-9D7B-FCD49DAEA360}" type="slidenum">
              <a:rPr lang="en-US"/>
              <a:pPr eaLnBrk="1" hangingPunct="1"/>
              <a:t>15</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FD7EEB6-9E96-4D4E-AEC0-EFC1E19CB30A}" type="datetimeFigureOut">
              <a:rPr lang="en-US" smtClean="0"/>
              <a:t>12/18/13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9B6FC97-24C5-6B41-A43A-DB1F654AF237}" type="slidenum">
              <a:rPr lang="en-US" smtClean="0"/>
              <a:t>‹#›</a:t>
            </a:fld>
            <a:endParaRPr lang="en-US" dirty="0"/>
          </a:p>
        </p:txBody>
      </p:sp>
    </p:spTree>
    <p:extLst>
      <p:ext uri="{BB962C8B-B14F-4D97-AF65-F5344CB8AC3E}">
        <p14:creationId xmlns:p14="http://schemas.microsoft.com/office/powerpoint/2010/main" val="12737348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FD7EEB6-9E96-4D4E-AEC0-EFC1E19CB30A}" type="datetimeFigureOut">
              <a:rPr lang="en-US" smtClean="0"/>
              <a:t>12/18/13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9B6FC97-24C5-6B41-A43A-DB1F654AF237}" type="slidenum">
              <a:rPr lang="en-US" smtClean="0"/>
              <a:t>‹#›</a:t>
            </a:fld>
            <a:endParaRPr lang="en-US" dirty="0"/>
          </a:p>
        </p:txBody>
      </p:sp>
    </p:spTree>
    <p:extLst>
      <p:ext uri="{BB962C8B-B14F-4D97-AF65-F5344CB8AC3E}">
        <p14:creationId xmlns:p14="http://schemas.microsoft.com/office/powerpoint/2010/main" val="2912417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FD7EEB6-9E96-4D4E-AEC0-EFC1E19CB30A}" type="datetimeFigureOut">
              <a:rPr lang="en-US" smtClean="0"/>
              <a:t>12/18/13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9B6FC97-24C5-6B41-A43A-DB1F654AF237}" type="slidenum">
              <a:rPr lang="en-US" smtClean="0"/>
              <a:t>‹#›</a:t>
            </a:fld>
            <a:endParaRPr lang="en-US" dirty="0"/>
          </a:p>
        </p:txBody>
      </p:sp>
    </p:spTree>
    <p:extLst>
      <p:ext uri="{BB962C8B-B14F-4D97-AF65-F5344CB8AC3E}">
        <p14:creationId xmlns:p14="http://schemas.microsoft.com/office/powerpoint/2010/main" val="41693940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FD7EEB6-9E96-4D4E-AEC0-EFC1E19CB30A}" type="datetimeFigureOut">
              <a:rPr lang="en-US" smtClean="0"/>
              <a:t>12/18/13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9B6FC97-24C5-6B41-A43A-DB1F654AF237}" type="slidenum">
              <a:rPr lang="en-US" smtClean="0"/>
              <a:t>‹#›</a:t>
            </a:fld>
            <a:endParaRPr lang="en-US" dirty="0"/>
          </a:p>
        </p:txBody>
      </p:sp>
    </p:spTree>
    <p:extLst>
      <p:ext uri="{BB962C8B-B14F-4D97-AF65-F5344CB8AC3E}">
        <p14:creationId xmlns:p14="http://schemas.microsoft.com/office/powerpoint/2010/main" val="10600433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FD7EEB6-9E96-4D4E-AEC0-EFC1E19CB30A}" type="datetimeFigureOut">
              <a:rPr lang="en-US" smtClean="0"/>
              <a:t>12/18/13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9B6FC97-24C5-6B41-A43A-DB1F654AF237}" type="slidenum">
              <a:rPr lang="en-US" smtClean="0"/>
              <a:t>‹#›</a:t>
            </a:fld>
            <a:endParaRPr lang="en-US" dirty="0"/>
          </a:p>
        </p:txBody>
      </p:sp>
    </p:spTree>
    <p:extLst>
      <p:ext uri="{BB962C8B-B14F-4D97-AF65-F5344CB8AC3E}">
        <p14:creationId xmlns:p14="http://schemas.microsoft.com/office/powerpoint/2010/main" val="7124932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FD7EEB6-9E96-4D4E-AEC0-EFC1E19CB30A}" type="datetimeFigureOut">
              <a:rPr lang="en-US" smtClean="0"/>
              <a:t>12/18/13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9B6FC97-24C5-6B41-A43A-DB1F654AF237}" type="slidenum">
              <a:rPr lang="en-US" smtClean="0"/>
              <a:t>‹#›</a:t>
            </a:fld>
            <a:endParaRPr lang="en-US" dirty="0"/>
          </a:p>
        </p:txBody>
      </p:sp>
    </p:spTree>
    <p:extLst>
      <p:ext uri="{BB962C8B-B14F-4D97-AF65-F5344CB8AC3E}">
        <p14:creationId xmlns:p14="http://schemas.microsoft.com/office/powerpoint/2010/main" val="3547169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FD7EEB6-9E96-4D4E-AEC0-EFC1E19CB30A}" type="datetimeFigureOut">
              <a:rPr lang="en-US" smtClean="0"/>
              <a:t>12/18/13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9B6FC97-24C5-6B41-A43A-DB1F654AF237}" type="slidenum">
              <a:rPr lang="en-US" smtClean="0"/>
              <a:t>‹#›</a:t>
            </a:fld>
            <a:endParaRPr lang="en-US" dirty="0"/>
          </a:p>
        </p:txBody>
      </p:sp>
    </p:spTree>
    <p:extLst>
      <p:ext uri="{BB962C8B-B14F-4D97-AF65-F5344CB8AC3E}">
        <p14:creationId xmlns:p14="http://schemas.microsoft.com/office/powerpoint/2010/main" val="4221417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FD7EEB6-9E96-4D4E-AEC0-EFC1E19CB30A}" type="datetimeFigureOut">
              <a:rPr lang="en-US" smtClean="0"/>
              <a:t>12/18/13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9B6FC97-24C5-6B41-A43A-DB1F654AF237}" type="slidenum">
              <a:rPr lang="en-US" smtClean="0"/>
              <a:t>‹#›</a:t>
            </a:fld>
            <a:endParaRPr lang="en-US" dirty="0"/>
          </a:p>
        </p:txBody>
      </p:sp>
    </p:spTree>
    <p:extLst>
      <p:ext uri="{BB962C8B-B14F-4D97-AF65-F5344CB8AC3E}">
        <p14:creationId xmlns:p14="http://schemas.microsoft.com/office/powerpoint/2010/main" val="1809975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FD7EEB6-9E96-4D4E-AEC0-EFC1E19CB30A}" type="datetimeFigureOut">
              <a:rPr lang="en-US" smtClean="0"/>
              <a:t>12/18/13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9B6FC97-24C5-6B41-A43A-DB1F654AF237}" type="slidenum">
              <a:rPr lang="en-US" smtClean="0"/>
              <a:t>‹#›</a:t>
            </a:fld>
            <a:endParaRPr lang="en-US" dirty="0"/>
          </a:p>
        </p:txBody>
      </p:sp>
    </p:spTree>
    <p:extLst>
      <p:ext uri="{BB962C8B-B14F-4D97-AF65-F5344CB8AC3E}">
        <p14:creationId xmlns:p14="http://schemas.microsoft.com/office/powerpoint/2010/main" val="14269298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FD7EEB6-9E96-4D4E-AEC0-EFC1E19CB30A}" type="datetimeFigureOut">
              <a:rPr lang="en-US" smtClean="0"/>
              <a:t>12/18/13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9B6FC97-24C5-6B41-A43A-DB1F654AF237}" type="slidenum">
              <a:rPr lang="en-US" smtClean="0"/>
              <a:t>‹#›</a:t>
            </a:fld>
            <a:endParaRPr lang="en-US" dirty="0"/>
          </a:p>
        </p:txBody>
      </p:sp>
    </p:spTree>
    <p:extLst>
      <p:ext uri="{BB962C8B-B14F-4D97-AF65-F5344CB8AC3E}">
        <p14:creationId xmlns:p14="http://schemas.microsoft.com/office/powerpoint/2010/main" val="7318541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FD7EEB6-9E96-4D4E-AEC0-EFC1E19CB30A}" type="datetimeFigureOut">
              <a:rPr lang="en-US" smtClean="0"/>
              <a:t>12/18/13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9B6FC97-24C5-6B41-A43A-DB1F654AF237}" type="slidenum">
              <a:rPr lang="en-US" smtClean="0"/>
              <a:t>‹#›</a:t>
            </a:fld>
            <a:endParaRPr lang="en-US" dirty="0"/>
          </a:p>
        </p:txBody>
      </p:sp>
    </p:spTree>
    <p:extLst>
      <p:ext uri="{BB962C8B-B14F-4D97-AF65-F5344CB8AC3E}">
        <p14:creationId xmlns:p14="http://schemas.microsoft.com/office/powerpoint/2010/main" val="944942775"/>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FD7EEB6-9E96-4D4E-AEC0-EFC1E19CB30A}" type="datetimeFigureOut">
              <a:rPr lang="en-US" smtClean="0"/>
              <a:t>12/18/13</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9B6FC97-24C5-6B41-A43A-DB1F654AF237}" type="slidenum">
              <a:rPr lang="en-US" smtClean="0"/>
              <a:t>‹#›</a:t>
            </a:fld>
            <a:endParaRPr lang="en-US" dirty="0"/>
          </a:p>
        </p:txBody>
      </p:sp>
    </p:spTree>
    <p:extLst>
      <p:ext uri="{BB962C8B-B14F-4D97-AF65-F5344CB8AC3E}">
        <p14:creationId xmlns:p14="http://schemas.microsoft.com/office/powerpoint/2010/main" val="17782481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png"/><Relationship Id="rId3" Type="http://schemas.openxmlformats.org/officeDocument/2006/relationships/image" Target="../media/image1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1" Type="http://schemas.openxmlformats.org/officeDocument/2006/relationships/slideLayout" Target="../slideLayouts/slideLayout7.xml"/><Relationship Id="rId2" Type="http://schemas.openxmlformats.org/officeDocument/2006/relationships/notesSlide" Target="../notesSlides/notesSlide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png"/><Relationship Id="rId5"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1.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4" Type="http://schemas.openxmlformats.org/officeDocument/2006/relationships/diagramQuickStyle" Target="../diagrams/quickStyle1.xml"/><Relationship Id="rId5" Type="http://schemas.openxmlformats.org/officeDocument/2006/relationships/diagramColors" Target="../diagrams/colors1.xml"/><Relationship Id="rId6" Type="http://schemas.microsoft.com/office/2007/relationships/diagramDrawing" Target="../diagrams/drawing1.xml"/><Relationship Id="rId1" Type="http://schemas.openxmlformats.org/officeDocument/2006/relationships/slideLayout" Target="../slideLayouts/slideLayout2.xml"/><Relationship Id="rId2" Type="http://schemas.openxmlformats.org/officeDocument/2006/relationships/diagramData" Target="../diagrams/data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2.xml"/><Relationship Id="rId4" Type="http://schemas.openxmlformats.org/officeDocument/2006/relationships/diagramQuickStyle" Target="../diagrams/quickStyle2.xml"/><Relationship Id="rId5" Type="http://schemas.openxmlformats.org/officeDocument/2006/relationships/diagramColors" Target="../diagrams/colors2.xml"/><Relationship Id="rId6" Type="http://schemas.microsoft.com/office/2007/relationships/diagramDrawing" Target="../diagrams/drawing2.xml"/><Relationship Id="rId1" Type="http://schemas.openxmlformats.org/officeDocument/2006/relationships/slideLayout" Target="../slideLayouts/slideLayout2.xml"/><Relationship Id="rId2" Type="http://schemas.openxmlformats.org/officeDocument/2006/relationships/diagramData" Target="../diagrams/data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4"/>
          <p:cNvPicPr>
            <a:picLocks noChangeAspect="1"/>
          </p:cNvPicPr>
          <p:nvPr/>
        </p:nvPicPr>
        <p:blipFill>
          <a:blip r:embed="rId2">
            <a:alphaModFix amt="40000"/>
            <a:extLst>
              <a:ext uri="{28A0092B-C50C-407E-A947-70E740481C1C}">
                <a14:useLocalDpi xmlns:a14="http://schemas.microsoft.com/office/drawing/2010/main" val="0"/>
              </a:ext>
            </a:extLst>
          </a:blip>
          <a:srcRect/>
          <a:stretch>
            <a:fillRect/>
          </a:stretch>
        </p:blipFill>
        <p:spPr bwMode="auto">
          <a:xfrm>
            <a:off x="111125" y="0"/>
            <a:ext cx="9144000" cy="8513763"/>
          </a:xfrm>
          <a:prstGeom prst="rect">
            <a:avLst/>
          </a:prstGeom>
          <a:noFill/>
          <a:ln>
            <a:noFill/>
          </a:ln>
          <a:extLst>
            <a:ext uri="{909E8E84-426E-40dd-AFC4-6F175D3DCCD1}">
              <a14:hiddenFill xmlns:a14="http://schemas.microsoft.com/office/drawing/2010/main">
                <a:solidFill>
                  <a:srgbClr val="FFFFFF">
                    <a:alpha val="39999"/>
                  </a:srgbClr>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0" name="Title 1"/>
          <p:cNvSpPr>
            <a:spLocks/>
          </p:cNvSpPr>
          <p:nvPr/>
        </p:nvSpPr>
        <p:spPr bwMode="auto">
          <a:xfrm>
            <a:off x="91076" y="135819"/>
            <a:ext cx="9144000" cy="1143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nchor="ctr"/>
          <a:lstStyle/>
          <a:p>
            <a:pPr algn="ctr"/>
            <a:r>
              <a:rPr lang="en-US" sz="2600" i="1" dirty="0" smtClean="0">
                <a:latin typeface="Didot"/>
                <a:cs typeface="Didot"/>
              </a:rPr>
              <a:t>L10: Second Wave Feminism &amp; Feminist Activism: 1960s</a:t>
            </a:r>
            <a:endParaRPr lang="en-US" sz="2600" i="1" u="sng" dirty="0">
              <a:latin typeface="Didot"/>
              <a:cs typeface="Didot"/>
            </a:endParaRPr>
          </a:p>
          <a:p>
            <a:pPr algn="ctr" eaLnBrk="1" hangingPunct="1"/>
            <a:r>
              <a:rPr lang="en-US" sz="3000" b="1" i="1" u="sng" dirty="0">
                <a:latin typeface="Didot" charset="0"/>
              </a:rPr>
              <a:t>Equality and Hierarchy: Women’s Experience</a:t>
            </a:r>
          </a:p>
        </p:txBody>
      </p:sp>
      <p:sp>
        <p:nvSpPr>
          <p:cNvPr id="8" name="Rectangle 12"/>
          <p:cNvSpPr>
            <a:spLocks noChangeArrowheads="1"/>
          </p:cNvSpPr>
          <p:nvPr/>
        </p:nvSpPr>
        <p:spPr bwMode="auto">
          <a:xfrm>
            <a:off x="304799" y="1453904"/>
            <a:ext cx="3722069" cy="4870696"/>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txBody>
          <a:bodyPr/>
          <a:lstStyle/>
          <a:p>
            <a:pPr marL="609600" indent="-609600" algn="ctr" eaLnBrk="1" hangingPunct="1">
              <a:spcBef>
                <a:spcPct val="20000"/>
              </a:spcBef>
              <a:defRPr/>
            </a:pPr>
            <a:r>
              <a:rPr lang="en-US" sz="2200" b="1" u="sng" dirty="0">
                <a:latin typeface="Didot" charset="0"/>
              </a:rPr>
              <a:t>Agenda</a:t>
            </a:r>
          </a:p>
          <a:p>
            <a:pPr marL="609600" indent="-609600" eaLnBrk="1" hangingPunct="1">
              <a:spcBef>
                <a:spcPct val="20000"/>
              </a:spcBef>
              <a:defRPr/>
            </a:pPr>
            <a:r>
              <a:rPr lang="en-US" sz="2200" b="1" u="sng" dirty="0">
                <a:latin typeface="Didot" charset="0"/>
              </a:rPr>
              <a:t>Objective</a:t>
            </a:r>
            <a:r>
              <a:rPr lang="en-US" sz="2200" b="1" dirty="0">
                <a:latin typeface="Didot" charset="0"/>
              </a:rPr>
              <a:t>:</a:t>
            </a:r>
          </a:p>
          <a:p>
            <a:pPr marL="609600" indent="-609600" eaLnBrk="1" hangingPunct="1">
              <a:spcBef>
                <a:spcPct val="20000"/>
              </a:spcBef>
              <a:defRPr/>
            </a:pPr>
            <a:r>
              <a:rPr lang="en-US" sz="2200" b="1" dirty="0">
                <a:latin typeface="Didot" charset="0"/>
              </a:rPr>
              <a:t>To understand…</a:t>
            </a:r>
          </a:p>
          <a:p>
            <a:pPr marL="609600" indent="-609600" eaLnBrk="1" hangingPunct="1">
              <a:spcBef>
                <a:spcPct val="20000"/>
              </a:spcBef>
              <a:buFontTx/>
              <a:buAutoNum type="arabicPeriod"/>
              <a:defRPr/>
            </a:pPr>
            <a:r>
              <a:rPr lang="en-US" sz="2200" b="1" dirty="0" smtClean="0">
                <a:latin typeface="Didot"/>
                <a:cs typeface="Didot"/>
              </a:rPr>
              <a:t>The theory, organization, and action of second-wave feminism.</a:t>
            </a:r>
            <a:endParaRPr lang="en-US" sz="2200" b="1" dirty="0" smtClean="0">
              <a:latin typeface="Didot"/>
              <a:cs typeface="Didot"/>
            </a:endParaRPr>
          </a:p>
          <a:p>
            <a:pPr eaLnBrk="1" hangingPunct="1">
              <a:spcBef>
                <a:spcPct val="20000"/>
              </a:spcBef>
              <a:defRPr/>
            </a:pPr>
            <a:endParaRPr lang="en-US" sz="2200" b="1" u="sng" dirty="0">
              <a:latin typeface="Didot" charset="0"/>
            </a:endParaRPr>
          </a:p>
          <a:p>
            <a:pPr marL="609600" indent="-609600" eaLnBrk="1" hangingPunct="1">
              <a:spcBef>
                <a:spcPct val="20000"/>
              </a:spcBef>
              <a:defRPr/>
            </a:pPr>
            <a:r>
              <a:rPr lang="en-US" sz="2200" b="1" u="sng" dirty="0">
                <a:latin typeface="Didot" charset="0"/>
              </a:rPr>
              <a:t>Schedule</a:t>
            </a:r>
            <a:r>
              <a:rPr lang="en-US" sz="2200" b="1" dirty="0">
                <a:latin typeface="Didot" charset="0"/>
              </a:rPr>
              <a:t>: </a:t>
            </a:r>
            <a:endParaRPr lang="en-US" sz="2200" b="1" dirty="0" smtClean="0">
              <a:latin typeface="Didot" charset="0"/>
            </a:endParaRPr>
          </a:p>
          <a:p>
            <a:pPr marL="609600" indent="-609600" eaLnBrk="1" hangingPunct="1">
              <a:spcBef>
                <a:spcPct val="20000"/>
              </a:spcBef>
              <a:buAutoNum type="arabicPeriod"/>
              <a:defRPr/>
            </a:pPr>
            <a:r>
              <a:rPr lang="en-US" sz="2200" b="1" dirty="0" smtClean="0">
                <a:latin typeface="Didot" charset="0"/>
              </a:rPr>
              <a:t>Lecture &amp; Discussion</a:t>
            </a:r>
            <a:endParaRPr lang="en-US" sz="2200" b="1" dirty="0" smtClean="0">
              <a:latin typeface="Didot" charset="0"/>
            </a:endParaRPr>
          </a:p>
          <a:p>
            <a:pPr eaLnBrk="1" hangingPunct="1">
              <a:spcBef>
                <a:spcPct val="20000"/>
              </a:spcBef>
              <a:defRPr/>
            </a:pPr>
            <a:endParaRPr lang="en-US" sz="2200" b="1" dirty="0"/>
          </a:p>
          <a:p>
            <a:pPr marL="609600" indent="-609600" eaLnBrk="1" hangingPunct="1">
              <a:spcBef>
                <a:spcPct val="20000"/>
              </a:spcBef>
              <a:defRPr/>
            </a:pPr>
            <a:r>
              <a:rPr lang="en-US" sz="2200" b="1" u="sng" dirty="0"/>
              <a:t> </a:t>
            </a:r>
          </a:p>
        </p:txBody>
      </p:sp>
      <p:sp>
        <p:nvSpPr>
          <p:cNvPr id="17412" name="Rectangle 12"/>
          <p:cNvSpPr txBox="1">
            <a:spLocks noChangeArrowheads="1"/>
          </p:cNvSpPr>
          <p:nvPr/>
        </p:nvSpPr>
        <p:spPr bwMode="auto">
          <a:xfrm>
            <a:off x="4160541" y="1453904"/>
            <a:ext cx="4701237" cy="4870696"/>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marL="457200" indent="-457200">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pPr marL="0" indent="0" algn="ctr">
              <a:spcBef>
                <a:spcPct val="20000"/>
              </a:spcBef>
              <a:buClr>
                <a:schemeClr val="tx1"/>
              </a:buClr>
              <a:defRPr/>
            </a:pPr>
            <a:r>
              <a:rPr lang="en-US" sz="1800" b="1" u="sng" dirty="0" smtClean="0">
                <a:latin typeface="Didot" charset="0"/>
              </a:rPr>
              <a:t>Homework</a:t>
            </a:r>
          </a:p>
          <a:p>
            <a:pPr marL="0" indent="0">
              <a:spcBef>
                <a:spcPct val="20000"/>
              </a:spcBef>
              <a:buClr>
                <a:schemeClr val="tx1"/>
              </a:buClr>
              <a:defRPr/>
            </a:pPr>
            <a:r>
              <a:rPr lang="en-US" sz="1800" b="1" u="sng" dirty="0" smtClean="0">
                <a:latin typeface="Didot" charset="0"/>
              </a:rPr>
              <a:t>Unit </a:t>
            </a:r>
            <a:r>
              <a:rPr lang="en-US" sz="1800" b="1" u="sng" dirty="0">
                <a:latin typeface="Didot" charset="0"/>
              </a:rPr>
              <a:t>Work</a:t>
            </a:r>
            <a:r>
              <a:rPr lang="en-US" sz="1800" b="1" dirty="0">
                <a:latin typeface="Didot" charset="0"/>
              </a:rPr>
              <a:t>: </a:t>
            </a:r>
          </a:p>
          <a:p>
            <a:pPr marL="342900" indent="-342900">
              <a:spcBef>
                <a:spcPct val="20000"/>
              </a:spcBef>
              <a:buClr>
                <a:schemeClr val="tx1"/>
              </a:buClr>
              <a:buFont typeface="Arial"/>
              <a:buChar char="•"/>
              <a:defRPr/>
            </a:pPr>
            <a:r>
              <a:rPr lang="en-US" sz="1800" b="1" dirty="0" smtClean="0">
                <a:latin typeface="Didot" charset="0"/>
              </a:rPr>
              <a:t>Nothing immediately…</a:t>
            </a:r>
            <a:endParaRPr lang="en-US" sz="1800" b="1" dirty="0">
              <a:latin typeface="Didot" charset="0"/>
            </a:endParaRPr>
          </a:p>
          <a:p>
            <a:pPr marL="0" indent="0">
              <a:spcBef>
                <a:spcPct val="20000"/>
              </a:spcBef>
              <a:buClr>
                <a:schemeClr val="tx1"/>
              </a:buClr>
              <a:defRPr/>
            </a:pPr>
            <a:endParaRPr lang="en-US" sz="1800" b="1" dirty="0">
              <a:latin typeface="Didot" charset="0"/>
            </a:endParaRPr>
          </a:p>
          <a:p>
            <a:pPr marL="0" indent="0">
              <a:spcBef>
                <a:spcPct val="20000"/>
              </a:spcBef>
              <a:buClr>
                <a:schemeClr val="tx1"/>
              </a:buClr>
              <a:defRPr/>
            </a:pPr>
            <a:r>
              <a:rPr lang="en-US" sz="1800" b="1" u="sng" dirty="0">
                <a:latin typeface="Didot" charset="0"/>
              </a:rPr>
              <a:t>Thesis</a:t>
            </a:r>
            <a:r>
              <a:rPr lang="en-US" sz="1800" b="1" dirty="0">
                <a:latin typeface="Didot" charset="0"/>
              </a:rPr>
              <a:t>: </a:t>
            </a:r>
          </a:p>
          <a:p>
            <a:pPr marL="342900" indent="-342900">
              <a:spcBef>
                <a:spcPct val="20000"/>
              </a:spcBef>
              <a:buClr>
                <a:schemeClr val="tx1"/>
              </a:buClr>
              <a:buFont typeface="Arial"/>
              <a:buChar char="•"/>
              <a:defRPr/>
            </a:pPr>
            <a:r>
              <a:rPr lang="en-US" sz="1800" b="1" dirty="0" smtClean="0">
                <a:latin typeface="Didot" charset="0"/>
              </a:rPr>
              <a:t>Assign </a:t>
            </a:r>
            <a:r>
              <a:rPr lang="en-US" sz="1800" b="1" dirty="0">
                <a:latin typeface="Didot" charset="0"/>
              </a:rPr>
              <a:t>#4 Focus &amp; Early Research Due (G: Fri 1/3; Y: Fri 1/3</a:t>
            </a:r>
            <a:r>
              <a:rPr lang="en-US" sz="1800" b="1" dirty="0" smtClean="0">
                <a:latin typeface="Didot" charset="0"/>
              </a:rPr>
              <a:t>)</a:t>
            </a:r>
          </a:p>
          <a:p>
            <a:pPr marL="0" indent="0">
              <a:spcBef>
                <a:spcPct val="20000"/>
              </a:spcBef>
              <a:buClr>
                <a:schemeClr val="tx1"/>
              </a:buClr>
              <a:defRPr/>
            </a:pPr>
            <a:endParaRPr lang="en-US" sz="1800" b="1" dirty="0" smtClean="0">
              <a:latin typeface="Didot" charset="0"/>
            </a:endParaRPr>
          </a:p>
          <a:p>
            <a:pPr marL="342900" indent="-342900">
              <a:spcBef>
                <a:spcPct val="20000"/>
              </a:spcBef>
              <a:buClr>
                <a:schemeClr val="tx1"/>
              </a:buClr>
              <a:buFont typeface="Arial"/>
              <a:buChar char="•"/>
              <a:defRPr/>
            </a:pPr>
            <a:r>
              <a:rPr lang="en-US" sz="1800" b="1" dirty="0" smtClean="0">
                <a:latin typeface="Didot" charset="0"/>
              </a:rPr>
              <a:t>Assign #5 Research Question, Bibliography, and Note Cards (G: Mon 1/6; Y: Mon 1/6)</a:t>
            </a:r>
            <a:endParaRPr lang="en-US" sz="1800" b="1" dirty="0">
              <a:latin typeface="Didot" charset="0"/>
            </a:endParaRPr>
          </a:p>
          <a:p>
            <a:pPr eaLnBrk="1" hangingPunct="1">
              <a:spcBef>
                <a:spcPct val="20000"/>
              </a:spcBef>
              <a:buClr>
                <a:schemeClr val="tx1"/>
              </a:buClr>
              <a:buFont typeface="Arial" charset="0"/>
              <a:buAutoNum type="arabicPeriod"/>
            </a:pPr>
            <a:endParaRPr lang="en-US" sz="2200" b="1" dirty="0">
              <a:latin typeface="Didot" charset="0"/>
            </a:endParaRPr>
          </a:p>
        </p:txBody>
      </p:sp>
    </p:spTree>
    <p:extLst>
      <p:ext uri="{BB962C8B-B14F-4D97-AF65-F5344CB8AC3E}">
        <p14:creationId xmlns:p14="http://schemas.microsoft.com/office/powerpoint/2010/main" val="2981115354"/>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5486400" y="866158"/>
            <a:ext cx="3657600" cy="3657600"/>
          </a:xfrm>
          <a:prstGeom prst="rect">
            <a:avLst/>
          </a:prstGeom>
        </p:spPr>
      </p:pic>
      <p:sp>
        <p:nvSpPr>
          <p:cNvPr id="2" name="Title 1"/>
          <p:cNvSpPr>
            <a:spLocks noGrp="1"/>
          </p:cNvSpPr>
          <p:nvPr>
            <p:ph type="title"/>
          </p:nvPr>
        </p:nvSpPr>
        <p:spPr/>
        <p:txBody>
          <a:bodyPr>
            <a:normAutofit fontScale="90000"/>
          </a:bodyPr>
          <a:lstStyle/>
          <a:p>
            <a:r>
              <a:rPr lang="en-US" dirty="0" smtClean="0">
                <a:latin typeface="Didot"/>
                <a:cs typeface="Didot"/>
              </a:rPr>
              <a:t>Variants of Feminist Theory:</a:t>
            </a:r>
            <a:br>
              <a:rPr lang="en-US" dirty="0" smtClean="0">
                <a:latin typeface="Didot"/>
                <a:cs typeface="Didot"/>
              </a:rPr>
            </a:br>
            <a:r>
              <a:rPr lang="en-US" dirty="0" smtClean="0">
                <a:latin typeface="Didot"/>
                <a:cs typeface="Didot"/>
              </a:rPr>
              <a:t>Liberal Feminism</a:t>
            </a:r>
            <a:endParaRPr lang="en-US" dirty="0">
              <a:latin typeface="Didot"/>
              <a:cs typeface="Didot"/>
            </a:endParaRPr>
          </a:p>
        </p:txBody>
      </p:sp>
      <p:sp>
        <p:nvSpPr>
          <p:cNvPr id="3" name="Content Placeholder 2"/>
          <p:cNvSpPr>
            <a:spLocks noGrp="1"/>
          </p:cNvSpPr>
          <p:nvPr>
            <p:ph idx="1"/>
          </p:nvPr>
        </p:nvSpPr>
        <p:spPr>
          <a:xfrm>
            <a:off x="457199" y="1600200"/>
            <a:ext cx="8515533" cy="5000860"/>
          </a:xfrm>
        </p:spPr>
        <p:txBody>
          <a:bodyPr>
            <a:noAutofit/>
          </a:bodyPr>
          <a:lstStyle/>
          <a:p>
            <a:pPr>
              <a:lnSpc>
                <a:spcPct val="80000"/>
              </a:lnSpc>
            </a:pPr>
            <a:r>
              <a:rPr lang="en-US" sz="1500" dirty="0" smtClean="0">
                <a:latin typeface="Didot"/>
                <a:cs typeface="Didot"/>
              </a:rPr>
              <a:t>First theory of feminism to emerge </a:t>
            </a:r>
          </a:p>
          <a:p>
            <a:pPr>
              <a:lnSpc>
                <a:spcPct val="80000"/>
              </a:lnSpc>
            </a:pPr>
            <a:r>
              <a:rPr lang="en-US" sz="1500" dirty="0" smtClean="0">
                <a:latin typeface="Didot"/>
                <a:cs typeface="Didot"/>
              </a:rPr>
              <a:t>Argues that </a:t>
            </a:r>
            <a:r>
              <a:rPr lang="en-US" sz="1500" dirty="0">
                <a:latin typeface="Didot"/>
                <a:cs typeface="Didot"/>
              </a:rPr>
              <a:t>all people are created equal by </a:t>
            </a:r>
            <a:r>
              <a:rPr lang="en-US" sz="1500" dirty="0" smtClean="0">
                <a:latin typeface="Didot"/>
                <a:cs typeface="Didot"/>
              </a:rPr>
              <a:t>nature </a:t>
            </a:r>
          </a:p>
          <a:p>
            <a:pPr marL="0" indent="0">
              <a:lnSpc>
                <a:spcPct val="80000"/>
              </a:lnSpc>
              <a:buNone/>
            </a:pPr>
            <a:r>
              <a:rPr lang="en-US" sz="1500" dirty="0" smtClean="0">
                <a:latin typeface="Didot"/>
                <a:cs typeface="Didot"/>
              </a:rPr>
              <a:t>       and </a:t>
            </a:r>
            <a:r>
              <a:rPr lang="en-US" sz="1500" dirty="0">
                <a:latin typeface="Didot"/>
                <a:cs typeface="Didot"/>
              </a:rPr>
              <a:t>deserve equal rights. </a:t>
            </a:r>
            <a:endParaRPr lang="en-US" sz="1500" dirty="0" smtClean="0">
              <a:latin typeface="Didot"/>
              <a:cs typeface="Didot"/>
            </a:endParaRPr>
          </a:p>
          <a:p>
            <a:pPr>
              <a:lnSpc>
                <a:spcPct val="80000"/>
              </a:lnSpc>
            </a:pPr>
            <a:r>
              <a:rPr lang="en-US" sz="1500" dirty="0" smtClean="0">
                <a:latin typeface="Didot"/>
                <a:cs typeface="Didot"/>
              </a:rPr>
              <a:t>Asserts </a:t>
            </a:r>
            <a:r>
              <a:rPr lang="en-US" sz="1500" dirty="0" smtClean="0">
                <a:latin typeface="Didot"/>
                <a:cs typeface="Didot"/>
              </a:rPr>
              <a:t>that </a:t>
            </a:r>
            <a:r>
              <a:rPr lang="en-US" sz="1500" dirty="0">
                <a:latin typeface="Didot"/>
                <a:cs typeface="Didot"/>
              </a:rPr>
              <a:t>oppression exists because of the way in </a:t>
            </a:r>
            <a:endParaRPr lang="en-US" sz="1500" dirty="0" smtClean="0">
              <a:latin typeface="Didot"/>
              <a:cs typeface="Didot"/>
            </a:endParaRPr>
          </a:p>
          <a:p>
            <a:pPr marL="0" indent="0">
              <a:lnSpc>
                <a:spcPct val="80000"/>
              </a:lnSpc>
              <a:buNone/>
            </a:pPr>
            <a:r>
              <a:rPr lang="en-US" sz="1500" dirty="0">
                <a:latin typeface="Didot"/>
                <a:cs typeface="Didot"/>
              </a:rPr>
              <a:t> </a:t>
            </a:r>
            <a:r>
              <a:rPr lang="en-US" sz="1500" dirty="0" smtClean="0">
                <a:latin typeface="Didot"/>
                <a:cs typeface="Didot"/>
              </a:rPr>
              <a:t>      </a:t>
            </a:r>
            <a:r>
              <a:rPr lang="en-US" sz="1500" dirty="0" smtClean="0">
                <a:latin typeface="Didot"/>
                <a:cs typeface="Didot"/>
              </a:rPr>
              <a:t>which </a:t>
            </a:r>
            <a:r>
              <a:rPr lang="en-US" sz="1500" dirty="0">
                <a:latin typeface="Didot"/>
                <a:cs typeface="Didot"/>
              </a:rPr>
              <a:t>men and women are socialized, which </a:t>
            </a:r>
            <a:endParaRPr lang="en-US" sz="1500" dirty="0" smtClean="0">
              <a:latin typeface="Didot"/>
              <a:cs typeface="Didot"/>
            </a:endParaRPr>
          </a:p>
          <a:p>
            <a:pPr marL="0" indent="0">
              <a:lnSpc>
                <a:spcPct val="80000"/>
              </a:lnSpc>
              <a:buNone/>
            </a:pPr>
            <a:r>
              <a:rPr lang="en-US" sz="1500" dirty="0">
                <a:latin typeface="Didot"/>
                <a:cs typeface="Didot"/>
              </a:rPr>
              <a:t> </a:t>
            </a:r>
            <a:r>
              <a:rPr lang="en-US" sz="1500" dirty="0" smtClean="0">
                <a:latin typeface="Didot"/>
                <a:cs typeface="Didot"/>
              </a:rPr>
              <a:t>      </a:t>
            </a:r>
            <a:r>
              <a:rPr lang="en-US" sz="1500" dirty="0" smtClean="0">
                <a:latin typeface="Didot"/>
                <a:cs typeface="Didot"/>
              </a:rPr>
              <a:t>supports </a:t>
            </a:r>
            <a:r>
              <a:rPr lang="en-US" sz="1500" dirty="0">
                <a:latin typeface="Didot"/>
                <a:cs typeface="Didot"/>
              </a:rPr>
              <a:t>patriarchy and keeps men in power </a:t>
            </a:r>
            <a:endParaRPr lang="en-US" sz="1500" dirty="0" smtClean="0">
              <a:latin typeface="Didot"/>
              <a:cs typeface="Didot"/>
            </a:endParaRPr>
          </a:p>
          <a:p>
            <a:pPr marL="0" indent="0">
              <a:lnSpc>
                <a:spcPct val="80000"/>
              </a:lnSpc>
              <a:buNone/>
            </a:pPr>
            <a:r>
              <a:rPr lang="en-US" sz="1500" dirty="0">
                <a:latin typeface="Didot"/>
                <a:cs typeface="Didot"/>
              </a:rPr>
              <a:t> </a:t>
            </a:r>
            <a:r>
              <a:rPr lang="en-US" sz="1500" dirty="0" smtClean="0">
                <a:latin typeface="Didot"/>
                <a:cs typeface="Didot"/>
              </a:rPr>
              <a:t>      </a:t>
            </a:r>
            <a:r>
              <a:rPr lang="en-US" sz="1500" dirty="0" smtClean="0">
                <a:latin typeface="Didot"/>
                <a:cs typeface="Didot"/>
              </a:rPr>
              <a:t>positions</a:t>
            </a:r>
            <a:r>
              <a:rPr lang="en-US" sz="1500" dirty="0">
                <a:latin typeface="Didot"/>
                <a:cs typeface="Didot"/>
              </a:rPr>
              <a:t>. </a:t>
            </a:r>
            <a:endParaRPr lang="en-US" sz="1500" dirty="0" smtClean="0">
              <a:latin typeface="Didot"/>
              <a:cs typeface="Didot"/>
            </a:endParaRPr>
          </a:p>
          <a:p>
            <a:pPr>
              <a:lnSpc>
                <a:spcPct val="80000"/>
              </a:lnSpc>
            </a:pPr>
            <a:r>
              <a:rPr lang="en-US" sz="1500" dirty="0" smtClean="0">
                <a:latin typeface="Didot"/>
                <a:cs typeface="Didot"/>
              </a:rPr>
              <a:t>Asserts that </a:t>
            </a:r>
            <a:r>
              <a:rPr lang="en-US" sz="1500" dirty="0">
                <a:latin typeface="Didot"/>
                <a:cs typeface="Didot"/>
              </a:rPr>
              <a:t>women have the same mental capacity </a:t>
            </a:r>
            <a:r>
              <a:rPr lang="en-US" sz="1500" dirty="0" smtClean="0">
                <a:latin typeface="Didot"/>
                <a:cs typeface="Didot"/>
              </a:rPr>
              <a:t>as</a:t>
            </a:r>
          </a:p>
          <a:p>
            <a:pPr marL="0" indent="0">
              <a:lnSpc>
                <a:spcPct val="80000"/>
              </a:lnSpc>
              <a:buNone/>
            </a:pPr>
            <a:r>
              <a:rPr lang="en-US" sz="1500" dirty="0">
                <a:latin typeface="Didot"/>
                <a:cs typeface="Didot"/>
              </a:rPr>
              <a:t> </a:t>
            </a:r>
            <a:r>
              <a:rPr lang="en-US" sz="1500" dirty="0" smtClean="0">
                <a:latin typeface="Didot"/>
                <a:cs typeface="Didot"/>
              </a:rPr>
              <a:t>      </a:t>
            </a:r>
            <a:r>
              <a:rPr lang="en-US" sz="1500" dirty="0" smtClean="0">
                <a:latin typeface="Didot"/>
                <a:cs typeface="Didot"/>
              </a:rPr>
              <a:t>men and </a:t>
            </a:r>
            <a:r>
              <a:rPr lang="en-US" sz="1500" dirty="0">
                <a:latin typeface="Didot"/>
                <a:cs typeface="Didot"/>
              </a:rPr>
              <a:t>should be given the same opportunities in </a:t>
            </a:r>
            <a:endParaRPr lang="en-US" sz="1500" dirty="0" smtClean="0">
              <a:latin typeface="Didot"/>
              <a:cs typeface="Didot"/>
            </a:endParaRPr>
          </a:p>
          <a:p>
            <a:pPr marL="0" indent="0">
              <a:lnSpc>
                <a:spcPct val="80000"/>
              </a:lnSpc>
              <a:buNone/>
            </a:pPr>
            <a:r>
              <a:rPr lang="en-US" sz="1500" dirty="0">
                <a:latin typeface="Didot"/>
                <a:cs typeface="Didot"/>
              </a:rPr>
              <a:t> </a:t>
            </a:r>
            <a:r>
              <a:rPr lang="en-US" sz="1500" dirty="0" smtClean="0">
                <a:latin typeface="Didot"/>
                <a:cs typeface="Didot"/>
              </a:rPr>
              <a:t>      </a:t>
            </a:r>
            <a:r>
              <a:rPr lang="en-US" sz="1500" dirty="0" smtClean="0">
                <a:latin typeface="Didot"/>
                <a:cs typeface="Didot"/>
              </a:rPr>
              <a:t>political</a:t>
            </a:r>
            <a:r>
              <a:rPr lang="en-US" sz="1500" dirty="0">
                <a:latin typeface="Didot"/>
                <a:cs typeface="Didot"/>
              </a:rPr>
              <a:t>, </a:t>
            </a:r>
            <a:r>
              <a:rPr lang="en-US" sz="1500" dirty="0" smtClean="0">
                <a:latin typeface="Didot"/>
                <a:cs typeface="Didot"/>
              </a:rPr>
              <a:t>economic </a:t>
            </a:r>
            <a:r>
              <a:rPr lang="en-US" sz="1500" dirty="0">
                <a:latin typeface="Didot"/>
                <a:cs typeface="Didot"/>
              </a:rPr>
              <a:t>and social spheres.  </a:t>
            </a:r>
            <a:endParaRPr lang="en-US" sz="1500" dirty="0">
              <a:latin typeface="Didot"/>
              <a:cs typeface="Didot"/>
            </a:endParaRPr>
          </a:p>
          <a:p>
            <a:pPr>
              <a:lnSpc>
                <a:spcPct val="80000"/>
              </a:lnSpc>
            </a:pPr>
            <a:r>
              <a:rPr lang="en-US" sz="1500" dirty="0" smtClean="0">
                <a:latin typeface="Didot"/>
                <a:cs typeface="Didot"/>
              </a:rPr>
              <a:t>Need </a:t>
            </a:r>
            <a:r>
              <a:rPr lang="en-US" sz="1500" dirty="0" smtClean="0">
                <a:latin typeface="Didot"/>
                <a:cs typeface="Didot"/>
              </a:rPr>
              <a:t>to reform social institutions to make them more </a:t>
            </a:r>
            <a:endParaRPr lang="en-US" sz="1500" dirty="0">
              <a:latin typeface="Didot"/>
              <a:cs typeface="Didot"/>
            </a:endParaRPr>
          </a:p>
          <a:p>
            <a:pPr marL="0" indent="0">
              <a:lnSpc>
                <a:spcPct val="80000"/>
              </a:lnSpc>
              <a:buNone/>
            </a:pPr>
            <a:r>
              <a:rPr lang="en-US" sz="1500" dirty="0" smtClean="0">
                <a:latin typeface="Didot"/>
                <a:cs typeface="Didot"/>
              </a:rPr>
              <a:t>       equitable between </a:t>
            </a:r>
            <a:r>
              <a:rPr lang="en-US" sz="1500" dirty="0" smtClean="0">
                <a:latin typeface="Didot"/>
                <a:cs typeface="Didot"/>
              </a:rPr>
              <a:t>men and women.</a:t>
            </a:r>
            <a:endParaRPr lang="en-US" sz="1500" dirty="0">
              <a:latin typeface="Didot"/>
              <a:cs typeface="Didot"/>
            </a:endParaRPr>
          </a:p>
          <a:p>
            <a:pPr>
              <a:lnSpc>
                <a:spcPct val="80000"/>
              </a:lnSpc>
            </a:pPr>
            <a:r>
              <a:rPr lang="en-US" sz="1500" dirty="0" smtClean="0">
                <a:latin typeface="Didot"/>
                <a:cs typeface="Didot"/>
              </a:rPr>
              <a:t>Support legislation </a:t>
            </a:r>
            <a:r>
              <a:rPr lang="en-US" sz="1500" dirty="0">
                <a:latin typeface="Didot"/>
                <a:cs typeface="Didot"/>
              </a:rPr>
              <a:t>that remove </a:t>
            </a:r>
            <a:r>
              <a:rPr lang="en-US" sz="1500" dirty="0" smtClean="0">
                <a:latin typeface="Didot"/>
                <a:cs typeface="Didot"/>
              </a:rPr>
              <a:t>barriers to equality for women</a:t>
            </a:r>
            <a:r>
              <a:rPr lang="en-US" sz="1500" dirty="0">
                <a:latin typeface="Didot"/>
                <a:cs typeface="Didot"/>
              </a:rPr>
              <a:t>. </a:t>
            </a:r>
            <a:endParaRPr lang="en-US" sz="1500" dirty="0">
              <a:latin typeface="Didot"/>
              <a:cs typeface="Didot"/>
            </a:endParaRPr>
          </a:p>
          <a:p>
            <a:pPr lvl="1">
              <a:lnSpc>
                <a:spcPct val="80000"/>
              </a:lnSpc>
            </a:pPr>
            <a:r>
              <a:rPr lang="en-US" sz="1100" dirty="0" smtClean="0">
                <a:latin typeface="Didot"/>
                <a:cs typeface="Didot"/>
              </a:rPr>
              <a:t>Ex: Legislation for equal pay</a:t>
            </a:r>
          </a:p>
          <a:p>
            <a:pPr>
              <a:lnSpc>
                <a:spcPct val="80000"/>
              </a:lnSpc>
            </a:pPr>
            <a:r>
              <a:rPr lang="en-US" sz="1500" dirty="0" smtClean="0">
                <a:latin typeface="Didot"/>
                <a:cs typeface="Didot"/>
              </a:rPr>
              <a:t>Key </a:t>
            </a:r>
            <a:r>
              <a:rPr lang="en-US" sz="1500" dirty="0" smtClean="0">
                <a:latin typeface="Didot"/>
                <a:cs typeface="Didot"/>
              </a:rPr>
              <a:t>Figures:</a:t>
            </a:r>
          </a:p>
          <a:p>
            <a:pPr lvl="1">
              <a:lnSpc>
                <a:spcPct val="80000"/>
              </a:lnSpc>
            </a:pPr>
            <a:r>
              <a:rPr lang="en-US" sz="1500" dirty="0">
                <a:latin typeface="Didot"/>
                <a:cs typeface="Didot"/>
              </a:rPr>
              <a:t> </a:t>
            </a:r>
            <a:r>
              <a:rPr lang="en-US" sz="1500" dirty="0" smtClean="0">
                <a:latin typeface="Didot"/>
                <a:cs typeface="Didot"/>
              </a:rPr>
              <a:t>Betty Friedan</a:t>
            </a:r>
          </a:p>
          <a:p>
            <a:pPr lvl="1">
              <a:lnSpc>
                <a:spcPct val="80000"/>
              </a:lnSpc>
            </a:pPr>
            <a:r>
              <a:rPr lang="en-US" sz="1500" dirty="0" smtClean="0">
                <a:latin typeface="Didot"/>
                <a:cs typeface="Didot"/>
              </a:rPr>
              <a:t>Gloria Steinem</a:t>
            </a:r>
          </a:p>
          <a:p>
            <a:pPr>
              <a:lnSpc>
                <a:spcPct val="80000"/>
              </a:lnSpc>
            </a:pPr>
            <a:r>
              <a:rPr lang="en-US" sz="1500" dirty="0" smtClean="0">
                <a:latin typeface="Didot"/>
                <a:cs typeface="Didot"/>
              </a:rPr>
              <a:t>Criticized for:</a:t>
            </a:r>
          </a:p>
          <a:p>
            <a:pPr lvl="1">
              <a:lnSpc>
                <a:spcPct val="80000"/>
              </a:lnSpc>
            </a:pPr>
            <a:r>
              <a:rPr lang="en-US" sz="1500" dirty="0" smtClean="0">
                <a:latin typeface="Didot"/>
                <a:cs typeface="Didot"/>
              </a:rPr>
              <a:t>Trying to make women “act like men” within institutions, rather than deconstructing patriarchy and its institutions</a:t>
            </a:r>
          </a:p>
          <a:p>
            <a:pPr lvl="1">
              <a:lnSpc>
                <a:spcPct val="80000"/>
              </a:lnSpc>
            </a:pPr>
            <a:r>
              <a:rPr lang="en-US" sz="1500" dirty="0" smtClean="0">
                <a:latin typeface="Didot"/>
                <a:cs typeface="Didot"/>
              </a:rPr>
              <a:t>Treating the experience of all women as the same; not seeing race and class differences in the female experience</a:t>
            </a:r>
          </a:p>
          <a:p>
            <a:pPr marL="457200" lvl="1" indent="0">
              <a:lnSpc>
                <a:spcPct val="80000"/>
              </a:lnSpc>
              <a:buNone/>
            </a:pPr>
            <a:endParaRPr lang="en-US" sz="1500" dirty="0"/>
          </a:p>
        </p:txBody>
      </p:sp>
    </p:spTree>
    <p:extLst>
      <p:ext uri="{BB962C8B-B14F-4D97-AF65-F5344CB8AC3E}">
        <p14:creationId xmlns:p14="http://schemas.microsoft.com/office/powerpoint/2010/main" val="20354752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rmAutofit/>
          </a:bodyPr>
          <a:lstStyle/>
          <a:p>
            <a:r>
              <a:rPr lang="en-US" sz="3200" dirty="0" smtClean="0">
                <a:latin typeface="Didot"/>
                <a:cs typeface="Didot"/>
              </a:rPr>
              <a:t>Variants of Feminist Theory:</a:t>
            </a:r>
            <a:br>
              <a:rPr lang="en-US" sz="3200" dirty="0" smtClean="0">
                <a:latin typeface="Didot"/>
                <a:cs typeface="Didot"/>
              </a:rPr>
            </a:br>
            <a:r>
              <a:rPr lang="en-US" sz="3200" dirty="0" smtClean="0">
                <a:latin typeface="Didot"/>
                <a:cs typeface="Didot"/>
              </a:rPr>
              <a:t>Radical Feminism</a:t>
            </a:r>
            <a:endParaRPr lang="en-US" sz="3200" dirty="0">
              <a:latin typeface="Didot"/>
              <a:cs typeface="Didot"/>
            </a:endParaRPr>
          </a:p>
        </p:txBody>
      </p:sp>
      <p:sp>
        <p:nvSpPr>
          <p:cNvPr id="3" name="Content Placeholder 2"/>
          <p:cNvSpPr>
            <a:spLocks noGrp="1"/>
          </p:cNvSpPr>
          <p:nvPr>
            <p:ph idx="1"/>
          </p:nvPr>
        </p:nvSpPr>
        <p:spPr>
          <a:xfrm>
            <a:off x="239982" y="1143000"/>
            <a:ext cx="5641585" cy="5715000"/>
          </a:xfrm>
        </p:spPr>
        <p:txBody>
          <a:bodyPr>
            <a:normAutofit fontScale="47500" lnSpcReduction="20000"/>
          </a:bodyPr>
          <a:lstStyle/>
          <a:p>
            <a:r>
              <a:rPr lang="en-US" sz="3400" dirty="0">
                <a:latin typeface="Didot"/>
                <a:cs typeface="Didot"/>
              </a:rPr>
              <a:t>B</a:t>
            </a:r>
            <a:r>
              <a:rPr lang="en-US" sz="3400" dirty="0" smtClean="0">
                <a:latin typeface="Didot"/>
                <a:cs typeface="Didot"/>
              </a:rPr>
              <a:t>elieve </a:t>
            </a:r>
            <a:r>
              <a:rPr lang="en-US" sz="3400" dirty="0">
                <a:latin typeface="Didot"/>
                <a:cs typeface="Didot"/>
              </a:rPr>
              <a:t>that the domination of women is the oldest and worst kind of oppression in the </a:t>
            </a:r>
            <a:r>
              <a:rPr lang="en-US" sz="3400" dirty="0" smtClean="0">
                <a:latin typeface="Didot"/>
                <a:cs typeface="Didot"/>
              </a:rPr>
              <a:t>world--this </a:t>
            </a:r>
            <a:r>
              <a:rPr lang="en-US" sz="3400" dirty="0">
                <a:latin typeface="Didot"/>
                <a:cs typeface="Didot"/>
              </a:rPr>
              <a:t>because it spans across the world oppressing women of different races, ethnicities, classes and cultures. </a:t>
            </a:r>
            <a:endParaRPr lang="en-US" sz="3400" dirty="0" smtClean="0">
              <a:latin typeface="Didot"/>
              <a:cs typeface="Didot"/>
            </a:endParaRPr>
          </a:p>
          <a:p>
            <a:r>
              <a:rPr lang="en-US" sz="3400" dirty="0" smtClean="0">
                <a:latin typeface="Didot"/>
                <a:cs typeface="Didot"/>
              </a:rPr>
              <a:t>Want </a:t>
            </a:r>
            <a:r>
              <a:rPr lang="en-US" sz="3400" dirty="0">
                <a:latin typeface="Didot"/>
                <a:cs typeface="Didot"/>
              </a:rPr>
              <a:t>to free both men and women from the rigid gender roles that society has imposed upon them. It is this sex-gender system that has created oppression and radical feminist's mission is to overthrow this system by any possible means. </a:t>
            </a:r>
            <a:endParaRPr lang="en-US" sz="3400" dirty="0" smtClean="0">
              <a:latin typeface="Didot"/>
              <a:cs typeface="Didot"/>
            </a:endParaRPr>
          </a:p>
          <a:p>
            <a:r>
              <a:rPr lang="en-US" sz="3400" dirty="0" smtClean="0">
                <a:latin typeface="Didot"/>
                <a:cs typeface="Didot"/>
              </a:rPr>
              <a:t>Believe that society must be changed at its core in order to dissolve patriarchy and bring about true equality.  </a:t>
            </a:r>
          </a:p>
          <a:p>
            <a:pPr lvl="1"/>
            <a:r>
              <a:rPr lang="en-US" sz="2900" dirty="0" smtClean="0">
                <a:latin typeface="Didot"/>
                <a:cs typeface="Didot"/>
              </a:rPr>
              <a:t>Must break down social institutions, not just reform them</a:t>
            </a:r>
          </a:p>
          <a:p>
            <a:r>
              <a:rPr lang="en-US" sz="3400" dirty="0" smtClean="0">
                <a:latin typeface="Didot"/>
                <a:cs typeface="Didot"/>
              </a:rPr>
              <a:t>Radical </a:t>
            </a:r>
            <a:r>
              <a:rPr lang="en-US" sz="3400" dirty="0">
                <a:latin typeface="Didot"/>
                <a:cs typeface="Didot"/>
              </a:rPr>
              <a:t>feminists emphasize their difference from men. </a:t>
            </a:r>
            <a:r>
              <a:rPr lang="en-US" sz="3400" dirty="0" smtClean="0">
                <a:latin typeface="Didot"/>
                <a:cs typeface="Didot"/>
              </a:rPr>
              <a:t>Men and women are both equal, but they are fundamentally different people</a:t>
            </a:r>
            <a:r>
              <a:rPr lang="en-US" sz="3400" dirty="0" smtClean="0">
                <a:latin typeface="Didot"/>
                <a:cs typeface="Didot"/>
              </a:rPr>
              <a:t>.</a:t>
            </a:r>
          </a:p>
          <a:p>
            <a:pPr lvl="1"/>
            <a:r>
              <a:rPr lang="en-US" sz="2900" dirty="0" smtClean="0">
                <a:latin typeface="Didot"/>
                <a:cs typeface="Didot"/>
              </a:rPr>
              <a:t>Though some radical feminists, like Mary Daly, argue for the superiority of women.</a:t>
            </a:r>
            <a:endParaRPr lang="en-US" sz="2900" dirty="0" smtClean="0">
              <a:latin typeface="Didot"/>
              <a:cs typeface="Didot"/>
            </a:endParaRPr>
          </a:p>
          <a:p>
            <a:r>
              <a:rPr lang="en-US" sz="3400" dirty="0" smtClean="0">
                <a:latin typeface="Didot"/>
                <a:cs typeface="Didot"/>
              </a:rPr>
              <a:t>Key Figures</a:t>
            </a:r>
          </a:p>
          <a:p>
            <a:pPr lvl="1"/>
            <a:r>
              <a:rPr lang="en-US" sz="2900" dirty="0" smtClean="0">
                <a:latin typeface="Didot"/>
                <a:cs typeface="Didot"/>
              </a:rPr>
              <a:t>Mary Daly</a:t>
            </a:r>
          </a:p>
          <a:p>
            <a:r>
              <a:rPr lang="en-US" sz="3400" dirty="0" smtClean="0">
                <a:latin typeface="Didot"/>
                <a:cs typeface="Didot"/>
              </a:rPr>
              <a:t>Clash </a:t>
            </a:r>
            <a:r>
              <a:rPr lang="en-US" sz="3400" dirty="0">
                <a:latin typeface="Didot"/>
                <a:cs typeface="Didot"/>
              </a:rPr>
              <a:t>with the ideals of the liberal </a:t>
            </a:r>
            <a:r>
              <a:rPr lang="en-US" sz="3400" dirty="0" smtClean="0">
                <a:latin typeface="Didot"/>
                <a:cs typeface="Didot"/>
              </a:rPr>
              <a:t>feminist</a:t>
            </a:r>
            <a:r>
              <a:rPr lang="en-US" sz="3400" dirty="0">
                <a:latin typeface="Didot"/>
                <a:cs typeface="Didot"/>
              </a:rPr>
              <a:t> </a:t>
            </a:r>
            <a:r>
              <a:rPr lang="en-US" sz="3400" dirty="0" smtClean="0">
                <a:latin typeface="Didot"/>
                <a:cs typeface="Didot"/>
              </a:rPr>
              <a:t>because…</a:t>
            </a:r>
          </a:p>
          <a:p>
            <a:pPr lvl="1"/>
            <a:r>
              <a:rPr lang="en-US" sz="2900" dirty="0">
                <a:latin typeface="Didot"/>
                <a:cs typeface="Didot"/>
              </a:rPr>
              <a:t>T</a:t>
            </a:r>
            <a:r>
              <a:rPr lang="en-US" sz="2900" dirty="0" smtClean="0">
                <a:latin typeface="Didot"/>
                <a:cs typeface="Didot"/>
              </a:rPr>
              <a:t>hey want to break down institutions, not amend them.</a:t>
            </a:r>
          </a:p>
          <a:p>
            <a:pPr lvl="1"/>
            <a:r>
              <a:rPr lang="en-US" sz="2900" dirty="0" smtClean="0">
                <a:latin typeface="Didot"/>
                <a:cs typeface="Didot"/>
              </a:rPr>
              <a:t>Do not see men and women as fundamentally the same, even if they are </a:t>
            </a:r>
            <a:r>
              <a:rPr lang="en-US" sz="2900" dirty="0" smtClean="0">
                <a:latin typeface="Didot"/>
                <a:cs typeface="Didot"/>
              </a:rPr>
              <a:t>equal</a:t>
            </a:r>
          </a:p>
          <a:p>
            <a:pPr lvl="1"/>
            <a:r>
              <a:rPr lang="en-US" sz="2900" dirty="0" smtClean="0">
                <a:latin typeface="Didot"/>
                <a:cs typeface="Didot"/>
              </a:rPr>
              <a:t>They want to free both men and women from rigid gender roles, not just make women’s gender roles look more like men’s</a:t>
            </a:r>
            <a:endParaRPr lang="en-US" sz="2900" dirty="0" smtClean="0">
              <a:latin typeface="Didot"/>
              <a:cs typeface="Didot"/>
            </a:endParaRPr>
          </a:p>
        </p:txBody>
      </p:sp>
      <p:pic>
        <p:nvPicPr>
          <p:cNvPr id="4" name="Picture 3"/>
          <p:cNvPicPr>
            <a:picLocks noChangeAspect="1"/>
          </p:cNvPicPr>
          <p:nvPr/>
        </p:nvPicPr>
        <p:blipFill>
          <a:blip r:embed="rId2"/>
          <a:stretch>
            <a:fillRect/>
          </a:stretch>
        </p:blipFill>
        <p:spPr>
          <a:xfrm>
            <a:off x="6119124" y="1320212"/>
            <a:ext cx="2780182" cy="1747006"/>
          </a:xfrm>
          <a:prstGeom prst="rect">
            <a:avLst/>
          </a:prstGeom>
        </p:spPr>
      </p:pic>
      <p:sp>
        <p:nvSpPr>
          <p:cNvPr id="5" name="TextBox 4"/>
          <p:cNvSpPr txBox="1"/>
          <p:nvPr/>
        </p:nvSpPr>
        <p:spPr>
          <a:xfrm>
            <a:off x="6119124" y="3184740"/>
            <a:ext cx="2780182" cy="2031325"/>
          </a:xfrm>
          <a:prstGeom prst="rect">
            <a:avLst/>
          </a:prstGeom>
          <a:noFill/>
          <a:ln>
            <a:solidFill>
              <a:schemeClr val="tx1"/>
            </a:solidFill>
          </a:ln>
        </p:spPr>
        <p:txBody>
          <a:bodyPr wrap="square" rtlCol="0">
            <a:spAutoFit/>
          </a:bodyPr>
          <a:lstStyle/>
          <a:p>
            <a:r>
              <a:rPr lang="en-US" sz="1400" dirty="0" smtClean="0"/>
              <a:t>Mary Daly taught at BC for 33 years.  She retired in 1999 after violating the university’s policy by refusing to allow male students in her advanced women’s studies classes.  She allowed male students in her introductory class and privately tutored those who wanted to take advance classes.  </a:t>
            </a:r>
            <a:endParaRPr lang="en-US" sz="1400" dirty="0"/>
          </a:p>
        </p:txBody>
      </p:sp>
    </p:spTree>
    <p:extLst>
      <p:ext uri="{BB962C8B-B14F-4D97-AF65-F5344CB8AC3E}">
        <p14:creationId xmlns:p14="http://schemas.microsoft.com/office/powerpoint/2010/main" val="690664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7388"/>
            <a:ext cx="8229600" cy="1143000"/>
          </a:xfrm>
        </p:spPr>
        <p:txBody>
          <a:bodyPr>
            <a:noAutofit/>
          </a:bodyPr>
          <a:lstStyle/>
          <a:p>
            <a:r>
              <a:rPr lang="en-US" sz="3800" dirty="0" smtClean="0">
                <a:latin typeface="Didot"/>
                <a:cs typeface="Didot"/>
              </a:rPr>
              <a:t>Variants of Feminist Theory: </a:t>
            </a:r>
            <a:br>
              <a:rPr lang="en-US" sz="3800" dirty="0" smtClean="0">
                <a:latin typeface="Didot"/>
                <a:cs typeface="Didot"/>
              </a:rPr>
            </a:br>
            <a:r>
              <a:rPr lang="en-US" sz="3800" dirty="0" smtClean="0">
                <a:latin typeface="Didot"/>
                <a:cs typeface="Didot"/>
              </a:rPr>
              <a:t>Socialist Feminism</a:t>
            </a:r>
            <a:endParaRPr lang="en-US" sz="3800" dirty="0">
              <a:latin typeface="Didot"/>
              <a:cs typeface="Didot"/>
            </a:endParaRPr>
          </a:p>
        </p:txBody>
      </p:sp>
      <p:sp>
        <p:nvSpPr>
          <p:cNvPr id="3" name="Content Placeholder 2"/>
          <p:cNvSpPr>
            <a:spLocks noGrp="1"/>
          </p:cNvSpPr>
          <p:nvPr>
            <p:ph idx="1"/>
          </p:nvPr>
        </p:nvSpPr>
        <p:spPr>
          <a:xfrm>
            <a:off x="239982" y="1263126"/>
            <a:ext cx="8649205" cy="4525963"/>
          </a:xfrm>
        </p:spPr>
        <p:txBody>
          <a:bodyPr>
            <a:normAutofit fontScale="62500" lnSpcReduction="20000"/>
          </a:bodyPr>
          <a:lstStyle/>
          <a:p>
            <a:r>
              <a:rPr lang="en-US" dirty="0">
                <a:latin typeface="Didot"/>
                <a:cs typeface="Didot"/>
              </a:rPr>
              <a:t>B</a:t>
            </a:r>
            <a:r>
              <a:rPr lang="en-US" dirty="0" smtClean="0">
                <a:latin typeface="Didot"/>
                <a:cs typeface="Didot"/>
              </a:rPr>
              <a:t>elieve </a:t>
            </a:r>
            <a:r>
              <a:rPr lang="en-US" dirty="0">
                <a:latin typeface="Didot"/>
                <a:cs typeface="Didot"/>
              </a:rPr>
              <a:t>that there is a direct link between class structure and the oppression of women. </a:t>
            </a:r>
            <a:endParaRPr lang="en-US" dirty="0" smtClean="0">
              <a:latin typeface="Didot"/>
              <a:cs typeface="Didot"/>
            </a:endParaRPr>
          </a:p>
          <a:p>
            <a:pPr lvl="1"/>
            <a:r>
              <a:rPr lang="en-US" dirty="0" smtClean="0">
                <a:latin typeface="Didot"/>
                <a:cs typeface="Didot"/>
              </a:rPr>
              <a:t>Western </a:t>
            </a:r>
            <a:r>
              <a:rPr lang="en-US" dirty="0">
                <a:latin typeface="Didot"/>
                <a:cs typeface="Didot"/>
              </a:rPr>
              <a:t>society rewards working men because they produce tangible, tradable goods. On the other hand, women's work in the domestic sphere is not valued by western society because women do not produce a tangible, tradable good. This gives men power and control over women.  </a:t>
            </a:r>
          </a:p>
          <a:p>
            <a:r>
              <a:rPr lang="en-US" dirty="0" smtClean="0">
                <a:latin typeface="Didot"/>
                <a:cs typeface="Didot"/>
              </a:rPr>
              <a:t>Challenge </a:t>
            </a:r>
            <a:r>
              <a:rPr lang="en-US" dirty="0" smtClean="0">
                <a:latin typeface="Didot"/>
                <a:cs typeface="Didot"/>
              </a:rPr>
              <a:t>the </a:t>
            </a:r>
            <a:r>
              <a:rPr lang="en-US" dirty="0">
                <a:latin typeface="Didot"/>
                <a:cs typeface="Didot"/>
              </a:rPr>
              <a:t>ideologies of </a:t>
            </a:r>
            <a:r>
              <a:rPr lang="en-US" dirty="0" smtClean="0">
                <a:latin typeface="Didot"/>
                <a:cs typeface="Didot"/>
              </a:rPr>
              <a:t>BOTH capitalism </a:t>
            </a:r>
            <a:r>
              <a:rPr lang="en-US" dirty="0">
                <a:latin typeface="Didot"/>
                <a:cs typeface="Didot"/>
              </a:rPr>
              <a:t>and patriarchy. </a:t>
            </a:r>
            <a:endParaRPr lang="en-US" dirty="0" smtClean="0">
              <a:latin typeface="Didot"/>
              <a:cs typeface="Didot"/>
            </a:endParaRPr>
          </a:p>
          <a:p>
            <a:r>
              <a:rPr lang="en-US" dirty="0" smtClean="0">
                <a:latin typeface="Didot"/>
                <a:cs typeface="Didot"/>
              </a:rPr>
              <a:t>Much </a:t>
            </a:r>
            <a:r>
              <a:rPr lang="en-US" dirty="0">
                <a:latin typeface="Didot"/>
                <a:cs typeface="Didot"/>
              </a:rPr>
              <a:t>like the views of radical feminists</a:t>
            </a:r>
            <a:r>
              <a:rPr lang="en-US" dirty="0" smtClean="0">
                <a:latin typeface="Didot"/>
                <a:cs typeface="Didot"/>
              </a:rPr>
              <a:t>, believe </a:t>
            </a:r>
            <a:r>
              <a:rPr lang="en-US" dirty="0">
                <a:latin typeface="Didot"/>
                <a:cs typeface="Didot"/>
              </a:rPr>
              <a:t>that although women are divided by class, race, ethnicity and religion, they all experience the same oppression simply for being a woman. </a:t>
            </a:r>
            <a:endParaRPr lang="en-US" dirty="0" smtClean="0">
              <a:latin typeface="Didot"/>
              <a:cs typeface="Didot"/>
            </a:endParaRPr>
          </a:p>
          <a:p>
            <a:r>
              <a:rPr lang="en-US" dirty="0" smtClean="0">
                <a:latin typeface="Didot"/>
                <a:cs typeface="Didot"/>
              </a:rPr>
              <a:t>Believe </a:t>
            </a:r>
            <a:r>
              <a:rPr lang="en-US" dirty="0">
                <a:latin typeface="Didot"/>
                <a:cs typeface="Didot"/>
              </a:rPr>
              <a:t>that the way to end this oppression is to put an end to class and gender. Women must work side by side men in the political sphere. In order to </a:t>
            </a:r>
            <a:r>
              <a:rPr lang="en-US" dirty="0" smtClean="0">
                <a:latin typeface="Didot"/>
                <a:cs typeface="Didot"/>
              </a:rPr>
              <a:t>defeat capitalism and its associated inequality, women </a:t>
            </a:r>
            <a:r>
              <a:rPr lang="en-US" dirty="0">
                <a:latin typeface="Didot"/>
                <a:cs typeface="Didot"/>
              </a:rPr>
              <a:t>must work with men, as opposed to ostracizing them. </a:t>
            </a:r>
            <a:r>
              <a:rPr lang="en-US" b="1" dirty="0">
                <a:latin typeface="Didot"/>
                <a:cs typeface="Didot"/>
              </a:rPr>
              <a:t> </a:t>
            </a:r>
            <a:endParaRPr lang="en-US" dirty="0">
              <a:latin typeface="Didot"/>
              <a:cs typeface="Didot"/>
            </a:endParaRPr>
          </a:p>
          <a:p>
            <a:r>
              <a:rPr lang="en-US" dirty="0">
                <a:latin typeface="Didot"/>
                <a:cs typeface="Didot"/>
              </a:rPr>
              <a:t> </a:t>
            </a:r>
            <a:r>
              <a:rPr lang="en-US" dirty="0" smtClean="0">
                <a:latin typeface="Didot"/>
                <a:cs typeface="Didot"/>
              </a:rPr>
              <a:t>Key Figures:</a:t>
            </a:r>
          </a:p>
          <a:p>
            <a:pPr lvl="1"/>
            <a:r>
              <a:rPr lang="en-US" dirty="0" smtClean="0">
                <a:latin typeface="Didot"/>
                <a:cs typeface="Didot"/>
              </a:rPr>
              <a:t>Heidi Hartmann</a:t>
            </a:r>
            <a:endParaRPr lang="en-US" dirty="0">
              <a:latin typeface="Didot"/>
              <a:cs typeface="Didot"/>
            </a:endParaRPr>
          </a:p>
        </p:txBody>
      </p:sp>
      <p:pic>
        <p:nvPicPr>
          <p:cNvPr id="4" name="Picture 3"/>
          <p:cNvPicPr>
            <a:picLocks noChangeAspect="1"/>
          </p:cNvPicPr>
          <p:nvPr/>
        </p:nvPicPr>
        <p:blipFill>
          <a:blip r:embed="rId2"/>
          <a:stretch>
            <a:fillRect/>
          </a:stretch>
        </p:blipFill>
        <p:spPr>
          <a:xfrm>
            <a:off x="3890067" y="5030175"/>
            <a:ext cx="5253932" cy="1827824"/>
          </a:xfrm>
          <a:prstGeom prst="rect">
            <a:avLst/>
          </a:prstGeom>
        </p:spPr>
      </p:pic>
    </p:spTree>
    <p:extLst>
      <p:ext uri="{BB962C8B-B14F-4D97-AF65-F5344CB8AC3E}">
        <p14:creationId xmlns:p14="http://schemas.microsoft.com/office/powerpoint/2010/main" val="20015114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57388"/>
            <a:ext cx="9144000" cy="1143000"/>
          </a:xfrm>
        </p:spPr>
        <p:txBody>
          <a:bodyPr>
            <a:normAutofit/>
          </a:bodyPr>
          <a:lstStyle/>
          <a:p>
            <a:r>
              <a:rPr lang="en-US" sz="3200" dirty="0" smtClean="0">
                <a:latin typeface="Didot"/>
                <a:cs typeface="Didot"/>
              </a:rPr>
              <a:t>Variants of Feminist Theory: </a:t>
            </a:r>
            <a:br>
              <a:rPr lang="en-US" sz="3200" dirty="0" smtClean="0">
                <a:latin typeface="Didot"/>
                <a:cs typeface="Didot"/>
              </a:rPr>
            </a:br>
            <a:r>
              <a:rPr lang="en-US" sz="3200" dirty="0" smtClean="0">
                <a:latin typeface="Didot"/>
                <a:cs typeface="Didot"/>
              </a:rPr>
              <a:t> </a:t>
            </a:r>
            <a:r>
              <a:rPr lang="en-US" sz="3200" dirty="0" smtClean="0">
                <a:latin typeface="Didot"/>
                <a:cs typeface="Didot"/>
              </a:rPr>
              <a:t>Feminist Separatism </a:t>
            </a:r>
            <a:endParaRPr lang="en-US" sz="3200" dirty="0">
              <a:latin typeface="Didot"/>
              <a:cs typeface="Didot"/>
            </a:endParaRPr>
          </a:p>
        </p:txBody>
      </p:sp>
      <p:sp>
        <p:nvSpPr>
          <p:cNvPr id="3" name="Content Placeholder 2"/>
          <p:cNvSpPr>
            <a:spLocks noGrp="1"/>
          </p:cNvSpPr>
          <p:nvPr>
            <p:ph idx="1"/>
          </p:nvPr>
        </p:nvSpPr>
        <p:spPr>
          <a:xfrm>
            <a:off x="239983" y="1403770"/>
            <a:ext cx="4923098" cy="5130444"/>
          </a:xfrm>
        </p:spPr>
        <p:txBody>
          <a:bodyPr>
            <a:normAutofit fontScale="70000" lnSpcReduction="20000"/>
          </a:bodyPr>
          <a:lstStyle/>
          <a:p>
            <a:r>
              <a:rPr lang="en-US" dirty="0" smtClean="0">
                <a:latin typeface="Didot"/>
                <a:cs typeface="Didot"/>
              </a:rPr>
              <a:t>Argues that in a patriarchal society, heterosexuality is a political institution through which gender oppression is maintained.</a:t>
            </a:r>
          </a:p>
          <a:p>
            <a:r>
              <a:rPr lang="en-US" dirty="0" smtClean="0">
                <a:latin typeface="Didot"/>
                <a:cs typeface="Didot"/>
              </a:rPr>
              <a:t>Heterosexual sex itself is a form of oppression</a:t>
            </a:r>
          </a:p>
          <a:p>
            <a:r>
              <a:rPr lang="en-US" dirty="0" smtClean="0">
                <a:latin typeface="Didot"/>
                <a:cs typeface="Didot"/>
              </a:rPr>
              <a:t>Two solutions…</a:t>
            </a:r>
          </a:p>
          <a:p>
            <a:pPr lvl="1"/>
            <a:r>
              <a:rPr lang="en-US" dirty="0" smtClean="0">
                <a:latin typeface="Didot"/>
                <a:cs typeface="Didot"/>
              </a:rPr>
              <a:t>Radical-Libertarian </a:t>
            </a:r>
            <a:r>
              <a:rPr lang="en-US" dirty="0" smtClean="0">
                <a:latin typeface="Didot"/>
                <a:cs typeface="Didot"/>
              </a:rPr>
              <a:t>Separatism</a:t>
            </a:r>
            <a:endParaRPr lang="en-US" dirty="0" smtClean="0">
              <a:latin typeface="Didot"/>
              <a:cs typeface="Didot"/>
            </a:endParaRPr>
          </a:p>
          <a:p>
            <a:pPr lvl="2"/>
            <a:r>
              <a:rPr lang="en-US" dirty="0">
                <a:latin typeface="Didot"/>
                <a:cs typeface="Didot"/>
              </a:rPr>
              <a:t>W</a:t>
            </a:r>
            <a:r>
              <a:rPr lang="en-US" dirty="0" smtClean="0">
                <a:latin typeface="Didot"/>
                <a:cs typeface="Didot"/>
              </a:rPr>
              <a:t>omen </a:t>
            </a:r>
            <a:r>
              <a:rPr lang="en-US" dirty="0">
                <a:latin typeface="Didot"/>
                <a:cs typeface="Didot"/>
              </a:rPr>
              <a:t>should control every aspect of their </a:t>
            </a:r>
            <a:r>
              <a:rPr lang="en-US" dirty="0" smtClean="0">
                <a:latin typeface="Didot"/>
                <a:cs typeface="Didot"/>
              </a:rPr>
              <a:t>sexuality—redefine sex </a:t>
            </a:r>
          </a:p>
          <a:p>
            <a:pPr lvl="2"/>
            <a:r>
              <a:rPr lang="en-US" dirty="0">
                <a:latin typeface="Didot"/>
                <a:cs typeface="Didot"/>
              </a:rPr>
              <a:t>A</a:t>
            </a:r>
            <a:r>
              <a:rPr lang="en-US" dirty="0" smtClean="0">
                <a:latin typeface="Didot"/>
                <a:cs typeface="Didot"/>
              </a:rPr>
              <a:t>dvocate </a:t>
            </a:r>
            <a:r>
              <a:rPr lang="en-US" dirty="0">
                <a:latin typeface="Didot"/>
                <a:cs typeface="Didot"/>
              </a:rPr>
              <a:t>artificial means of reproduction so that less time is devoted to pregnancy </a:t>
            </a:r>
            <a:endParaRPr lang="en-US" dirty="0" smtClean="0">
              <a:latin typeface="Didot"/>
              <a:cs typeface="Didot"/>
            </a:endParaRPr>
          </a:p>
          <a:p>
            <a:pPr lvl="1"/>
            <a:r>
              <a:rPr lang="en-US" dirty="0" smtClean="0">
                <a:latin typeface="Didot"/>
                <a:cs typeface="Didot"/>
              </a:rPr>
              <a:t>Lesbian</a:t>
            </a:r>
            <a:r>
              <a:rPr lang="en-US" dirty="0" smtClean="0">
                <a:latin typeface="Didot"/>
                <a:cs typeface="Didot"/>
              </a:rPr>
              <a:t>-Separatism</a:t>
            </a:r>
            <a:endParaRPr lang="en-US" dirty="0" smtClean="0">
              <a:latin typeface="Didot"/>
              <a:cs typeface="Didot"/>
            </a:endParaRPr>
          </a:p>
          <a:p>
            <a:pPr lvl="2"/>
            <a:r>
              <a:rPr lang="en-US" dirty="0" smtClean="0">
                <a:latin typeface="Didot"/>
                <a:cs typeface="Didot"/>
              </a:rPr>
              <a:t>The </a:t>
            </a:r>
            <a:r>
              <a:rPr lang="en-US" dirty="0" smtClean="0">
                <a:latin typeface="Didot"/>
                <a:cs typeface="Didot"/>
              </a:rPr>
              <a:t>only way to completely escape patriarchy is for men and women to separate and practice homosexuality, allowing women to be in complete control of their sexuality.</a:t>
            </a:r>
            <a:endParaRPr lang="en-US" dirty="0">
              <a:latin typeface="Didot"/>
              <a:cs typeface="Didot"/>
            </a:endParaRPr>
          </a:p>
        </p:txBody>
      </p:sp>
      <p:pic>
        <p:nvPicPr>
          <p:cNvPr id="4" name="Picture 3"/>
          <p:cNvPicPr>
            <a:picLocks noChangeAspect="1"/>
          </p:cNvPicPr>
          <p:nvPr/>
        </p:nvPicPr>
        <p:blipFill>
          <a:blip r:embed="rId2"/>
          <a:stretch>
            <a:fillRect/>
          </a:stretch>
        </p:blipFill>
        <p:spPr>
          <a:xfrm>
            <a:off x="5163081" y="4052824"/>
            <a:ext cx="3955452" cy="2671483"/>
          </a:xfrm>
          <a:prstGeom prst="rect">
            <a:avLst/>
          </a:prstGeom>
        </p:spPr>
      </p:pic>
      <p:pic>
        <p:nvPicPr>
          <p:cNvPr id="5" name="Picture 4"/>
          <p:cNvPicPr>
            <a:picLocks noChangeAspect="1"/>
          </p:cNvPicPr>
          <p:nvPr/>
        </p:nvPicPr>
        <p:blipFill>
          <a:blip r:embed="rId3"/>
          <a:stretch>
            <a:fillRect/>
          </a:stretch>
        </p:blipFill>
        <p:spPr>
          <a:xfrm>
            <a:off x="5163081" y="1200388"/>
            <a:ext cx="3955452" cy="2671483"/>
          </a:xfrm>
          <a:prstGeom prst="rect">
            <a:avLst/>
          </a:prstGeom>
        </p:spPr>
      </p:pic>
    </p:spTree>
    <p:extLst>
      <p:ext uri="{BB962C8B-B14F-4D97-AF65-F5344CB8AC3E}">
        <p14:creationId xmlns:p14="http://schemas.microsoft.com/office/powerpoint/2010/main" val="23879862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i="1" dirty="0" smtClean="0">
                <a:latin typeface="Didot"/>
                <a:cs typeface="Didot"/>
              </a:rPr>
              <a:t>Raise Awareness</a:t>
            </a:r>
            <a:endParaRPr lang="en-US" i="1" dirty="0">
              <a:latin typeface="Didot"/>
              <a:cs typeface="Didot"/>
            </a:endParaRPr>
          </a:p>
        </p:txBody>
      </p:sp>
      <p:sp>
        <p:nvSpPr>
          <p:cNvPr id="5" name="Subtitle 4"/>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27350528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0"/>
            <a:ext cx="4768850" cy="6380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7"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76600" y="3025775"/>
            <a:ext cx="5867400" cy="383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5681060" y="284096"/>
            <a:ext cx="3325091" cy="2308324"/>
          </a:xfrm>
          <a:prstGeom prst="rect">
            <a:avLst/>
          </a:prstGeom>
          <a:noFill/>
          <a:ln>
            <a:solidFill>
              <a:schemeClr val="tx1"/>
            </a:solidFill>
          </a:ln>
        </p:spPr>
        <p:txBody>
          <a:bodyPr wrap="square" rtlCol="0">
            <a:spAutoFit/>
          </a:bodyPr>
          <a:lstStyle/>
          <a:p>
            <a:r>
              <a:rPr lang="en-US" b="1" dirty="0" smtClean="0">
                <a:latin typeface="Didot"/>
                <a:cs typeface="Didot"/>
              </a:rPr>
              <a:t>With Feminist Theory established, leaders in the feminist movement begin raising awareness of women’s oppression.  </a:t>
            </a:r>
          </a:p>
          <a:p>
            <a:endParaRPr lang="en-US" b="1" dirty="0" smtClean="0">
              <a:latin typeface="Didot"/>
              <a:cs typeface="Didot"/>
            </a:endParaRPr>
          </a:p>
          <a:p>
            <a:r>
              <a:rPr lang="en-US" b="1" dirty="0" smtClean="0">
                <a:latin typeface="Didot"/>
                <a:cs typeface="Didot"/>
              </a:rPr>
              <a:t>The tool they use to do this is </a:t>
            </a:r>
            <a:r>
              <a:rPr lang="en-US" b="1" i="1" dirty="0" smtClean="0">
                <a:latin typeface="Didot"/>
                <a:cs typeface="Didot"/>
              </a:rPr>
              <a:t>Consciousness-Raising</a:t>
            </a:r>
            <a:endParaRPr lang="en-US" b="1" i="1" dirty="0">
              <a:latin typeface="Didot"/>
              <a:cs typeface="Didot"/>
            </a:endParaRPr>
          </a:p>
        </p:txBody>
      </p:sp>
    </p:spTree>
    <p:extLst>
      <p:ext uri="{BB962C8B-B14F-4D97-AF65-F5344CB8AC3E}">
        <p14:creationId xmlns:p14="http://schemas.microsoft.com/office/powerpoint/2010/main" val="3036109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2530" name="Text Box 2"/>
          <p:cNvSpPr txBox="1">
            <a:spLocks noChangeArrowheads="1"/>
          </p:cNvSpPr>
          <p:nvPr/>
        </p:nvSpPr>
        <p:spPr bwMode="auto">
          <a:xfrm>
            <a:off x="0" y="0"/>
            <a:ext cx="9144000" cy="810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spcBef>
                <a:spcPct val="50000"/>
              </a:spcBef>
            </a:pPr>
            <a:r>
              <a:rPr lang="en-US" sz="2700" b="1" u="sng" dirty="0" smtClean="0">
                <a:latin typeface="Didot"/>
                <a:cs typeface="Didot"/>
              </a:rPr>
              <a:t>What is consciousness-raising?</a:t>
            </a:r>
          </a:p>
          <a:p>
            <a:pPr eaLnBrk="1" hangingPunct="1">
              <a:spcBef>
                <a:spcPct val="50000"/>
              </a:spcBef>
            </a:pPr>
            <a:r>
              <a:rPr lang="en-US" sz="2600" dirty="0" smtClean="0">
                <a:latin typeface="Book Antiqua" charset="0"/>
              </a:rPr>
              <a:t>"</a:t>
            </a:r>
            <a:r>
              <a:rPr lang="en-US" sz="2600" dirty="0">
                <a:latin typeface="Book Antiqua" charset="0"/>
              </a:rPr>
              <a:t>I think a lot about being attractive," Ann said. "People don't find the real self of a woman attractive." And then she went on to give some examples. And I just sat there listening to her describe all the false ways women have to act: playing dumb, always being agreeable, always being nice, not to mention what we had to do to our bodies, with the clothes and shoes we wore, the diets we had to go through, going blind not wearing glasses, all because men didn't find our real selves, our human freedom, our basic humanity "attractive." And I realized I still could learn a lot about how to understand and describe the particular oppression of women in ways that could reach other women in the way this had just reached me. The whole group was moved as I was, and we decided on the spot that what we needed -- in the words Ann used -- was to "raise our consciousness some more."</a:t>
            </a:r>
            <a:br>
              <a:rPr lang="en-US" sz="2600" dirty="0">
                <a:latin typeface="Book Antiqua" charset="0"/>
              </a:rPr>
            </a:br>
            <a:endParaRPr lang="en-US" sz="2600" dirty="0">
              <a:latin typeface="Book Antiqua" charset="0"/>
            </a:endParaRPr>
          </a:p>
          <a:p>
            <a:pPr eaLnBrk="1" hangingPunct="1">
              <a:spcBef>
                <a:spcPct val="50000"/>
              </a:spcBef>
            </a:pPr>
            <a:r>
              <a:rPr lang="en-US" sz="2600" dirty="0">
                <a:latin typeface="Book Antiqua" charset="0"/>
              </a:rPr>
              <a:t/>
            </a:r>
            <a:br>
              <a:rPr lang="en-US" sz="2600" dirty="0">
                <a:latin typeface="Book Antiqua" charset="0"/>
              </a:rPr>
            </a:br>
            <a:endParaRPr lang="en-US" sz="2600" dirty="0">
              <a:latin typeface="Book Antiqua" charset="0"/>
            </a:endParaRPr>
          </a:p>
        </p:txBody>
      </p:sp>
    </p:spTree>
    <p:extLst>
      <p:ext uri="{BB962C8B-B14F-4D97-AF65-F5344CB8AC3E}">
        <p14:creationId xmlns:p14="http://schemas.microsoft.com/office/powerpoint/2010/main" val="5001754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253"/>
            <a:ext cx="8229600" cy="1143000"/>
          </a:xfrm>
        </p:spPr>
        <p:txBody>
          <a:bodyPr/>
          <a:lstStyle/>
          <a:p>
            <a:r>
              <a:rPr lang="en-US" dirty="0" smtClean="0">
                <a:latin typeface="Didot"/>
                <a:cs typeface="Didot"/>
              </a:rPr>
              <a:t>Consciousness-Raising</a:t>
            </a:r>
            <a:endParaRPr lang="en-US" dirty="0">
              <a:latin typeface="Didot"/>
              <a:cs typeface="Didot"/>
            </a:endParaRPr>
          </a:p>
        </p:txBody>
      </p:sp>
      <p:sp>
        <p:nvSpPr>
          <p:cNvPr id="3" name="Content Placeholder 2"/>
          <p:cNvSpPr>
            <a:spLocks noGrp="1"/>
          </p:cNvSpPr>
          <p:nvPr>
            <p:ph idx="1"/>
          </p:nvPr>
        </p:nvSpPr>
        <p:spPr>
          <a:xfrm>
            <a:off x="340237" y="1070715"/>
            <a:ext cx="5157024" cy="5379941"/>
          </a:xfrm>
        </p:spPr>
        <p:txBody>
          <a:bodyPr>
            <a:normAutofit lnSpcReduction="10000"/>
          </a:bodyPr>
          <a:lstStyle/>
          <a:p>
            <a:r>
              <a:rPr lang="en-US" dirty="0" smtClean="0">
                <a:latin typeface="Didot"/>
                <a:cs typeface="Didot"/>
              </a:rPr>
              <a:t>Why does the women’s movement need </a:t>
            </a:r>
            <a:r>
              <a:rPr lang="en-US" dirty="0" smtClean="0">
                <a:latin typeface="Didot"/>
                <a:cs typeface="Didot"/>
              </a:rPr>
              <a:t>consciousness-raising</a:t>
            </a:r>
            <a:r>
              <a:rPr lang="en-US" dirty="0" smtClean="0">
                <a:latin typeface="Didot"/>
                <a:cs typeface="Didot"/>
              </a:rPr>
              <a:t>?  </a:t>
            </a:r>
          </a:p>
          <a:p>
            <a:pPr lvl="1"/>
            <a:r>
              <a:rPr lang="en-US" dirty="0" smtClean="0">
                <a:latin typeface="Didot"/>
                <a:cs typeface="Didot"/>
              </a:rPr>
              <a:t>What does it suggest about the type of oppression women face?</a:t>
            </a:r>
          </a:p>
          <a:p>
            <a:r>
              <a:rPr lang="en-US" dirty="0" smtClean="0">
                <a:latin typeface="Didot"/>
                <a:cs typeface="Didot"/>
              </a:rPr>
              <a:t>How does </a:t>
            </a:r>
            <a:r>
              <a:rPr lang="en-US" dirty="0" smtClean="0">
                <a:latin typeface="Didot"/>
                <a:cs typeface="Didot"/>
              </a:rPr>
              <a:t>consciousness </a:t>
            </a:r>
            <a:r>
              <a:rPr lang="en-US" dirty="0" smtClean="0">
                <a:latin typeface="Didot"/>
                <a:cs typeface="Didot"/>
              </a:rPr>
              <a:t>raising help women to understand their oppression, rather than just seeking change around one issue?</a:t>
            </a:r>
            <a:endParaRPr lang="en-US" dirty="0">
              <a:latin typeface="Didot"/>
              <a:cs typeface="Didot"/>
            </a:endParaRPr>
          </a:p>
        </p:txBody>
      </p:sp>
      <p:pic>
        <p:nvPicPr>
          <p:cNvPr id="4" name="Picture 3"/>
          <p:cNvPicPr>
            <a:picLocks noChangeAspect="1"/>
          </p:cNvPicPr>
          <p:nvPr/>
        </p:nvPicPr>
        <p:blipFill>
          <a:blip r:embed="rId2"/>
          <a:stretch>
            <a:fillRect/>
          </a:stretch>
        </p:blipFill>
        <p:spPr>
          <a:xfrm>
            <a:off x="5649249" y="1041400"/>
            <a:ext cx="3213100" cy="4762500"/>
          </a:xfrm>
          <a:prstGeom prst="rect">
            <a:avLst/>
          </a:prstGeom>
        </p:spPr>
      </p:pic>
    </p:spTree>
    <p:extLst>
      <p:ext uri="{BB962C8B-B14F-4D97-AF65-F5344CB8AC3E}">
        <p14:creationId xmlns:p14="http://schemas.microsoft.com/office/powerpoint/2010/main" val="22401806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i="1" dirty="0" smtClean="0">
                <a:latin typeface="Didot"/>
                <a:cs typeface="Didot"/>
              </a:rPr>
              <a:t>Organize</a:t>
            </a:r>
            <a:endParaRPr lang="en-US" i="1" dirty="0">
              <a:latin typeface="Didot"/>
              <a:cs typeface="Didot"/>
            </a:endParaRPr>
          </a:p>
        </p:txBody>
      </p:sp>
      <p:sp>
        <p:nvSpPr>
          <p:cNvPr id="3" name="Subtitle 2"/>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124518911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atin typeface="Didot"/>
                <a:cs typeface="Didot"/>
              </a:rPr>
              <a:t>The National Organization for Women</a:t>
            </a:r>
            <a:endParaRPr lang="en-US" dirty="0">
              <a:latin typeface="Didot"/>
              <a:cs typeface="Didot"/>
            </a:endParaRPr>
          </a:p>
        </p:txBody>
      </p:sp>
      <p:sp>
        <p:nvSpPr>
          <p:cNvPr id="3" name="Content Placeholder 2"/>
          <p:cNvSpPr>
            <a:spLocks noGrp="1"/>
          </p:cNvSpPr>
          <p:nvPr>
            <p:ph idx="1"/>
          </p:nvPr>
        </p:nvSpPr>
        <p:spPr>
          <a:xfrm>
            <a:off x="457200" y="1600200"/>
            <a:ext cx="6146800" cy="4525963"/>
          </a:xfrm>
        </p:spPr>
        <p:txBody>
          <a:bodyPr>
            <a:normAutofit fontScale="92500" lnSpcReduction="20000"/>
          </a:bodyPr>
          <a:lstStyle/>
          <a:p>
            <a:r>
              <a:rPr lang="en-US" dirty="0" smtClean="0">
                <a:latin typeface="Didot"/>
                <a:cs typeface="Didot"/>
              </a:rPr>
              <a:t>Women active in the Civil Rights realize that if women are going to want to make change they need to organize!</a:t>
            </a:r>
          </a:p>
          <a:p>
            <a:r>
              <a:rPr lang="en-US" dirty="0" smtClean="0">
                <a:latin typeface="Didot"/>
                <a:cs typeface="Didot"/>
              </a:rPr>
              <a:t>Need to create a “NAACP for Women”</a:t>
            </a:r>
          </a:p>
          <a:p>
            <a:r>
              <a:rPr lang="en-US" dirty="0" smtClean="0">
                <a:latin typeface="Didot"/>
                <a:cs typeface="Didot"/>
              </a:rPr>
              <a:t>They form the National Organization for Women (NOW) in 1966.</a:t>
            </a:r>
          </a:p>
          <a:p>
            <a:pPr lvl="1"/>
            <a:r>
              <a:rPr lang="en-US" dirty="0" smtClean="0">
                <a:latin typeface="Didot"/>
                <a:cs typeface="Didot"/>
              </a:rPr>
              <a:t>Betty Friedan was the group’s first President</a:t>
            </a:r>
          </a:p>
        </p:txBody>
      </p:sp>
      <p:pic>
        <p:nvPicPr>
          <p:cNvPr id="5" name="Picture 4"/>
          <p:cNvPicPr>
            <a:picLocks noChangeAspect="1"/>
          </p:cNvPicPr>
          <p:nvPr/>
        </p:nvPicPr>
        <p:blipFill>
          <a:blip r:embed="rId2"/>
          <a:stretch>
            <a:fillRect/>
          </a:stretch>
        </p:blipFill>
        <p:spPr>
          <a:xfrm>
            <a:off x="6604000" y="2560077"/>
            <a:ext cx="2540000" cy="2540000"/>
          </a:xfrm>
          <a:prstGeom prst="rect">
            <a:avLst/>
          </a:prstGeom>
        </p:spPr>
      </p:pic>
    </p:spTree>
    <p:extLst>
      <p:ext uri="{BB962C8B-B14F-4D97-AF65-F5344CB8AC3E}">
        <p14:creationId xmlns:p14="http://schemas.microsoft.com/office/powerpoint/2010/main" val="17642765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0230"/>
            <a:ext cx="9144000" cy="1143000"/>
          </a:xfrm>
        </p:spPr>
        <p:txBody>
          <a:bodyPr>
            <a:noAutofit/>
          </a:bodyPr>
          <a:lstStyle/>
          <a:p>
            <a:r>
              <a:rPr lang="en-US" sz="3600" dirty="0" smtClean="0">
                <a:latin typeface="Didot"/>
                <a:cs typeface="Didot"/>
              </a:rPr>
              <a:t>The </a:t>
            </a:r>
            <a:r>
              <a:rPr lang="en-US" sz="3600" i="1" dirty="0" smtClean="0">
                <a:latin typeface="Didot"/>
                <a:cs typeface="Didot"/>
              </a:rPr>
              <a:t>Feminine Mystique</a:t>
            </a:r>
            <a:r>
              <a:rPr lang="en-US" sz="3600" dirty="0" smtClean="0">
                <a:latin typeface="Didot"/>
                <a:cs typeface="Didot"/>
              </a:rPr>
              <a:t> Sparks Second-Wave Feminism</a:t>
            </a:r>
            <a:endParaRPr lang="en-US" sz="3600" dirty="0">
              <a:latin typeface="Didot"/>
              <a:cs typeface="Didot"/>
            </a:endParaRPr>
          </a:p>
        </p:txBody>
      </p:sp>
      <p:sp>
        <p:nvSpPr>
          <p:cNvPr id="3" name="Content Placeholder 2"/>
          <p:cNvSpPr>
            <a:spLocks noGrp="1"/>
          </p:cNvSpPr>
          <p:nvPr>
            <p:ph idx="1"/>
          </p:nvPr>
        </p:nvSpPr>
        <p:spPr>
          <a:xfrm>
            <a:off x="145966" y="1203230"/>
            <a:ext cx="6788269" cy="4525963"/>
          </a:xfrm>
        </p:spPr>
        <p:txBody>
          <a:bodyPr>
            <a:normAutofit/>
          </a:bodyPr>
          <a:lstStyle/>
          <a:p>
            <a:r>
              <a:rPr lang="en-US" sz="2000" dirty="0" smtClean="0">
                <a:latin typeface="Didot"/>
                <a:cs typeface="Didot"/>
              </a:rPr>
              <a:t>Many women are dissatisfied with the return </a:t>
            </a:r>
          </a:p>
          <a:p>
            <a:pPr marL="350838" indent="-233363">
              <a:buNone/>
            </a:pPr>
            <a:r>
              <a:rPr lang="en-US" sz="2000" dirty="0">
                <a:latin typeface="Didot"/>
                <a:cs typeface="Didot"/>
              </a:rPr>
              <a:t> </a:t>
            </a:r>
            <a:r>
              <a:rPr lang="en-US" sz="2000" dirty="0" smtClean="0">
                <a:latin typeface="Didot"/>
                <a:cs typeface="Didot"/>
              </a:rPr>
              <a:t>   to domesticity that the end of World War Two brings.</a:t>
            </a:r>
          </a:p>
          <a:p>
            <a:r>
              <a:rPr lang="en-US" sz="2000" i="1" dirty="0" smtClean="0">
                <a:latin typeface="Didot"/>
                <a:cs typeface="Didot"/>
              </a:rPr>
              <a:t>Feminine Mystique</a:t>
            </a:r>
            <a:r>
              <a:rPr lang="en-US" sz="2000" dirty="0" smtClean="0">
                <a:latin typeface="Didot"/>
                <a:cs typeface="Didot"/>
              </a:rPr>
              <a:t>, Betty Friedan, 1963</a:t>
            </a:r>
          </a:p>
          <a:p>
            <a:pPr lvl="1"/>
            <a:r>
              <a:rPr lang="en-US" sz="1800" dirty="0" smtClean="0">
                <a:latin typeface="Didot"/>
                <a:cs typeface="Didot"/>
              </a:rPr>
              <a:t>Exposes the unhappiness and lack of fulfillment many women feel as housewives</a:t>
            </a:r>
          </a:p>
          <a:p>
            <a:pPr lvl="1"/>
            <a:r>
              <a:rPr lang="en-US" sz="1800" u="sng" dirty="0" smtClean="0">
                <a:latin typeface="Didot"/>
                <a:cs typeface="Didot"/>
              </a:rPr>
              <a:t>Awakens</a:t>
            </a:r>
            <a:r>
              <a:rPr lang="en-US" sz="1800" dirty="0" smtClean="0">
                <a:latin typeface="Didot"/>
                <a:cs typeface="Didot"/>
              </a:rPr>
              <a:t> women to the fact that the ideal of feminine fulfillment is an oppressive ideology and that their personal struggles are not personal, but an outgrowth of systematic oppression</a:t>
            </a:r>
            <a:endParaRPr lang="en-US" sz="1800" u="sng" dirty="0" smtClean="0">
              <a:latin typeface="Didot"/>
              <a:cs typeface="Didot"/>
            </a:endParaRPr>
          </a:p>
          <a:p>
            <a:r>
              <a:rPr lang="en-US" sz="2000" i="1" dirty="0" smtClean="0">
                <a:latin typeface="Didot"/>
                <a:cs typeface="Didot"/>
              </a:rPr>
              <a:t>Feminine Mystique </a:t>
            </a:r>
            <a:r>
              <a:rPr lang="en-US" sz="2000" dirty="0" smtClean="0">
                <a:latin typeface="Didot"/>
                <a:cs typeface="Didot"/>
              </a:rPr>
              <a:t>helps spark what is known as second-wave feminism</a:t>
            </a:r>
          </a:p>
        </p:txBody>
      </p:sp>
      <p:pic>
        <p:nvPicPr>
          <p:cNvPr id="4" name="Picture 3"/>
          <p:cNvPicPr>
            <a:picLocks noChangeAspect="1"/>
          </p:cNvPicPr>
          <p:nvPr/>
        </p:nvPicPr>
        <p:blipFill>
          <a:blip r:embed="rId2"/>
          <a:stretch>
            <a:fillRect/>
          </a:stretch>
        </p:blipFill>
        <p:spPr>
          <a:xfrm>
            <a:off x="6860880" y="1203230"/>
            <a:ext cx="2790829" cy="2790829"/>
          </a:xfrm>
          <a:prstGeom prst="rect">
            <a:avLst/>
          </a:prstGeom>
        </p:spPr>
      </p:pic>
      <p:pic>
        <p:nvPicPr>
          <p:cNvPr id="5" name="Picture 4"/>
          <p:cNvPicPr>
            <a:picLocks noChangeAspect="1"/>
          </p:cNvPicPr>
          <p:nvPr/>
        </p:nvPicPr>
        <p:blipFill>
          <a:blip r:embed="rId3"/>
          <a:stretch>
            <a:fillRect/>
          </a:stretch>
        </p:blipFill>
        <p:spPr>
          <a:xfrm>
            <a:off x="363567" y="4695943"/>
            <a:ext cx="2080889" cy="2080889"/>
          </a:xfrm>
          <a:prstGeom prst="rect">
            <a:avLst/>
          </a:prstGeom>
        </p:spPr>
      </p:pic>
      <p:pic>
        <p:nvPicPr>
          <p:cNvPr id="6" name="Picture 5"/>
          <p:cNvPicPr>
            <a:picLocks noChangeAspect="1"/>
          </p:cNvPicPr>
          <p:nvPr/>
        </p:nvPicPr>
        <p:blipFill>
          <a:blip r:embed="rId4"/>
          <a:stretch>
            <a:fillRect/>
          </a:stretch>
        </p:blipFill>
        <p:spPr>
          <a:xfrm>
            <a:off x="3008532" y="4695943"/>
            <a:ext cx="2080889" cy="2080889"/>
          </a:xfrm>
          <a:prstGeom prst="rect">
            <a:avLst/>
          </a:prstGeom>
        </p:spPr>
      </p:pic>
      <p:pic>
        <p:nvPicPr>
          <p:cNvPr id="7" name="Picture 6"/>
          <p:cNvPicPr>
            <a:picLocks noChangeAspect="1"/>
          </p:cNvPicPr>
          <p:nvPr/>
        </p:nvPicPr>
        <p:blipFill>
          <a:blip r:embed="rId5"/>
          <a:stretch>
            <a:fillRect/>
          </a:stretch>
        </p:blipFill>
        <p:spPr>
          <a:xfrm>
            <a:off x="6250078" y="4695943"/>
            <a:ext cx="2080890" cy="2080890"/>
          </a:xfrm>
          <a:prstGeom prst="rect">
            <a:avLst/>
          </a:prstGeom>
        </p:spPr>
      </p:pic>
    </p:spTree>
    <p:extLst>
      <p:ext uri="{BB962C8B-B14F-4D97-AF65-F5344CB8AC3E}">
        <p14:creationId xmlns:p14="http://schemas.microsoft.com/office/powerpoint/2010/main" val="414588458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Didot"/>
                <a:cs typeface="Didot"/>
              </a:rPr>
              <a:t>NOW</a:t>
            </a:r>
            <a:endParaRPr lang="en-US" dirty="0">
              <a:latin typeface="Didot"/>
              <a:cs typeface="Didot"/>
            </a:endParaRPr>
          </a:p>
        </p:txBody>
      </p:sp>
      <p:sp>
        <p:nvSpPr>
          <p:cNvPr id="3" name="Content Placeholder 2"/>
          <p:cNvSpPr>
            <a:spLocks noGrp="1"/>
          </p:cNvSpPr>
          <p:nvPr>
            <p:ph idx="1"/>
          </p:nvPr>
        </p:nvSpPr>
        <p:spPr>
          <a:xfrm>
            <a:off x="457200" y="1600200"/>
            <a:ext cx="4856262" cy="4525963"/>
          </a:xfrm>
        </p:spPr>
        <p:txBody>
          <a:bodyPr>
            <a:normAutofit fontScale="85000" lnSpcReduction="10000"/>
          </a:bodyPr>
          <a:lstStyle/>
          <a:p>
            <a:r>
              <a:rPr lang="en-US" dirty="0" smtClean="0">
                <a:latin typeface="Didot"/>
                <a:cs typeface="Didot"/>
              </a:rPr>
              <a:t>In 1968 the group issued a Bill of Rights</a:t>
            </a:r>
          </a:p>
          <a:p>
            <a:r>
              <a:rPr lang="en-US" dirty="0" smtClean="0">
                <a:latin typeface="Didot"/>
                <a:cs typeface="Didot"/>
              </a:rPr>
              <a:t>Discuss the NOW Bill of Rights 1968</a:t>
            </a:r>
          </a:p>
          <a:p>
            <a:pPr lvl="1"/>
            <a:r>
              <a:rPr lang="en-US" dirty="0" smtClean="0">
                <a:latin typeface="Didot"/>
                <a:cs typeface="Didot"/>
              </a:rPr>
              <a:t>What rights do they demand?</a:t>
            </a:r>
          </a:p>
          <a:p>
            <a:pPr lvl="1"/>
            <a:r>
              <a:rPr lang="en-US" dirty="0" smtClean="0">
                <a:latin typeface="Didot"/>
                <a:cs typeface="Didot"/>
              </a:rPr>
              <a:t>How do they propose securing these rights?</a:t>
            </a:r>
          </a:p>
          <a:p>
            <a:pPr lvl="1"/>
            <a:r>
              <a:rPr lang="en-US" dirty="0" smtClean="0">
                <a:latin typeface="Didot"/>
                <a:cs typeface="Didot"/>
              </a:rPr>
              <a:t>Overall, how would you characterize the vision of Second-Wave Feminism Based on this Bill of Rights?</a:t>
            </a:r>
            <a:endParaRPr lang="en-US" dirty="0">
              <a:latin typeface="Didot"/>
              <a:cs typeface="Didot"/>
            </a:endParaRPr>
          </a:p>
        </p:txBody>
      </p:sp>
      <p:pic>
        <p:nvPicPr>
          <p:cNvPr id="4" name="Picture 3"/>
          <p:cNvPicPr>
            <a:picLocks noChangeAspect="1"/>
          </p:cNvPicPr>
          <p:nvPr/>
        </p:nvPicPr>
        <p:blipFill>
          <a:blip r:embed="rId2"/>
          <a:stretch>
            <a:fillRect/>
          </a:stretch>
        </p:blipFill>
        <p:spPr>
          <a:xfrm>
            <a:off x="5295900" y="2306058"/>
            <a:ext cx="3390900" cy="2400300"/>
          </a:xfrm>
          <a:prstGeom prst="rect">
            <a:avLst/>
          </a:prstGeom>
        </p:spPr>
      </p:pic>
    </p:spTree>
    <p:extLst>
      <p:ext uri="{BB962C8B-B14F-4D97-AF65-F5344CB8AC3E}">
        <p14:creationId xmlns:p14="http://schemas.microsoft.com/office/powerpoint/2010/main" val="29163110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i="1" dirty="0" smtClean="0">
                <a:latin typeface="Didot"/>
                <a:cs typeface="Didot"/>
              </a:rPr>
              <a:t>Act</a:t>
            </a:r>
            <a:endParaRPr lang="en-US" i="1" dirty="0">
              <a:latin typeface="Didot"/>
              <a:cs typeface="Didot"/>
            </a:endParaRPr>
          </a:p>
        </p:txBody>
      </p:sp>
      <p:sp>
        <p:nvSpPr>
          <p:cNvPr id="3" name="Subtitle 2"/>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193697968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Didot"/>
                <a:cs typeface="Didot"/>
              </a:rPr>
              <a:t>Act Through Activism</a:t>
            </a:r>
            <a:endParaRPr lang="en-US" dirty="0">
              <a:latin typeface="Didot"/>
              <a:cs typeface="Didot"/>
            </a:endParaRPr>
          </a:p>
        </p:txBody>
      </p:sp>
      <p:sp>
        <p:nvSpPr>
          <p:cNvPr id="3" name="Content Placeholder 2"/>
          <p:cNvSpPr>
            <a:spLocks noGrp="1"/>
          </p:cNvSpPr>
          <p:nvPr>
            <p:ph idx="1"/>
          </p:nvPr>
        </p:nvSpPr>
        <p:spPr/>
        <p:txBody>
          <a:bodyPr>
            <a:normAutofit fontScale="92500" lnSpcReduction="20000"/>
          </a:bodyPr>
          <a:lstStyle/>
          <a:p>
            <a:r>
              <a:rPr lang="en-US" dirty="0" smtClean="0">
                <a:latin typeface="Didot"/>
                <a:cs typeface="Didot"/>
              </a:rPr>
              <a:t>Women begin to protest, speak out, and march in large numbers</a:t>
            </a:r>
          </a:p>
          <a:p>
            <a:r>
              <a:rPr lang="en-US" dirty="0" smtClean="0">
                <a:latin typeface="Didot"/>
                <a:cs typeface="Didot"/>
              </a:rPr>
              <a:t>Protests are “in your face”</a:t>
            </a:r>
          </a:p>
          <a:p>
            <a:r>
              <a:rPr lang="en-US" dirty="0" smtClean="0">
                <a:latin typeface="Didot"/>
                <a:cs typeface="Didot"/>
              </a:rPr>
              <a:t>They protest over a wide-range of issues:</a:t>
            </a:r>
          </a:p>
          <a:p>
            <a:pPr lvl="1"/>
            <a:r>
              <a:rPr lang="en-US" dirty="0" smtClean="0">
                <a:latin typeface="Didot"/>
                <a:cs typeface="Didot"/>
              </a:rPr>
              <a:t>Political inequality</a:t>
            </a:r>
          </a:p>
          <a:p>
            <a:pPr lvl="1"/>
            <a:r>
              <a:rPr lang="en-US" dirty="0" smtClean="0">
                <a:latin typeface="Didot"/>
                <a:cs typeface="Didot"/>
              </a:rPr>
              <a:t>Economic inequality</a:t>
            </a:r>
          </a:p>
          <a:p>
            <a:pPr lvl="1"/>
            <a:r>
              <a:rPr lang="en-US" dirty="0" smtClean="0">
                <a:latin typeface="Didot"/>
                <a:cs typeface="Didot"/>
              </a:rPr>
              <a:t>Cultural </a:t>
            </a:r>
            <a:r>
              <a:rPr lang="en-US" dirty="0" smtClean="0">
                <a:latin typeface="Didot"/>
                <a:cs typeface="Didot"/>
              </a:rPr>
              <a:t>degradation </a:t>
            </a:r>
            <a:r>
              <a:rPr lang="en-US" dirty="0" smtClean="0">
                <a:latin typeface="Didot"/>
                <a:cs typeface="Didot"/>
              </a:rPr>
              <a:t>of women</a:t>
            </a:r>
          </a:p>
          <a:p>
            <a:r>
              <a:rPr lang="en-US" dirty="0" smtClean="0">
                <a:latin typeface="Didot"/>
                <a:cs typeface="Didot"/>
              </a:rPr>
              <a:t>Example: </a:t>
            </a:r>
            <a:r>
              <a:rPr lang="en-US" dirty="0" smtClean="0">
                <a:latin typeface="Didot"/>
                <a:cs typeface="Didot"/>
              </a:rPr>
              <a:t>1968 </a:t>
            </a:r>
            <a:r>
              <a:rPr lang="en-US" dirty="0" smtClean="0">
                <a:latin typeface="Didot"/>
                <a:cs typeface="Didot"/>
              </a:rPr>
              <a:t>Protest of the Miss America </a:t>
            </a:r>
            <a:r>
              <a:rPr lang="en-US" dirty="0" smtClean="0">
                <a:latin typeface="Didot"/>
                <a:cs typeface="Didot"/>
              </a:rPr>
              <a:t>Pageant</a:t>
            </a:r>
          </a:p>
          <a:p>
            <a:pPr lvl="1"/>
            <a:r>
              <a:rPr lang="en-US" dirty="0" smtClean="0">
                <a:latin typeface="Didot"/>
                <a:cs typeface="Didot"/>
              </a:rPr>
              <a:t>How </a:t>
            </a:r>
            <a:r>
              <a:rPr lang="en-US" dirty="0" smtClean="0">
                <a:latin typeface="Didot"/>
                <a:cs typeface="Didot"/>
              </a:rPr>
              <a:t>does this protest exemplify the feminist theory of second-wave feminism?</a:t>
            </a:r>
            <a:endParaRPr lang="en-US" dirty="0">
              <a:latin typeface="Didot"/>
              <a:cs typeface="Didot"/>
            </a:endParaRPr>
          </a:p>
        </p:txBody>
      </p:sp>
    </p:spTree>
    <p:extLst>
      <p:ext uri="{BB962C8B-B14F-4D97-AF65-F5344CB8AC3E}">
        <p14:creationId xmlns:p14="http://schemas.microsoft.com/office/powerpoint/2010/main" val="42703534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Content Placeholder 3"/>
          <p:cNvPicPr>
            <a:picLocks noGrp="1" noChangeAspect="1"/>
          </p:cNvPicPr>
          <p:nvPr>
            <p:ph idx="1"/>
          </p:nvPr>
        </p:nvPicPr>
        <p:blipFill>
          <a:blip r:embed="rId2"/>
          <a:srcRect t="8249" b="8249"/>
          <a:stretch>
            <a:fillRect/>
          </a:stretch>
        </p:blipFill>
        <p:spPr>
          <a:xfrm>
            <a:off x="0" y="885712"/>
            <a:ext cx="9188194" cy="5053153"/>
          </a:xfrm>
        </p:spPr>
      </p:pic>
    </p:spTree>
    <p:extLst>
      <p:ext uri="{BB962C8B-B14F-4D97-AF65-F5344CB8AC3E}">
        <p14:creationId xmlns:p14="http://schemas.microsoft.com/office/powerpoint/2010/main" val="136448267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stretch>
            <a:fillRect/>
          </a:stretch>
        </p:blipFill>
        <p:spPr>
          <a:xfrm>
            <a:off x="2042948" y="0"/>
            <a:ext cx="4434052" cy="6858000"/>
          </a:xfrm>
          <a:prstGeom prst="rect">
            <a:avLst/>
          </a:prstGeom>
        </p:spPr>
      </p:pic>
    </p:spTree>
    <p:extLst>
      <p:ext uri="{BB962C8B-B14F-4D97-AF65-F5344CB8AC3E}">
        <p14:creationId xmlns:p14="http://schemas.microsoft.com/office/powerpoint/2010/main" val="24616031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7650" name="Picture 3" descr="All women are beautifu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6738" y="457200"/>
            <a:ext cx="4792662" cy="6161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046992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latin typeface="Didot"/>
                <a:cs typeface="Didot"/>
              </a:rPr>
              <a:t>Act: Legislative Change</a:t>
            </a:r>
            <a:endParaRPr lang="en-US" dirty="0">
              <a:latin typeface="Didot"/>
              <a:cs typeface="Didot"/>
            </a:endParaRPr>
          </a:p>
        </p:txBody>
      </p:sp>
      <p:sp>
        <p:nvSpPr>
          <p:cNvPr id="3" name="Content Placeholder 2"/>
          <p:cNvSpPr>
            <a:spLocks noGrp="1"/>
          </p:cNvSpPr>
          <p:nvPr>
            <p:ph idx="1"/>
          </p:nvPr>
        </p:nvSpPr>
        <p:spPr>
          <a:xfrm>
            <a:off x="457200" y="1648406"/>
            <a:ext cx="8229600" cy="4525963"/>
          </a:xfrm>
        </p:spPr>
        <p:txBody>
          <a:bodyPr>
            <a:normAutofit lnSpcReduction="10000"/>
          </a:bodyPr>
          <a:lstStyle/>
          <a:p>
            <a:r>
              <a:rPr lang="en-US" dirty="0" smtClean="0">
                <a:latin typeface="Didot"/>
                <a:cs typeface="Didot"/>
              </a:rPr>
              <a:t>NOW and other organizations begin to demand:</a:t>
            </a:r>
          </a:p>
          <a:p>
            <a:pPr marL="971550" lvl="1" indent="-514350">
              <a:buFont typeface="+mj-lt"/>
              <a:buAutoNum type="arabicPeriod"/>
            </a:pPr>
            <a:r>
              <a:rPr lang="en-US" dirty="0" smtClean="0">
                <a:latin typeface="Didot"/>
                <a:cs typeface="Didot"/>
              </a:rPr>
              <a:t>Laws Banning Sex Discrimination in Employment</a:t>
            </a:r>
          </a:p>
          <a:p>
            <a:pPr marL="971550" lvl="1" indent="-514350">
              <a:buFont typeface="+mj-lt"/>
              <a:buAutoNum type="arabicPeriod"/>
            </a:pPr>
            <a:r>
              <a:rPr lang="en-US" dirty="0" smtClean="0">
                <a:latin typeface="Didot"/>
                <a:cs typeface="Didot"/>
              </a:rPr>
              <a:t>Laws Giving Women More Rights in the Family</a:t>
            </a:r>
          </a:p>
          <a:p>
            <a:pPr marL="971550" lvl="1" indent="-514350">
              <a:buFont typeface="+mj-lt"/>
              <a:buAutoNum type="arabicPeriod"/>
            </a:pPr>
            <a:r>
              <a:rPr lang="en-US" dirty="0" smtClean="0">
                <a:latin typeface="Didot"/>
                <a:cs typeface="Didot"/>
              </a:rPr>
              <a:t>Laws Ending Unequal Education</a:t>
            </a:r>
          </a:p>
          <a:p>
            <a:pPr marL="971550" lvl="1" indent="-514350">
              <a:buFont typeface="+mj-lt"/>
              <a:buAutoNum type="arabicPeriod"/>
            </a:pPr>
            <a:r>
              <a:rPr lang="en-US" dirty="0" smtClean="0">
                <a:latin typeface="Didot"/>
                <a:cs typeface="Didot"/>
              </a:rPr>
              <a:t>Promotion of Women’s Control over their Reproductive Lives</a:t>
            </a:r>
          </a:p>
          <a:p>
            <a:pPr marL="971550" lvl="1" indent="-514350">
              <a:buFont typeface="+mj-lt"/>
              <a:buAutoNum type="arabicPeriod"/>
            </a:pPr>
            <a:r>
              <a:rPr lang="en-US" dirty="0">
                <a:latin typeface="Didot"/>
                <a:cs typeface="Didot"/>
              </a:rPr>
              <a:t>Equal Rights Constitutional </a:t>
            </a:r>
            <a:r>
              <a:rPr lang="en-US" dirty="0" smtClean="0">
                <a:latin typeface="Didot"/>
                <a:cs typeface="Didot"/>
              </a:rPr>
              <a:t>Amendment</a:t>
            </a:r>
            <a:endParaRPr lang="en-US" dirty="0">
              <a:latin typeface="Didot"/>
              <a:cs typeface="Didot"/>
            </a:endParaRPr>
          </a:p>
        </p:txBody>
      </p:sp>
    </p:spTree>
    <p:extLst>
      <p:ext uri="{BB962C8B-B14F-4D97-AF65-F5344CB8AC3E}">
        <p14:creationId xmlns:p14="http://schemas.microsoft.com/office/powerpoint/2010/main" val="38677616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Autofit/>
          </a:bodyPr>
          <a:lstStyle/>
          <a:p>
            <a:r>
              <a:rPr lang="en-US" sz="3000" dirty="0" smtClean="0">
                <a:latin typeface="Didot"/>
                <a:cs typeface="Didot"/>
              </a:rPr>
              <a:t>Presidential Commission on the Status of Women</a:t>
            </a:r>
            <a:endParaRPr lang="en-US" sz="3000" dirty="0">
              <a:latin typeface="Didot"/>
              <a:cs typeface="Didot"/>
            </a:endParaRPr>
          </a:p>
        </p:txBody>
      </p:sp>
      <p:sp>
        <p:nvSpPr>
          <p:cNvPr id="3" name="Content Placeholder 2"/>
          <p:cNvSpPr>
            <a:spLocks noGrp="1"/>
          </p:cNvSpPr>
          <p:nvPr>
            <p:ph idx="1"/>
          </p:nvPr>
        </p:nvSpPr>
        <p:spPr>
          <a:xfrm>
            <a:off x="239983" y="1015296"/>
            <a:ext cx="8740060" cy="5234822"/>
          </a:xfrm>
        </p:spPr>
        <p:txBody>
          <a:bodyPr>
            <a:normAutofit fontScale="77500" lnSpcReduction="20000"/>
          </a:bodyPr>
          <a:lstStyle/>
          <a:p>
            <a:r>
              <a:rPr lang="en-US" sz="2600" dirty="0" smtClean="0">
                <a:latin typeface="Didot"/>
                <a:cs typeface="Didot"/>
              </a:rPr>
              <a:t>1961</a:t>
            </a:r>
          </a:p>
          <a:p>
            <a:r>
              <a:rPr lang="en-US" sz="2600" dirty="0" smtClean="0">
                <a:latin typeface="Didot"/>
                <a:cs typeface="Didot"/>
              </a:rPr>
              <a:t>Established by President </a:t>
            </a:r>
          </a:p>
          <a:p>
            <a:pPr marL="0" indent="0">
              <a:buNone/>
            </a:pPr>
            <a:r>
              <a:rPr lang="en-US" sz="2600" dirty="0">
                <a:latin typeface="Didot"/>
                <a:cs typeface="Didot"/>
              </a:rPr>
              <a:t> </a:t>
            </a:r>
            <a:r>
              <a:rPr lang="en-US" sz="2600" dirty="0" smtClean="0">
                <a:latin typeface="Didot"/>
                <a:cs typeface="Didot"/>
              </a:rPr>
              <a:t>   </a:t>
            </a:r>
            <a:r>
              <a:rPr lang="en-US" sz="2600" dirty="0" smtClean="0">
                <a:latin typeface="Didot"/>
                <a:cs typeface="Didot"/>
              </a:rPr>
              <a:t> Kennedy</a:t>
            </a:r>
            <a:endParaRPr lang="en-US" sz="2600" dirty="0" smtClean="0">
              <a:latin typeface="Didot"/>
              <a:cs typeface="Didot"/>
            </a:endParaRPr>
          </a:p>
          <a:p>
            <a:r>
              <a:rPr lang="en-US" sz="2600" dirty="0" smtClean="0">
                <a:latin typeface="Didot"/>
                <a:cs typeface="Didot"/>
              </a:rPr>
              <a:t>Chaired by Eleanor </a:t>
            </a:r>
          </a:p>
          <a:p>
            <a:pPr marL="0" indent="0">
              <a:buNone/>
            </a:pPr>
            <a:r>
              <a:rPr lang="en-US" sz="2600" dirty="0" smtClean="0">
                <a:latin typeface="Didot"/>
                <a:cs typeface="Didot"/>
              </a:rPr>
              <a:t>    </a:t>
            </a:r>
            <a:r>
              <a:rPr lang="en-US" sz="2600" dirty="0" smtClean="0">
                <a:latin typeface="Didot"/>
                <a:cs typeface="Didot"/>
              </a:rPr>
              <a:t> Roosevelt</a:t>
            </a:r>
            <a:endParaRPr lang="en-US" sz="2600" dirty="0" smtClean="0">
              <a:latin typeface="Didot"/>
              <a:cs typeface="Didot"/>
            </a:endParaRPr>
          </a:p>
          <a:p>
            <a:r>
              <a:rPr lang="en-US" sz="2600" dirty="0" smtClean="0">
                <a:latin typeface="Didot"/>
                <a:cs typeface="Didot"/>
              </a:rPr>
              <a:t>1963 the Commission </a:t>
            </a:r>
          </a:p>
          <a:p>
            <a:pPr marL="0" indent="0">
              <a:buNone/>
            </a:pPr>
            <a:r>
              <a:rPr lang="en-US" sz="2600" dirty="0">
                <a:latin typeface="Didot"/>
                <a:cs typeface="Didot"/>
              </a:rPr>
              <a:t> </a:t>
            </a:r>
            <a:r>
              <a:rPr lang="en-US" sz="2600" dirty="0" smtClean="0">
                <a:latin typeface="Didot"/>
                <a:cs typeface="Didot"/>
              </a:rPr>
              <a:t>   </a:t>
            </a:r>
            <a:r>
              <a:rPr lang="en-US" sz="2600" dirty="0" smtClean="0">
                <a:latin typeface="Didot"/>
                <a:cs typeface="Didot"/>
              </a:rPr>
              <a:t> released </a:t>
            </a:r>
            <a:r>
              <a:rPr lang="en-US" sz="2600" dirty="0" smtClean="0">
                <a:latin typeface="Didot"/>
                <a:cs typeface="Didot"/>
              </a:rPr>
              <a:t>a report called, </a:t>
            </a:r>
          </a:p>
          <a:p>
            <a:pPr marL="0" indent="0">
              <a:buNone/>
            </a:pPr>
            <a:r>
              <a:rPr lang="en-US" sz="2600" i="1" dirty="0">
                <a:latin typeface="Didot"/>
                <a:cs typeface="Didot"/>
              </a:rPr>
              <a:t> </a:t>
            </a:r>
            <a:r>
              <a:rPr lang="en-US" sz="2600" i="1" dirty="0" smtClean="0">
                <a:latin typeface="Didot"/>
                <a:cs typeface="Didot"/>
              </a:rPr>
              <a:t>    </a:t>
            </a:r>
            <a:r>
              <a:rPr lang="en-US" sz="2600" i="1" dirty="0" smtClean="0">
                <a:latin typeface="Didot"/>
                <a:cs typeface="Didot"/>
              </a:rPr>
              <a:t> The </a:t>
            </a:r>
            <a:r>
              <a:rPr lang="en-US" sz="2600" i="1" dirty="0" smtClean="0">
                <a:latin typeface="Didot"/>
                <a:cs typeface="Didot"/>
              </a:rPr>
              <a:t>Presidential Report on </a:t>
            </a:r>
          </a:p>
          <a:p>
            <a:pPr marL="0" indent="0">
              <a:buNone/>
            </a:pPr>
            <a:r>
              <a:rPr lang="en-US" sz="2600" i="1" dirty="0">
                <a:latin typeface="Didot"/>
                <a:cs typeface="Didot"/>
              </a:rPr>
              <a:t> </a:t>
            </a:r>
            <a:r>
              <a:rPr lang="en-US" sz="2600" i="1" dirty="0" smtClean="0">
                <a:latin typeface="Didot"/>
                <a:cs typeface="Didot"/>
              </a:rPr>
              <a:t>    </a:t>
            </a:r>
            <a:r>
              <a:rPr lang="en-US" sz="2600" i="1" dirty="0" smtClean="0">
                <a:latin typeface="Didot"/>
                <a:cs typeface="Didot"/>
              </a:rPr>
              <a:t> American </a:t>
            </a:r>
            <a:r>
              <a:rPr lang="en-US" sz="2600" i="1" dirty="0" smtClean="0">
                <a:latin typeface="Didot"/>
                <a:cs typeface="Didot"/>
              </a:rPr>
              <a:t>Women</a:t>
            </a:r>
          </a:p>
          <a:p>
            <a:pPr lvl="1"/>
            <a:r>
              <a:rPr lang="en-US" sz="2600" dirty="0" smtClean="0">
                <a:latin typeface="Didot"/>
                <a:cs typeface="Didot"/>
              </a:rPr>
              <a:t>Report documented widespread </a:t>
            </a:r>
          </a:p>
          <a:p>
            <a:pPr marL="457200" lvl="1" indent="0">
              <a:buNone/>
            </a:pPr>
            <a:r>
              <a:rPr lang="en-US" sz="2600" dirty="0">
                <a:latin typeface="Didot"/>
                <a:cs typeface="Didot"/>
              </a:rPr>
              <a:t> </a:t>
            </a:r>
            <a:r>
              <a:rPr lang="en-US" sz="2600" dirty="0" smtClean="0">
                <a:latin typeface="Didot"/>
                <a:cs typeface="Didot"/>
              </a:rPr>
              <a:t>    workplace discrimination </a:t>
            </a:r>
          </a:p>
          <a:p>
            <a:pPr lvl="1"/>
            <a:r>
              <a:rPr lang="en-US" sz="2600" dirty="0">
                <a:latin typeface="Didot"/>
                <a:cs typeface="Didot"/>
              </a:rPr>
              <a:t>R</a:t>
            </a:r>
            <a:r>
              <a:rPr lang="en-US" sz="2600" dirty="0" smtClean="0">
                <a:latin typeface="Didot"/>
                <a:cs typeface="Didot"/>
              </a:rPr>
              <a:t>ecommended affordable child care, </a:t>
            </a:r>
          </a:p>
          <a:p>
            <a:pPr marL="457200" lvl="1" indent="0">
              <a:buNone/>
            </a:pPr>
            <a:r>
              <a:rPr lang="en-US" sz="2600" dirty="0">
                <a:latin typeface="Didot"/>
                <a:cs typeface="Didot"/>
              </a:rPr>
              <a:t> </a:t>
            </a:r>
            <a:r>
              <a:rPr lang="en-US" sz="2600" dirty="0" smtClean="0">
                <a:latin typeface="Didot"/>
                <a:cs typeface="Didot"/>
              </a:rPr>
              <a:t>   equal employment opportunity for women, and paid maternity leave</a:t>
            </a:r>
          </a:p>
          <a:p>
            <a:r>
              <a:rPr lang="en-US" sz="3000" dirty="0" smtClean="0">
                <a:latin typeface="Didot"/>
                <a:cs typeface="Didot"/>
              </a:rPr>
              <a:t>Significant because it “proves” the inequality alluded to by Friedan and others</a:t>
            </a:r>
          </a:p>
          <a:p>
            <a:pPr lvl="1"/>
            <a:r>
              <a:rPr lang="en-US" sz="2600" dirty="0" smtClean="0">
                <a:latin typeface="Didot"/>
                <a:cs typeface="Didot"/>
              </a:rPr>
              <a:t>Women don’t just “feel” they are being treated unfairly, they objectively are!</a:t>
            </a:r>
          </a:p>
        </p:txBody>
      </p:sp>
      <p:pic>
        <p:nvPicPr>
          <p:cNvPr id="4" name="Picture 3"/>
          <p:cNvPicPr>
            <a:picLocks noChangeAspect="1"/>
          </p:cNvPicPr>
          <p:nvPr/>
        </p:nvPicPr>
        <p:blipFill>
          <a:blip r:embed="rId2"/>
          <a:stretch>
            <a:fillRect/>
          </a:stretch>
        </p:blipFill>
        <p:spPr>
          <a:xfrm>
            <a:off x="4962573" y="898315"/>
            <a:ext cx="4017470" cy="3269774"/>
          </a:xfrm>
          <a:prstGeom prst="rect">
            <a:avLst/>
          </a:prstGeom>
        </p:spPr>
      </p:pic>
    </p:spTree>
    <p:extLst>
      <p:ext uri="{BB962C8B-B14F-4D97-AF65-F5344CB8AC3E}">
        <p14:creationId xmlns:p14="http://schemas.microsoft.com/office/powerpoint/2010/main" val="20700288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253"/>
            <a:ext cx="8229600" cy="1143000"/>
          </a:xfrm>
        </p:spPr>
        <p:txBody>
          <a:bodyPr/>
          <a:lstStyle/>
          <a:p>
            <a:r>
              <a:rPr lang="en-US" dirty="0" smtClean="0">
                <a:latin typeface="Didot"/>
                <a:cs typeface="Didot"/>
              </a:rPr>
              <a:t>Second-Wave Feminism</a:t>
            </a:r>
            <a:endParaRPr lang="en-US" dirty="0">
              <a:latin typeface="Didot"/>
              <a:cs typeface="Didot"/>
            </a:endParaRPr>
          </a:p>
        </p:txBody>
      </p:sp>
      <p:sp>
        <p:nvSpPr>
          <p:cNvPr id="3" name="Content Placeholder 2"/>
          <p:cNvSpPr>
            <a:spLocks noGrp="1"/>
          </p:cNvSpPr>
          <p:nvPr>
            <p:ph idx="1"/>
          </p:nvPr>
        </p:nvSpPr>
        <p:spPr>
          <a:xfrm>
            <a:off x="123020" y="972269"/>
            <a:ext cx="8799586" cy="5885731"/>
          </a:xfrm>
        </p:spPr>
        <p:txBody>
          <a:bodyPr>
            <a:normAutofit fontScale="92500" lnSpcReduction="20000"/>
          </a:bodyPr>
          <a:lstStyle/>
          <a:p>
            <a:r>
              <a:rPr lang="en-US" dirty="0" smtClean="0">
                <a:latin typeface="Didot"/>
                <a:cs typeface="Didot"/>
              </a:rPr>
              <a:t>1960-early 1980s</a:t>
            </a:r>
          </a:p>
          <a:p>
            <a:r>
              <a:rPr lang="en-US" dirty="0" smtClean="0">
                <a:latin typeface="Didot"/>
                <a:cs typeface="Didot"/>
              </a:rPr>
              <a:t>Also called:</a:t>
            </a:r>
          </a:p>
          <a:p>
            <a:pPr lvl="1"/>
            <a:r>
              <a:rPr lang="en-US" dirty="0" smtClean="0">
                <a:latin typeface="Didot"/>
                <a:cs typeface="Didot"/>
              </a:rPr>
              <a:t>Women’s Rights </a:t>
            </a:r>
          </a:p>
          <a:p>
            <a:pPr marL="457200" lvl="1" indent="0">
              <a:buNone/>
            </a:pPr>
            <a:r>
              <a:rPr lang="en-US" dirty="0">
                <a:latin typeface="Didot"/>
                <a:cs typeface="Didot"/>
              </a:rPr>
              <a:t> </a:t>
            </a:r>
            <a:r>
              <a:rPr lang="en-US" dirty="0" smtClean="0">
                <a:latin typeface="Didot"/>
                <a:cs typeface="Didot"/>
              </a:rPr>
              <a:t>  Movement</a:t>
            </a:r>
          </a:p>
          <a:p>
            <a:pPr lvl="1"/>
            <a:r>
              <a:rPr lang="en-US" dirty="0" smtClean="0">
                <a:latin typeface="Didot"/>
                <a:cs typeface="Didot"/>
              </a:rPr>
              <a:t>Women’s Liberation </a:t>
            </a:r>
          </a:p>
          <a:p>
            <a:pPr marL="457200" lvl="1" indent="0">
              <a:buNone/>
            </a:pPr>
            <a:r>
              <a:rPr lang="en-US" dirty="0">
                <a:latin typeface="Didot"/>
                <a:cs typeface="Didot"/>
              </a:rPr>
              <a:t> </a:t>
            </a:r>
            <a:r>
              <a:rPr lang="en-US" dirty="0" smtClean="0">
                <a:latin typeface="Didot"/>
                <a:cs typeface="Didot"/>
              </a:rPr>
              <a:t>   Movement</a:t>
            </a:r>
            <a:endParaRPr lang="en-US" dirty="0">
              <a:latin typeface="Didot"/>
              <a:cs typeface="Didot"/>
            </a:endParaRPr>
          </a:p>
          <a:p>
            <a:r>
              <a:rPr lang="en-US" dirty="0" smtClean="0">
                <a:latin typeface="Didot"/>
                <a:cs typeface="Didot"/>
              </a:rPr>
              <a:t>Focus:</a:t>
            </a:r>
          </a:p>
          <a:p>
            <a:pPr lvl="1"/>
            <a:r>
              <a:rPr lang="en-US" dirty="0" smtClean="0">
                <a:latin typeface="Didot"/>
                <a:cs typeface="Didot"/>
              </a:rPr>
              <a:t>Not focused on one issue</a:t>
            </a:r>
          </a:p>
          <a:p>
            <a:pPr lvl="1"/>
            <a:r>
              <a:rPr lang="en-US" u="sng" dirty="0" smtClean="0">
                <a:latin typeface="Didot"/>
                <a:cs typeface="Didot"/>
              </a:rPr>
              <a:t>Not an issue driven </a:t>
            </a:r>
            <a:r>
              <a:rPr lang="en-US" dirty="0" smtClean="0">
                <a:latin typeface="Didot"/>
                <a:cs typeface="Didot"/>
              </a:rPr>
              <a:t>movement, instead it is a </a:t>
            </a:r>
            <a:r>
              <a:rPr lang="en-US" u="sng" dirty="0" smtClean="0">
                <a:latin typeface="Didot"/>
                <a:cs typeface="Didot"/>
              </a:rPr>
              <a:t>theory lead movement </a:t>
            </a:r>
            <a:r>
              <a:rPr lang="en-US" dirty="0" smtClean="0">
                <a:latin typeface="Didot"/>
                <a:cs typeface="Didot"/>
              </a:rPr>
              <a:t>designed to identify and expose a central institution of oppression in women’s lives, and then make widespread change across a range of issues in an effort to undo that source of oppression.   </a:t>
            </a:r>
            <a:endParaRPr lang="en-US" dirty="0" smtClean="0">
              <a:latin typeface="Didot"/>
              <a:cs typeface="Didot"/>
            </a:endParaRPr>
          </a:p>
          <a:p>
            <a:pPr lvl="1"/>
            <a:r>
              <a:rPr lang="en-US" dirty="0" smtClean="0">
                <a:latin typeface="Didot"/>
                <a:cs typeface="Didot"/>
              </a:rPr>
              <a:t>“The personal is political”</a:t>
            </a:r>
          </a:p>
          <a:p>
            <a:pPr lvl="2"/>
            <a:r>
              <a:rPr lang="en-US" dirty="0" smtClean="0">
                <a:latin typeface="Didot"/>
                <a:cs typeface="Didot"/>
              </a:rPr>
              <a:t>What do you think this means?</a:t>
            </a:r>
            <a:endParaRPr lang="en-US" dirty="0" smtClean="0">
              <a:latin typeface="Didot"/>
              <a:cs typeface="Didot"/>
            </a:endParaRPr>
          </a:p>
        </p:txBody>
      </p:sp>
      <p:pic>
        <p:nvPicPr>
          <p:cNvPr id="4" name="Picture 3"/>
          <p:cNvPicPr>
            <a:picLocks noChangeAspect="1"/>
          </p:cNvPicPr>
          <p:nvPr/>
        </p:nvPicPr>
        <p:blipFill>
          <a:blip r:embed="rId2"/>
          <a:stretch>
            <a:fillRect/>
          </a:stretch>
        </p:blipFill>
        <p:spPr>
          <a:xfrm>
            <a:off x="4520338" y="972269"/>
            <a:ext cx="4623662" cy="2737694"/>
          </a:xfrm>
          <a:prstGeom prst="rect">
            <a:avLst/>
          </a:prstGeom>
        </p:spPr>
      </p:pic>
    </p:spTree>
    <p:extLst>
      <p:ext uri="{BB962C8B-B14F-4D97-AF65-F5344CB8AC3E}">
        <p14:creationId xmlns:p14="http://schemas.microsoft.com/office/powerpoint/2010/main" val="13523681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atin typeface="Didot"/>
                <a:cs typeface="Didot"/>
              </a:rPr>
              <a:t>Four Goals/Agendas of </a:t>
            </a:r>
            <a:r>
              <a:rPr lang="en-US" dirty="0" smtClean="0">
                <a:latin typeface="Didot"/>
                <a:cs typeface="Didot"/>
              </a:rPr>
              <a:t/>
            </a:r>
            <a:br>
              <a:rPr lang="en-US" dirty="0" smtClean="0">
                <a:latin typeface="Didot"/>
                <a:cs typeface="Didot"/>
              </a:rPr>
            </a:br>
            <a:r>
              <a:rPr lang="en-US" dirty="0" smtClean="0">
                <a:latin typeface="Didot"/>
                <a:cs typeface="Didot"/>
              </a:rPr>
              <a:t>Second</a:t>
            </a:r>
            <a:r>
              <a:rPr lang="en-US" dirty="0" smtClean="0">
                <a:latin typeface="Didot"/>
                <a:cs typeface="Didot"/>
              </a:rPr>
              <a:t>-Wave Feminism	</a:t>
            </a:r>
            <a:endParaRPr lang="en-US" dirty="0">
              <a:latin typeface="Didot"/>
              <a:cs typeface="Didot"/>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896365189"/>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795825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i="1" dirty="0" smtClean="0">
                <a:latin typeface="Didot"/>
                <a:cs typeface="Didot"/>
              </a:rPr>
              <a:t>Develop a Feminist Theory</a:t>
            </a:r>
            <a:endParaRPr lang="en-US" i="1" dirty="0">
              <a:latin typeface="Didot"/>
              <a:cs typeface="Didot"/>
            </a:endParaRPr>
          </a:p>
        </p:txBody>
      </p:sp>
      <p:sp>
        <p:nvSpPr>
          <p:cNvPr id="5" name="Subtitle 4"/>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30468122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Didot"/>
                <a:cs typeface="Didot"/>
              </a:rPr>
              <a:t>Emergence of Feminist Theory</a:t>
            </a:r>
            <a:endParaRPr lang="en-US" dirty="0">
              <a:latin typeface="Didot"/>
              <a:cs typeface="Didot"/>
            </a:endParaRPr>
          </a:p>
        </p:txBody>
      </p:sp>
      <p:sp>
        <p:nvSpPr>
          <p:cNvPr id="3" name="Content Placeholder 2"/>
          <p:cNvSpPr>
            <a:spLocks noGrp="1"/>
          </p:cNvSpPr>
          <p:nvPr>
            <p:ph idx="1"/>
          </p:nvPr>
        </p:nvSpPr>
        <p:spPr/>
        <p:txBody>
          <a:bodyPr>
            <a:normAutofit lnSpcReduction="10000"/>
          </a:bodyPr>
          <a:lstStyle/>
          <a:p>
            <a:r>
              <a:rPr lang="en-US" dirty="0" smtClean="0">
                <a:latin typeface="Didot"/>
                <a:cs typeface="Didot"/>
              </a:rPr>
              <a:t>For the first time women’s rights activists began to outline a theory of the female experience.</a:t>
            </a:r>
          </a:p>
          <a:p>
            <a:r>
              <a:rPr lang="en-US" dirty="0" smtClean="0">
                <a:latin typeface="Didot"/>
                <a:cs typeface="Didot"/>
              </a:rPr>
              <a:t>Why do you think the </a:t>
            </a:r>
            <a:r>
              <a:rPr lang="en-US" dirty="0" smtClean="0">
                <a:latin typeface="Didot"/>
                <a:cs typeface="Didot"/>
              </a:rPr>
              <a:t>development </a:t>
            </a:r>
            <a:r>
              <a:rPr lang="en-US" dirty="0" smtClean="0">
                <a:latin typeface="Didot"/>
                <a:cs typeface="Didot"/>
              </a:rPr>
              <a:t>of theory is so important to a social rights movement?</a:t>
            </a:r>
          </a:p>
          <a:p>
            <a:r>
              <a:rPr lang="en-US" dirty="0" smtClean="0">
                <a:latin typeface="Didot"/>
                <a:cs typeface="Didot"/>
              </a:rPr>
              <a:t>Why is the development of feminist theory so important to the women’s rights movement?</a:t>
            </a:r>
            <a:endParaRPr lang="en-US" dirty="0">
              <a:latin typeface="Didot"/>
              <a:cs typeface="Didot"/>
            </a:endParaRPr>
          </a:p>
        </p:txBody>
      </p:sp>
    </p:spTree>
    <p:extLst>
      <p:ext uri="{BB962C8B-B14F-4D97-AF65-F5344CB8AC3E}">
        <p14:creationId xmlns:p14="http://schemas.microsoft.com/office/powerpoint/2010/main" val="24075682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7388"/>
            <a:ext cx="8229600" cy="1143000"/>
          </a:xfrm>
        </p:spPr>
        <p:txBody>
          <a:bodyPr>
            <a:normAutofit fontScale="90000"/>
          </a:bodyPr>
          <a:lstStyle/>
          <a:p>
            <a:r>
              <a:rPr lang="en-US" dirty="0" smtClean="0">
                <a:latin typeface="Didot"/>
                <a:cs typeface="Didot"/>
              </a:rPr>
              <a:t>Emergence of a Feminist Theory</a:t>
            </a:r>
            <a:endParaRPr lang="en-US" dirty="0">
              <a:latin typeface="Didot"/>
              <a:cs typeface="Didot"/>
            </a:endParaRPr>
          </a:p>
        </p:txBody>
      </p:sp>
      <p:sp>
        <p:nvSpPr>
          <p:cNvPr id="3" name="Content Placeholder 2"/>
          <p:cNvSpPr>
            <a:spLocks noGrp="1"/>
          </p:cNvSpPr>
          <p:nvPr>
            <p:ph idx="1"/>
          </p:nvPr>
        </p:nvSpPr>
        <p:spPr>
          <a:xfrm>
            <a:off x="340237" y="1200388"/>
            <a:ext cx="8582369" cy="5500941"/>
          </a:xfrm>
        </p:spPr>
        <p:txBody>
          <a:bodyPr>
            <a:normAutofit fontScale="55000" lnSpcReduction="20000"/>
          </a:bodyPr>
          <a:lstStyle/>
          <a:p>
            <a:r>
              <a:rPr lang="en-US" dirty="0" smtClean="0">
                <a:latin typeface="Didot"/>
                <a:cs typeface="Didot"/>
              </a:rPr>
              <a:t>Theory is essential for an activist movement, because it allows you to see that the troubles/difficulties/persecution in your life </a:t>
            </a:r>
            <a:r>
              <a:rPr lang="en-US" dirty="0" smtClean="0">
                <a:latin typeface="Didot"/>
                <a:cs typeface="Didot"/>
              </a:rPr>
              <a:t>are</a:t>
            </a:r>
            <a:r>
              <a:rPr lang="en-US" dirty="0" smtClean="0">
                <a:latin typeface="Didot"/>
                <a:cs typeface="Didot"/>
              </a:rPr>
              <a:t> </a:t>
            </a:r>
            <a:r>
              <a:rPr lang="en-US" dirty="0" smtClean="0">
                <a:latin typeface="Didot"/>
                <a:cs typeface="Didot"/>
              </a:rPr>
              <a:t>not an </a:t>
            </a:r>
            <a:r>
              <a:rPr lang="en-US" i="1" dirty="0" smtClean="0">
                <a:latin typeface="Didot"/>
                <a:cs typeface="Didot"/>
              </a:rPr>
              <a:t>individual</a:t>
            </a:r>
            <a:r>
              <a:rPr lang="en-US" dirty="0" smtClean="0">
                <a:latin typeface="Didot"/>
                <a:cs typeface="Didot"/>
              </a:rPr>
              <a:t> problem, but </a:t>
            </a:r>
            <a:r>
              <a:rPr lang="en-US" dirty="0" smtClean="0">
                <a:latin typeface="Didot"/>
                <a:cs typeface="Didot"/>
              </a:rPr>
              <a:t>rather are </a:t>
            </a:r>
            <a:r>
              <a:rPr lang="en-US" dirty="0" smtClean="0">
                <a:latin typeface="Didot"/>
                <a:cs typeface="Didot"/>
              </a:rPr>
              <a:t>an outgrowth of the design of the social system in which you live.</a:t>
            </a:r>
          </a:p>
          <a:p>
            <a:pPr lvl="1"/>
            <a:r>
              <a:rPr lang="en-US" sz="2900" dirty="0" smtClean="0">
                <a:latin typeface="Didot"/>
                <a:cs typeface="Didot"/>
              </a:rPr>
              <a:t>Theory explains how </a:t>
            </a:r>
            <a:r>
              <a:rPr lang="en-US" sz="2900" dirty="0" smtClean="0">
                <a:latin typeface="Didot"/>
                <a:cs typeface="Didot"/>
              </a:rPr>
              <a:t>problems </a:t>
            </a:r>
            <a:r>
              <a:rPr lang="en-US" sz="2900" dirty="0" smtClean="0">
                <a:latin typeface="Didot"/>
                <a:cs typeface="Didot"/>
              </a:rPr>
              <a:t>are a result of systematic </a:t>
            </a:r>
            <a:r>
              <a:rPr lang="en-US" sz="2900" dirty="0" smtClean="0">
                <a:latin typeface="Didot"/>
                <a:cs typeface="Didot"/>
              </a:rPr>
              <a:t>oppression</a:t>
            </a:r>
            <a:r>
              <a:rPr lang="en-US" sz="2900" dirty="0" smtClean="0">
                <a:latin typeface="Didot"/>
                <a:cs typeface="Didot"/>
              </a:rPr>
              <a:t>, not private issues or personal complaints</a:t>
            </a:r>
          </a:p>
          <a:p>
            <a:r>
              <a:rPr lang="en-US" dirty="0" smtClean="0">
                <a:latin typeface="Didot"/>
                <a:cs typeface="Didot"/>
              </a:rPr>
              <a:t>In the 1960s, scholars began to develop a feminist theory to expose the structure of oppression at work in women’s lives.  </a:t>
            </a:r>
            <a:r>
              <a:rPr lang="en-US" dirty="0" smtClean="0">
                <a:latin typeface="Didot"/>
                <a:cs typeface="Didot"/>
              </a:rPr>
              <a:t>The goal is to </a:t>
            </a:r>
            <a:r>
              <a:rPr lang="en-US" dirty="0" smtClean="0">
                <a:latin typeface="Didot"/>
                <a:cs typeface="Didot"/>
              </a:rPr>
              <a:t>point out that  women’s persecution </a:t>
            </a:r>
            <a:r>
              <a:rPr lang="en-US" dirty="0" smtClean="0">
                <a:latin typeface="Didot"/>
                <a:cs typeface="Didot"/>
              </a:rPr>
              <a:t>is </a:t>
            </a:r>
            <a:r>
              <a:rPr lang="en-US" dirty="0" smtClean="0">
                <a:latin typeface="Didot"/>
                <a:cs typeface="Didot"/>
              </a:rPr>
              <a:t>a structural, not personal, issue.</a:t>
            </a:r>
          </a:p>
          <a:p>
            <a:r>
              <a:rPr lang="en-US" dirty="0" smtClean="0">
                <a:latin typeface="Didot"/>
                <a:cs typeface="Didot"/>
              </a:rPr>
              <a:t>Feminist theory asserts that women </a:t>
            </a:r>
            <a:r>
              <a:rPr lang="en-US" dirty="0">
                <a:latin typeface="Didot"/>
                <a:cs typeface="Didot"/>
              </a:rPr>
              <a:t>are oppressed </a:t>
            </a:r>
            <a:r>
              <a:rPr lang="en-US" dirty="0" smtClean="0">
                <a:latin typeface="Didot"/>
                <a:cs typeface="Didot"/>
              </a:rPr>
              <a:t>as a result of the social system of </a:t>
            </a:r>
            <a:r>
              <a:rPr lang="en-US" b="1" dirty="0" smtClean="0">
                <a:latin typeface="Didot"/>
                <a:cs typeface="Didot"/>
              </a:rPr>
              <a:t>patriarchy</a:t>
            </a:r>
            <a:r>
              <a:rPr lang="en-US" dirty="0" smtClean="0">
                <a:latin typeface="Didot"/>
                <a:cs typeface="Didot"/>
              </a:rPr>
              <a:t>.</a:t>
            </a:r>
          </a:p>
          <a:p>
            <a:pPr lvl="1"/>
            <a:r>
              <a:rPr lang="en-US" sz="2900" dirty="0" smtClean="0">
                <a:latin typeface="Didot"/>
                <a:cs typeface="Didot"/>
              </a:rPr>
              <a:t>Patriarchy is a social system in which males </a:t>
            </a:r>
            <a:endParaRPr lang="en-US" sz="2900" dirty="0" smtClean="0">
              <a:latin typeface="Didot"/>
              <a:cs typeface="Didot"/>
            </a:endParaRPr>
          </a:p>
          <a:p>
            <a:pPr marL="457200" lvl="1" indent="0">
              <a:buNone/>
            </a:pPr>
            <a:r>
              <a:rPr lang="en-US" sz="2900" dirty="0">
                <a:latin typeface="Didot"/>
                <a:cs typeface="Didot"/>
              </a:rPr>
              <a:t> </a:t>
            </a:r>
            <a:r>
              <a:rPr lang="en-US" sz="2900" dirty="0" smtClean="0">
                <a:latin typeface="Didot"/>
                <a:cs typeface="Didot"/>
              </a:rPr>
              <a:t>    </a:t>
            </a:r>
            <a:r>
              <a:rPr lang="en-US" sz="2900" dirty="0" smtClean="0">
                <a:latin typeface="Didot"/>
                <a:cs typeface="Didot"/>
              </a:rPr>
              <a:t>are </a:t>
            </a:r>
            <a:r>
              <a:rPr lang="en-US" sz="2900" dirty="0" smtClean="0">
                <a:latin typeface="Didot"/>
                <a:cs typeface="Didot"/>
              </a:rPr>
              <a:t>the primary authority figures, occupying </a:t>
            </a:r>
            <a:endParaRPr lang="en-US" sz="2900" dirty="0" smtClean="0">
              <a:latin typeface="Didot"/>
              <a:cs typeface="Didot"/>
            </a:endParaRPr>
          </a:p>
          <a:p>
            <a:pPr marL="457200" lvl="1" indent="0">
              <a:buNone/>
            </a:pPr>
            <a:r>
              <a:rPr lang="en-US" sz="2900" dirty="0">
                <a:latin typeface="Didot"/>
                <a:cs typeface="Didot"/>
              </a:rPr>
              <a:t> </a:t>
            </a:r>
            <a:r>
              <a:rPr lang="en-US" sz="2900" dirty="0" smtClean="0">
                <a:latin typeface="Didot"/>
                <a:cs typeface="Didot"/>
              </a:rPr>
              <a:t>    </a:t>
            </a:r>
            <a:r>
              <a:rPr lang="en-US" sz="2900" dirty="0" smtClean="0">
                <a:latin typeface="Didot"/>
                <a:cs typeface="Didot"/>
              </a:rPr>
              <a:t>roles </a:t>
            </a:r>
            <a:r>
              <a:rPr lang="en-US" sz="2900" dirty="0" smtClean="0">
                <a:latin typeface="Didot"/>
                <a:cs typeface="Didot"/>
              </a:rPr>
              <a:t>of political power, moral authority, </a:t>
            </a:r>
            <a:endParaRPr lang="en-US" sz="2900" dirty="0" smtClean="0">
              <a:latin typeface="Didot"/>
              <a:cs typeface="Didot"/>
            </a:endParaRPr>
          </a:p>
          <a:p>
            <a:pPr marL="457200" lvl="1" indent="0">
              <a:buNone/>
            </a:pPr>
            <a:r>
              <a:rPr lang="en-US" sz="2900" dirty="0">
                <a:latin typeface="Didot"/>
                <a:cs typeface="Didot"/>
              </a:rPr>
              <a:t> </a:t>
            </a:r>
            <a:r>
              <a:rPr lang="en-US" sz="2900" dirty="0" smtClean="0">
                <a:latin typeface="Didot"/>
                <a:cs typeface="Didot"/>
              </a:rPr>
              <a:t>    </a:t>
            </a:r>
            <a:r>
              <a:rPr lang="en-US" sz="2900" dirty="0" smtClean="0">
                <a:latin typeface="Didot"/>
                <a:cs typeface="Didot"/>
              </a:rPr>
              <a:t>control </a:t>
            </a:r>
            <a:r>
              <a:rPr lang="en-US" sz="2900" dirty="0" smtClean="0">
                <a:latin typeface="Didot"/>
                <a:cs typeface="Didot"/>
              </a:rPr>
              <a:t>over the family, and control over </a:t>
            </a:r>
            <a:endParaRPr lang="en-US" sz="2900" dirty="0" smtClean="0">
              <a:latin typeface="Didot"/>
              <a:cs typeface="Didot"/>
            </a:endParaRPr>
          </a:p>
          <a:p>
            <a:pPr marL="457200" lvl="1" indent="0">
              <a:buNone/>
            </a:pPr>
            <a:r>
              <a:rPr lang="en-US" sz="2900" dirty="0">
                <a:latin typeface="Didot"/>
                <a:cs typeface="Didot"/>
              </a:rPr>
              <a:t> </a:t>
            </a:r>
            <a:r>
              <a:rPr lang="en-US" sz="2900" dirty="0" smtClean="0">
                <a:latin typeface="Didot"/>
                <a:cs typeface="Didot"/>
              </a:rPr>
              <a:t>    </a:t>
            </a:r>
            <a:r>
              <a:rPr lang="en-US" sz="2900" dirty="0" smtClean="0">
                <a:latin typeface="Didot"/>
                <a:cs typeface="Didot"/>
              </a:rPr>
              <a:t>property</a:t>
            </a:r>
            <a:r>
              <a:rPr lang="en-US" sz="2900" dirty="0" smtClean="0">
                <a:latin typeface="Didot"/>
                <a:cs typeface="Didot"/>
              </a:rPr>
              <a:t>.  Patriarchy also includes the </a:t>
            </a:r>
            <a:endParaRPr lang="en-US" sz="2900" dirty="0" smtClean="0">
              <a:latin typeface="Didot"/>
              <a:cs typeface="Didot"/>
            </a:endParaRPr>
          </a:p>
          <a:p>
            <a:pPr marL="457200" lvl="1" indent="0">
              <a:buNone/>
            </a:pPr>
            <a:r>
              <a:rPr lang="en-US" sz="2900" dirty="0">
                <a:latin typeface="Didot"/>
                <a:cs typeface="Didot"/>
              </a:rPr>
              <a:t> </a:t>
            </a:r>
            <a:r>
              <a:rPr lang="en-US" sz="2900" dirty="0" smtClean="0">
                <a:latin typeface="Didot"/>
                <a:cs typeface="Didot"/>
              </a:rPr>
              <a:t>    </a:t>
            </a:r>
            <a:r>
              <a:rPr lang="en-US" sz="2900" dirty="0" smtClean="0">
                <a:latin typeface="Didot"/>
                <a:cs typeface="Didot"/>
              </a:rPr>
              <a:t>oppression </a:t>
            </a:r>
            <a:r>
              <a:rPr lang="en-US" sz="2900" dirty="0" smtClean="0">
                <a:latin typeface="Didot"/>
                <a:cs typeface="Didot"/>
              </a:rPr>
              <a:t>of minorities and homosexuals as </a:t>
            </a:r>
            <a:endParaRPr lang="en-US" sz="2900" dirty="0" smtClean="0">
              <a:latin typeface="Didot"/>
              <a:cs typeface="Didot"/>
            </a:endParaRPr>
          </a:p>
          <a:p>
            <a:pPr marL="457200" lvl="1" indent="0">
              <a:buNone/>
            </a:pPr>
            <a:r>
              <a:rPr lang="en-US" sz="2900" dirty="0">
                <a:latin typeface="Didot"/>
                <a:cs typeface="Didot"/>
              </a:rPr>
              <a:t> </a:t>
            </a:r>
            <a:r>
              <a:rPr lang="en-US" sz="2900" dirty="0" smtClean="0">
                <a:latin typeface="Didot"/>
                <a:cs typeface="Didot"/>
              </a:rPr>
              <a:t>    </a:t>
            </a:r>
            <a:r>
              <a:rPr lang="en-US" sz="2900" dirty="0" smtClean="0">
                <a:latin typeface="Didot"/>
                <a:cs typeface="Didot"/>
              </a:rPr>
              <a:t>part </a:t>
            </a:r>
            <a:r>
              <a:rPr lang="en-US" sz="2900" dirty="0" smtClean="0">
                <a:latin typeface="Didot"/>
                <a:cs typeface="Didot"/>
              </a:rPr>
              <a:t>of a broader system designed to </a:t>
            </a:r>
            <a:endParaRPr lang="en-US" sz="2900" dirty="0" smtClean="0">
              <a:latin typeface="Didot"/>
              <a:cs typeface="Didot"/>
            </a:endParaRPr>
          </a:p>
          <a:p>
            <a:pPr marL="457200" lvl="1" indent="0">
              <a:buNone/>
            </a:pPr>
            <a:r>
              <a:rPr lang="en-US" sz="2900" dirty="0">
                <a:latin typeface="Didot"/>
                <a:cs typeface="Didot"/>
              </a:rPr>
              <a:t> </a:t>
            </a:r>
            <a:r>
              <a:rPr lang="en-US" sz="2900" dirty="0" smtClean="0">
                <a:latin typeface="Didot"/>
                <a:cs typeface="Didot"/>
              </a:rPr>
              <a:t>    </a:t>
            </a:r>
            <a:r>
              <a:rPr lang="en-US" sz="2900" dirty="0" smtClean="0">
                <a:latin typeface="Didot"/>
                <a:cs typeface="Didot"/>
              </a:rPr>
              <a:t>subordinate </a:t>
            </a:r>
            <a:r>
              <a:rPr lang="en-US" sz="2900" dirty="0" smtClean="0">
                <a:latin typeface="Didot"/>
                <a:cs typeface="Didot"/>
              </a:rPr>
              <a:t>women.</a:t>
            </a:r>
          </a:p>
          <a:p>
            <a:pPr lvl="1"/>
            <a:r>
              <a:rPr lang="en-US" sz="2900" dirty="0" smtClean="0">
                <a:latin typeface="Didot"/>
                <a:cs typeface="Didot"/>
              </a:rPr>
              <a:t>Feminist theory argues that ridding </a:t>
            </a:r>
            <a:r>
              <a:rPr lang="en-US" sz="2900" dirty="0">
                <a:latin typeface="Didot"/>
                <a:cs typeface="Didot"/>
              </a:rPr>
              <a:t>society of </a:t>
            </a:r>
            <a:endParaRPr lang="en-US" sz="2900" dirty="0" smtClean="0">
              <a:latin typeface="Didot"/>
              <a:cs typeface="Didot"/>
            </a:endParaRPr>
          </a:p>
          <a:p>
            <a:pPr marL="457200" lvl="1" indent="0">
              <a:buNone/>
            </a:pPr>
            <a:r>
              <a:rPr lang="en-US" sz="2900" dirty="0" smtClean="0">
                <a:latin typeface="Didot"/>
                <a:cs typeface="Didot"/>
              </a:rPr>
              <a:t>     patriarchy </a:t>
            </a:r>
            <a:r>
              <a:rPr lang="en-US" sz="2900" dirty="0">
                <a:latin typeface="Didot"/>
                <a:cs typeface="Didot"/>
              </a:rPr>
              <a:t>will result in liberation for women, men, </a:t>
            </a:r>
            <a:endParaRPr lang="en-US" sz="2900" dirty="0" smtClean="0">
              <a:latin typeface="Didot"/>
              <a:cs typeface="Didot"/>
            </a:endParaRPr>
          </a:p>
          <a:p>
            <a:pPr marL="457200" lvl="1" indent="0">
              <a:buNone/>
            </a:pPr>
            <a:r>
              <a:rPr lang="en-US" sz="2900" dirty="0">
                <a:latin typeface="Didot"/>
                <a:cs typeface="Didot"/>
              </a:rPr>
              <a:t> </a:t>
            </a:r>
            <a:r>
              <a:rPr lang="en-US" sz="2900" dirty="0" smtClean="0">
                <a:latin typeface="Didot"/>
                <a:cs typeface="Didot"/>
              </a:rPr>
              <a:t>    </a:t>
            </a:r>
            <a:r>
              <a:rPr lang="en-US" sz="2900" dirty="0" smtClean="0">
                <a:latin typeface="Didot"/>
                <a:cs typeface="Didot"/>
              </a:rPr>
              <a:t>minorities</a:t>
            </a:r>
            <a:r>
              <a:rPr lang="en-US" sz="2900" dirty="0">
                <a:latin typeface="Didot"/>
                <a:cs typeface="Didot"/>
              </a:rPr>
              <a:t>, and gays</a:t>
            </a:r>
            <a:r>
              <a:rPr lang="en-US" sz="2900" dirty="0" smtClean="0">
                <a:latin typeface="Didot"/>
                <a:cs typeface="Didot"/>
              </a:rPr>
              <a:t>.</a:t>
            </a:r>
            <a:endParaRPr lang="en-US" sz="2900" dirty="0">
              <a:latin typeface="Didot"/>
              <a:cs typeface="Didot"/>
            </a:endParaRPr>
          </a:p>
        </p:txBody>
      </p:sp>
      <p:pic>
        <p:nvPicPr>
          <p:cNvPr id="4" name="Picture 3"/>
          <p:cNvPicPr>
            <a:picLocks noChangeAspect="1"/>
          </p:cNvPicPr>
          <p:nvPr/>
        </p:nvPicPr>
        <p:blipFill>
          <a:blip r:embed="rId2"/>
          <a:stretch>
            <a:fillRect/>
          </a:stretch>
        </p:blipFill>
        <p:spPr>
          <a:xfrm>
            <a:off x="5927028" y="4027482"/>
            <a:ext cx="3216972" cy="2412729"/>
          </a:xfrm>
          <a:prstGeom prst="rect">
            <a:avLst/>
          </a:prstGeom>
        </p:spPr>
      </p:pic>
    </p:spTree>
    <p:extLst>
      <p:ext uri="{BB962C8B-B14F-4D97-AF65-F5344CB8AC3E}">
        <p14:creationId xmlns:p14="http://schemas.microsoft.com/office/powerpoint/2010/main" val="21804413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727594325"/>
              </p:ext>
            </p:extLst>
          </p:nvPr>
        </p:nvGraphicFramePr>
        <p:xfrm>
          <a:off x="1320011" y="1"/>
          <a:ext cx="9144000" cy="6858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p:cNvSpPr txBox="1"/>
          <p:nvPr/>
        </p:nvSpPr>
        <p:spPr>
          <a:xfrm>
            <a:off x="2823821" y="3177113"/>
            <a:ext cx="1737736" cy="538609"/>
          </a:xfrm>
          <a:prstGeom prst="rect">
            <a:avLst/>
          </a:prstGeom>
          <a:noFill/>
        </p:spPr>
        <p:txBody>
          <a:bodyPr wrap="square" rtlCol="0">
            <a:spAutoFit/>
          </a:bodyPr>
          <a:lstStyle/>
          <a:p>
            <a:pPr algn="ctr"/>
            <a:r>
              <a:rPr lang="en-US" sz="2900" dirty="0" smtClean="0"/>
              <a:t>Patriarchy</a:t>
            </a:r>
            <a:endParaRPr lang="en-US" sz="2900" dirty="0"/>
          </a:p>
        </p:txBody>
      </p:sp>
    </p:spTree>
    <p:extLst>
      <p:ext uri="{BB962C8B-B14F-4D97-AF65-F5344CB8AC3E}">
        <p14:creationId xmlns:p14="http://schemas.microsoft.com/office/powerpoint/2010/main" val="392510788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781</TotalTime>
  <Words>1687</Words>
  <Application>Microsoft Macintosh PowerPoint</Application>
  <PresentationFormat>On-screen Show (4:3)</PresentationFormat>
  <Paragraphs>182</Paragraphs>
  <Slides>26</Slides>
  <Notes>1</Notes>
  <HiddenSlides>0</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Office Theme</vt:lpstr>
      <vt:lpstr>PowerPoint Presentation</vt:lpstr>
      <vt:lpstr>The Feminine Mystique Sparks Second-Wave Feminism</vt:lpstr>
      <vt:lpstr>Presidential Commission on the Status of Women</vt:lpstr>
      <vt:lpstr>Second-Wave Feminism</vt:lpstr>
      <vt:lpstr>Four Goals/Agendas of  Second-Wave Feminism </vt:lpstr>
      <vt:lpstr>Develop a Feminist Theory</vt:lpstr>
      <vt:lpstr>Emergence of Feminist Theory</vt:lpstr>
      <vt:lpstr>Emergence of a Feminist Theory</vt:lpstr>
      <vt:lpstr>PowerPoint Presentation</vt:lpstr>
      <vt:lpstr>Variants of Feminist Theory: Liberal Feminism</vt:lpstr>
      <vt:lpstr>Variants of Feminist Theory: Radical Feminism</vt:lpstr>
      <vt:lpstr>Variants of Feminist Theory:  Socialist Feminism</vt:lpstr>
      <vt:lpstr>Variants of Feminist Theory:   Feminist Separatism </vt:lpstr>
      <vt:lpstr>Raise Awareness</vt:lpstr>
      <vt:lpstr>PowerPoint Presentation</vt:lpstr>
      <vt:lpstr>PowerPoint Presentation</vt:lpstr>
      <vt:lpstr>Consciousness-Raising</vt:lpstr>
      <vt:lpstr>Organize</vt:lpstr>
      <vt:lpstr>The National Organization for Women</vt:lpstr>
      <vt:lpstr>NOW</vt:lpstr>
      <vt:lpstr>Act</vt:lpstr>
      <vt:lpstr>Act Through Activism</vt:lpstr>
      <vt:lpstr>PowerPoint Presentation</vt:lpstr>
      <vt:lpstr>PowerPoint Presentation</vt:lpstr>
      <vt:lpstr>PowerPoint Presentation</vt:lpstr>
      <vt:lpstr>Act: Legislative Change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Technology Department</dc:creator>
  <cp:lastModifiedBy>WPS</cp:lastModifiedBy>
  <cp:revision>63</cp:revision>
  <dcterms:created xsi:type="dcterms:W3CDTF">2012-12-13T14:27:56Z</dcterms:created>
  <dcterms:modified xsi:type="dcterms:W3CDTF">2013-12-19T02:56:50Z</dcterms:modified>
</cp:coreProperties>
</file>