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6"/>
  </p:notesMasterIdLst>
  <p:sldIdLst>
    <p:sldId id="313" r:id="rId2"/>
    <p:sldId id="258" r:id="rId3"/>
    <p:sldId id="261" r:id="rId4"/>
    <p:sldId id="259" r:id="rId5"/>
    <p:sldId id="333" r:id="rId6"/>
    <p:sldId id="334" r:id="rId7"/>
    <p:sldId id="336" r:id="rId8"/>
    <p:sldId id="335" r:id="rId9"/>
    <p:sldId id="349" r:id="rId10"/>
    <p:sldId id="337" r:id="rId11"/>
    <p:sldId id="338" r:id="rId12"/>
    <p:sldId id="339" r:id="rId13"/>
    <p:sldId id="341" r:id="rId14"/>
    <p:sldId id="342" r:id="rId15"/>
    <p:sldId id="319" r:id="rId16"/>
    <p:sldId id="320" r:id="rId17"/>
    <p:sldId id="323" r:id="rId18"/>
    <p:sldId id="345" r:id="rId19"/>
    <p:sldId id="264" r:id="rId20"/>
    <p:sldId id="265" r:id="rId21"/>
    <p:sldId id="347" r:id="rId22"/>
    <p:sldId id="348" r:id="rId23"/>
    <p:sldId id="324" r:id="rId24"/>
    <p:sldId id="327" r:id="rId25"/>
    <p:sldId id="326" r:id="rId26"/>
    <p:sldId id="266" r:id="rId27"/>
    <p:sldId id="351" r:id="rId28"/>
    <p:sldId id="352" r:id="rId29"/>
    <p:sldId id="353" r:id="rId30"/>
    <p:sldId id="354" r:id="rId31"/>
    <p:sldId id="355" r:id="rId32"/>
    <p:sldId id="357" r:id="rId33"/>
    <p:sldId id="358" r:id="rId34"/>
    <p:sldId id="359" r:id="rId35"/>
    <p:sldId id="360" r:id="rId36"/>
    <p:sldId id="361" r:id="rId37"/>
    <p:sldId id="362" r:id="rId38"/>
    <p:sldId id="363" r:id="rId39"/>
    <p:sldId id="364" r:id="rId40"/>
    <p:sldId id="365" r:id="rId41"/>
    <p:sldId id="366" r:id="rId42"/>
    <p:sldId id="367" r:id="rId43"/>
    <p:sldId id="368" r:id="rId44"/>
    <p:sldId id="369" r:id="rId4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8655" autoAdjust="0"/>
  </p:normalViewPr>
  <p:slideViewPr>
    <p:cSldViewPr snapToGrid="0" snapToObjects="1">
      <p:cViewPr>
        <p:scale>
          <a:sx n="76" d="100"/>
          <a:sy n="76" d="100"/>
        </p:scale>
        <p:origin x="-896" y="-4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4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notesMaster" Target="notesMasters/notesMaster1.xml"/><Relationship Id="rId47" Type="http://schemas.openxmlformats.org/officeDocument/2006/relationships/printerSettings" Target="printerSettings/printerSettings1.bin"/><Relationship Id="rId48" Type="http://schemas.openxmlformats.org/officeDocument/2006/relationships/presProps" Target="presProps.xml"/><Relationship Id="rId49" Type="http://schemas.openxmlformats.org/officeDocument/2006/relationships/viewProps" Target="view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heme" Target="theme/theme1.xml"/><Relationship Id="rId5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1D86D3-4B8B-5E49-8375-4391124881E9}" type="doc">
      <dgm:prSet loTypeId="urn:microsoft.com/office/officeart/2005/8/layout/process1" loCatId="" qsTypeId="urn:microsoft.com/office/officeart/2005/8/quickstyle/3D1" qsCatId="3D" csTypeId="urn:microsoft.com/office/officeart/2005/8/colors/colorful1" csCatId="colorful" phldr="1"/>
      <dgm:spPr/>
      <dgm:t>
        <a:bodyPr/>
        <a:lstStyle/>
        <a:p>
          <a:endParaRPr lang="en-US"/>
        </a:p>
      </dgm:t>
    </dgm:pt>
    <dgm:pt modelId="{F4BB139E-3115-6647-B32F-91213FD2DF23}">
      <dgm:prSet custT="1"/>
      <dgm:spPr/>
      <dgm:t>
        <a:bodyPr/>
        <a:lstStyle/>
        <a:p>
          <a:pPr rtl="0"/>
          <a:r>
            <a:rPr lang="en-US" sz="2600" dirty="0" smtClean="0"/>
            <a:t>Develop a Feminist Theory</a:t>
          </a:r>
          <a:endParaRPr lang="en-US" sz="2600" dirty="0"/>
        </a:p>
      </dgm:t>
    </dgm:pt>
    <dgm:pt modelId="{2EC49486-40EC-9947-AB66-6FA2ED6FF8F7}" type="parTrans" cxnId="{0526911A-F7DA-5847-BBE6-3D80E3B56EEA}">
      <dgm:prSet/>
      <dgm:spPr/>
      <dgm:t>
        <a:bodyPr/>
        <a:lstStyle/>
        <a:p>
          <a:endParaRPr lang="en-US"/>
        </a:p>
      </dgm:t>
    </dgm:pt>
    <dgm:pt modelId="{40AF9AAE-E767-4848-B202-F5E876FE916D}" type="sibTrans" cxnId="{0526911A-F7DA-5847-BBE6-3D80E3B56EEA}">
      <dgm:prSet/>
      <dgm:spPr/>
      <dgm:t>
        <a:bodyPr/>
        <a:lstStyle/>
        <a:p>
          <a:endParaRPr lang="en-US" dirty="0"/>
        </a:p>
      </dgm:t>
    </dgm:pt>
    <dgm:pt modelId="{9E01AAED-C9CB-1947-B6E2-D8F98C7C0FAC}">
      <dgm:prSet custT="1"/>
      <dgm:spPr/>
      <dgm:t>
        <a:bodyPr/>
        <a:lstStyle/>
        <a:p>
          <a:pPr rtl="0"/>
          <a:r>
            <a:rPr lang="en-US" sz="2200" dirty="0" smtClean="0"/>
            <a:t>Raise Awareness of Female Oppression Among Women</a:t>
          </a:r>
          <a:endParaRPr lang="en-US" sz="2200" dirty="0"/>
        </a:p>
      </dgm:t>
    </dgm:pt>
    <dgm:pt modelId="{3D20B562-BBAF-7E42-AEBE-04A6F4844398}" type="parTrans" cxnId="{A653E199-D78B-0244-9799-B1D6D8059285}">
      <dgm:prSet/>
      <dgm:spPr/>
      <dgm:t>
        <a:bodyPr/>
        <a:lstStyle/>
        <a:p>
          <a:endParaRPr lang="en-US"/>
        </a:p>
      </dgm:t>
    </dgm:pt>
    <dgm:pt modelId="{84FD4754-D499-8B41-B171-27E7C6D9EC25}" type="sibTrans" cxnId="{A653E199-D78B-0244-9799-B1D6D8059285}">
      <dgm:prSet/>
      <dgm:spPr/>
      <dgm:t>
        <a:bodyPr/>
        <a:lstStyle/>
        <a:p>
          <a:endParaRPr lang="en-US" dirty="0"/>
        </a:p>
      </dgm:t>
    </dgm:pt>
    <dgm:pt modelId="{2DC293E6-E1B8-FD48-8A08-693CBDF36F64}">
      <dgm:prSet/>
      <dgm:spPr/>
      <dgm:t>
        <a:bodyPr/>
        <a:lstStyle/>
        <a:p>
          <a:pPr rtl="0"/>
          <a:r>
            <a:rPr lang="en-US" dirty="0" smtClean="0"/>
            <a:t>Organize</a:t>
          </a:r>
          <a:endParaRPr lang="en-US" dirty="0"/>
        </a:p>
      </dgm:t>
    </dgm:pt>
    <dgm:pt modelId="{54EE06E7-3419-E84E-A0D4-6FB0C1BA3433}" type="parTrans" cxnId="{7E065F91-754D-4E47-BFEF-3A82397B878B}">
      <dgm:prSet/>
      <dgm:spPr/>
      <dgm:t>
        <a:bodyPr/>
        <a:lstStyle/>
        <a:p>
          <a:endParaRPr lang="en-US"/>
        </a:p>
      </dgm:t>
    </dgm:pt>
    <dgm:pt modelId="{848921DF-EE6A-4F40-AE07-5ACB6D9792E0}" type="sibTrans" cxnId="{7E065F91-754D-4E47-BFEF-3A82397B878B}">
      <dgm:prSet/>
      <dgm:spPr/>
      <dgm:t>
        <a:bodyPr/>
        <a:lstStyle/>
        <a:p>
          <a:endParaRPr lang="en-US" dirty="0"/>
        </a:p>
      </dgm:t>
    </dgm:pt>
    <dgm:pt modelId="{4CBDD8E7-0B50-F642-A770-AD1934D3EE2F}">
      <dgm:prSet/>
      <dgm:spPr/>
      <dgm:t>
        <a:bodyPr anchor="ctr" anchorCtr="0"/>
        <a:lstStyle/>
        <a:p>
          <a:pPr algn="ctr" rtl="0"/>
          <a:r>
            <a:rPr lang="en-US" dirty="0" smtClean="0"/>
            <a:t>Act</a:t>
          </a:r>
          <a:endParaRPr lang="en-US" dirty="0"/>
        </a:p>
      </dgm:t>
    </dgm:pt>
    <dgm:pt modelId="{AFAFB5E0-9507-344D-879A-3B92C69193E5}" type="parTrans" cxnId="{C05141FF-4F6A-8544-A714-0D37D9731B83}">
      <dgm:prSet/>
      <dgm:spPr/>
      <dgm:t>
        <a:bodyPr/>
        <a:lstStyle/>
        <a:p>
          <a:endParaRPr lang="en-US"/>
        </a:p>
      </dgm:t>
    </dgm:pt>
    <dgm:pt modelId="{29DC4443-15C7-924D-BD1A-876C254E6BE9}" type="sibTrans" cxnId="{C05141FF-4F6A-8544-A714-0D37D9731B83}">
      <dgm:prSet/>
      <dgm:spPr/>
      <dgm:t>
        <a:bodyPr/>
        <a:lstStyle/>
        <a:p>
          <a:endParaRPr lang="en-US"/>
        </a:p>
      </dgm:t>
    </dgm:pt>
    <dgm:pt modelId="{BA97F6A2-C5D1-624D-B474-DF405705F11E}">
      <dgm:prSet/>
      <dgm:spPr/>
      <dgm:t>
        <a:bodyPr anchor="ctr" anchorCtr="0"/>
        <a:lstStyle/>
        <a:p>
          <a:pPr algn="l" rtl="0"/>
          <a:r>
            <a:rPr lang="en-US" dirty="0" smtClean="0"/>
            <a:t>Protest &amp; Activism</a:t>
          </a:r>
          <a:endParaRPr lang="en-US" dirty="0"/>
        </a:p>
      </dgm:t>
    </dgm:pt>
    <dgm:pt modelId="{319DB643-A083-924A-992E-23152A22EDCE}" type="parTrans" cxnId="{52926F77-D5FD-B84A-A2A7-AAFEF0F9A2EA}">
      <dgm:prSet/>
      <dgm:spPr/>
      <dgm:t>
        <a:bodyPr/>
        <a:lstStyle/>
        <a:p>
          <a:endParaRPr lang="en-US"/>
        </a:p>
      </dgm:t>
    </dgm:pt>
    <dgm:pt modelId="{3F069374-7F7D-F945-AA1B-E8833B0C491D}" type="sibTrans" cxnId="{52926F77-D5FD-B84A-A2A7-AAFEF0F9A2EA}">
      <dgm:prSet/>
      <dgm:spPr/>
      <dgm:t>
        <a:bodyPr/>
        <a:lstStyle/>
        <a:p>
          <a:endParaRPr lang="en-US"/>
        </a:p>
      </dgm:t>
    </dgm:pt>
    <dgm:pt modelId="{80288FF6-C000-5647-81A1-D54D09B496FB}">
      <dgm:prSet/>
      <dgm:spPr/>
      <dgm:t>
        <a:bodyPr anchor="ctr" anchorCtr="0"/>
        <a:lstStyle/>
        <a:p>
          <a:pPr algn="l" rtl="0"/>
          <a:r>
            <a:rPr lang="en-US" dirty="0" smtClean="0"/>
            <a:t>Legislative Changes</a:t>
          </a:r>
          <a:endParaRPr lang="en-US" dirty="0"/>
        </a:p>
      </dgm:t>
    </dgm:pt>
    <dgm:pt modelId="{FD023548-E1B4-5E48-993D-2E325F455B81}" type="parTrans" cxnId="{A99B0651-B382-2F4E-8988-D37A8B9B5CC5}">
      <dgm:prSet/>
      <dgm:spPr/>
      <dgm:t>
        <a:bodyPr/>
        <a:lstStyle/>
        <a:p>
          <a:endParaRPr lang="en-US"/>
        </a:p>
      </dgm:t>
    </dgm:pt>
    <dgm:pt modelId="{F9AFE45C-5F96-9A42-9D06-0F6EB50A9702}" type="sibTrans" cxnId="{A99B0651-B382-2F4E-8988-D37A8B9B5CC5}">
      <dgm:prSet/>
      <dgm:spPr/>
      <dgm:t>
        <a:bodyPr/>
        <a:lstStyle/>
        <a:p>
          <a:endParaRPr lang="en-US"/>
        </a:p>
      </dgm:t>
    </dgm:pt>
    <dgm:pt modelId="{2DD7F0C3-4C50-5D43-B753-593E94991945}" type="pres">
      <dgm:prSet presAssocID="{731D86D3-4B8B-5E49-8375-4391124881E9}" presName="Name0" presStyleCnt="0">
        <dgm:presLayoutVars>
          <dgm:dir/>
          <dgm:resizeHandles val="exact"/>
        </dgm:presLayoutVars>
      </dgm:prSet>
      <dgm:spPr/>
      <dgm:t>
        <a:bodyPr/>
        <a:lstStyle/>
        <a:p>
          <a:endParaRPr lang="en-US"/>
        </a:p>
      </dgm:t>
    </dgm:pt>
    <dgm:pt modelId="{0E6598D6-50EE-934B-9B35-E14071C713BD}" type="pres">
      <dgm:prSet presAssocID="{F4BB139E-3115-6647-B32F-91213FD2DF23}" presName="node" presStyleLbl="node1" presStyleIdx="0" presStyleCnt="4" custScaleY="225788">
        <dgm:presLayoutVars>
          <dgm:bulletEnabled val="1"/>
        </dgm:presLayoutVars>
      </dgm:prSet>
      <dgm:spPr/>
      <dgm:t>
        <a:bodyPr/>
        <a:lstStyle/>
        <a:p>
          <a:endParaRPr lang="en-US"/>
        </a:p>
      </dgm:t>
    </dgm:pt>
    <dgm:pt modelId="{77475A57-03FB-AB49-8243-159CF55A7905}" type="pres">
      <dgm:prSet presAssocID="{40AF9AAE-E767-4848-B202-F5E876FE916D}" presName="sibTrans" presStyleLbl="sibTrans2D1" presStyleIdx="0" presStyleCnt="3"/>
      <dgm:spPr/>
      <dgm:t>
        <a:bodyPr/>
        <a:lstStyle/>
        <a:p>
          <a:endParaRPr lang="en-US"/>
        </a:p>
      </dgm:t>
    </dgm:pt>
    <dgm:pt modelId="{6F60D045-904D-BD46-BA20-619B1C021816}" type="pres">
      <dgm:prSet presAssocID="{40AF9AAE-E767-4848-B202-F5E876FE916D}" presName="connectorText" presStyleLbl="sibTrans2D1" presStyleIdx="0" presStyleCnt="3"/>
      <dgm:spPr/>
      <dgm:t>
        <a:bodyPr/>
        <a:lstStyle/>
        <a:p>
          <a:endParaRPr lang="en-US"/>
        </a:p>
      </dgm:t>
    </dgm:pt>
    <dgm:pt modelId="{BA3FEA52-8142-294C-B918-7C2C175606FB}" type="pres">
      <dgm:prSet presAssocID="{9E01AAED-C9CB-1947-B6E2-D8F98C7C0FAC}" presName="node" presStyleLbl="node1" presStyleIdx="1" presStyleCnt="4" custScaleY="227699">
        <dgm:presLayoutVars>
          <dgm:bulletEnabled val="1"/>
        </dgm:presLayoutVars>
      </dgm:prSet>
      <dgm:spPr/>
      <dgm:t>
        <a:bodyPr/>
        <a:lstStyle/>
        <a:p>
          <a:endParaRPr lang="en-US"/>
        </a:p>
      </dgm:t>
    </dgm:pt>
    <dgm:pt modelId="{4CB35500-198A-B44B-9346-BB26DEC9394E}" type="pres">
      <dgm:prSet presAssocID="{84FD4754-D499-8B41-B171-27E7C6D9EC25}" presName="sibTrans" presStyleLbl="sibTrans2D1" presStyleIdx="1" presStyleCnt="3"/>
      <dgm:spPr/>
      <dgm:t>
        <a:bodyPr/>
        <a:lstStyle/>
        <a:p>
          <a:endParaRPr lang="en-US"/>
        </a:p>
      </dgm:t>
    </dgm:pt>
    <dgm:pt modelId="{DE101498-23C3-934B-B281-A6745964695C}" type="pres">
      <dgm:prSet presAssocID="{84FD4754-D499-8B41-B171-27E7C6D9EC25}" presName="connectorText" presStyleLbl="sibTrans2D1" presStyleIdx="1" presStyleCnt="3"/>
      <dgm:spPr/>
      <dgm:t>
        <a:bodyPr/>
        <a:lstStyle/>
        <a:p>
          <a:endParaRPr lang="en-US"/>
        </a:p>
      </dgm:t>
    </dgm:pt>
    <dgm:pt modelId="{DBD97787-9C62-9647-8E83-3AA20C43AE07}" type="pres">
      <dgm:prSet presAssocID="{2DC293E6-E1B8-FD48-8A08-693CBDF36F64}" presName="node" presStyleLbl="node1" presStyleIdx="2" presStyleCnt="4" custScaleY="227699">
        <dgm:presLayoutVars>
          <dgm:bulletEnabled val="1"/>
        </dgm:presLayoutVars>
      </dgm:prSet>
      <dgm:spPr/>
      <dgm:t>
        <a:bodyPr/>
        <a:lstStyle/>
        <a:p>
          <a:endParaRPr lang="en-US"/>
        </a:p>
      </dgm:t>
    </dgm:pt>
    <dgm:pt modelId="{60DB6E62-39AC-9348-946E-7F380B16C6CC}" type="pres">
      <dgm:prSet presAssocID="{848921DF-EE6A-4F40-AE07-5ACB6D9792E0}" presName="sibTrans" presStyleLbl="sibTrans2D1" presStyleIdx="2" presStyleCnt="3"/>
      <dgm:spPr/>
      <dgm:t>
        <a:bodyPr/>
        <a:lstStyle/>
        <a:p>
          <a:endParaRPr lang="en-US"/>
        </a:p>
      </dgm:t>
    </dgm:pt>
    <dgm:pt modelId="{6BF88CDA-11D7-FD4F-BAD4-04AD31A7625A}" type="pres">
      <dgm:prSet presAssocID="{848921DF-EE6A-4F40-AE07-5ACB6D9792E0}" presName="connectorText" presStyleLbl="sibTrans2D1" presStyleIdx="2" presStyleCnt="3"/>
      <dgm:spPr/>
      <dgm:t>
        <a:bodyPr/>
        <a:lstStyle/>
        <a:p>
          <a:endParaRPr lang="en-US"/>
        </a:p>
      </dgm:t>
    </dgm:pt>
    <dgm:pt modelId="{CC5EC052-D00E-464C-8351-6A78AB028EB6}" type="pres">
      <dgm:prSet presAssocID="{4CBDD8E7-0B50-F642-A770-AD1934D3EE2F}" presName="node" presStyleLbl="node1" presStyleIdx="3" presStyleCnt="4" custScaleY="227699" custLinFactNeighborX="0">
        <dgm:presLayoutVars>
          <dgm:bulletEnabled val="1"/>
        </dgm:presLayoutVars>
      </dgm:prSet>
      <dgm:spPr/>
      <dgm:t>
        <a:bodyPr/>
        <a:lstStyle/>
        <a:p>
          <a:endParaRPr lang="en-US"/>
        </a:p>
      </dgm:t>
    </dgm:pt>
  </dgm:ptLst>
  <dgm:cxnLst>
    <dgm:cxn modelId="{F62182F8-06E4-FD42-BF93-E9A754C65A4E}" type="presOf" srcId="{84FD4754-D499-8B41-B171-27E7C6D9EC25}" destId="{4CB35500-198A-B44B-9346-BB26DEC9394E}" srcOrd="0" destOrd="0" presId="urn:microsoft.com/office/officeart/2005/8/layout/process1"/>
    <dgm:cxn modelId="{7E065F91-754D-4E47-BFEF-3A82397B878B}" srcId="{731D86D3-4B8B-5E49-8375-4391124881E9}" destId="{2DC293E6-E1B8-FD48-8A08-693CBDF36F64}" srcOrd="2" destOrd="0" parTransId="{54EE06E7-3419-E84E-A0D4-6FB0C1BA3433}" sibTransId="{848921DF-EE6A-4F40-AE07-5ACB6D9792E0}"/>
    <dgm:cxn modelId="{85DD7B06-0FBD-5748-9A77-F78E5DC9583C}" type="presOf" srcId="{848921DF-EE6A-4F40-AE07-5ACB6D9792E0}" destId="{60DB6E62-39AC-9348-946E-7F380B16C6CC}" srcOrd="0" destOrd="0" presId="urn:microsoft.com/office/officeart/2005/8/layout/process1"/>
    <dgm:cxn modelId="{A64BB774-0E33-4942-BDAD-3C4740C606E8}" type="presOf" srcId="{848921DF-EE6A-4F40-AE07-5ACB6D9792E0}" destId="{6BF88CDA-11D7-FD4F-BAD4-04AD31A7625A}" srcOrd="1" destOrd="0" presId="urn:microsoft.com/office/officeart/2005/8/layout/process1"/>
    <dgm:cxn modelId="{1571383E-CCB0-7A40-A331-4920A65F44F9}" type="presOf" srcId="{4CBDD8E7-0B50-F642-A770-AD1934D3EE2F}" destId="{CC5EC052-D00E-464C-8351-6A78AB028EB6}" srcOrd="0" destOrd="0" presId="urn:microsoft.com/office/officeart/2005/8/layout/process1"/>
    <dgm:cxn modelId="{7BBB8E98-5900-A544-AB2E-D7069EE1F09C}" type="presOf" srcId="{F4BB139E-3115-6647-B32F-91213FD2DF23}" destId="{0E6598D6-50EE-934B-9B35-E14071C713BD}" srcOrd="0" destOrd="0" presId="urn:microsoft.com/office/officeart/2005/8/layout/process1"/>
    <dgm:cxn modelId="{0526911A-F7DA-5847-BBE6-3D80E3B56EEA}" srcId="{731D86D3-4B8B-5E49-8375-4391124881E9}" destId="{F4BB139E-3115-6647-B32F-91213FD2DF23}" srcOrd="0" destOrd="0" parTransId="{2EC49486-40EC-9947-AB66-6FA2ED6FF8F7}" sibTransId="{40AF9AAE-E767-4848-B202-F5E876FE916D}"/>
    <dgm:cxn modelId="{E7E72AFE-BE07-4641-A0EB-BA2DB9E087D6}" type="presOf" srcId="{40AF9AAE-E767-4848-B202-F5E876FE916D}" destId="{6F60D045-904D-BD46-BA20-619B1C021816}" srcOrd="1" destOrd="0" presId="urn:microsoft.com/office/officeart/2005/8/layout/process1"/>
    <dgm:cxn modelId="{A99B0651-B382-2F4E-8988-D37A8B9B5CC5}" srcId="{4CBDD8E7-0B50-F642-A770-AD1934D3EE2F}" destId="{80288FF6-C000-5647-81A1-D54D09B496FB}" srcOrd="1" destOrd="0" parTransId="{FD023548-E1B4-5E48-993D-2E325F455B81}" sibTransId="{F9AFE45C-5F96-9A42-9D06-0F6EB50A9702}"/>
    <dgm:cxn modelId="{B273A49E-DB9F-9E4E-9044-B79FDFFF92D4}" type="presOf" srcId="{84FD4754-D499-8B41-B171-27E7C6D9EC25}" destId="{DE101498-23C3-934B-B281-A6745964695C}" srcOrd="1" destOrd="0" presId="urn:microsoft.com/office/officeart/2005/8/layout/process1"/>
    <dgm:cxn modelId="{C05141FF-4F6A-8544-A714-0D37D9731B83}" srcId="{731D86D3-4B8B-5E49-8375-4391124881E9}" destId="{4CBDD8E7-0B50-F642-A770-AD1934D3EE2F}" srcOrd="3" destOrd="0" parTransId="{AFAFB5E0-9507-344D-879A-3B92C69193E5}" sibTransId="{29DC4443-15C7-924D-BD1A-876C254E6BE9}"/>
    <dgm:cxn modelId="{666C8882-A43C-6448-930C-258CBEB7529B}" type="presOf" srcId="{80288FF6-C000-5647-81A1-D54D09B496FB}" destId="{CC5EC052-D00E-464C-8351-6A78AB028EB6}" srcOrd="0" destOrd="2" presId="urn:microsoft.com/office/officeart/2005/8/layout/process1"/>
    <dgm:cxn modelId="{111FBC26-96D1-4C49-9686-C692CEB7654F}" type="presOf" srcId="{BA97F6A2-C5D1-624D-B474-DF405705F11E}" destId="{CC5EC052-D00E-464C-8351-6A78AB028EB6}" srcOrd="0" destOrd="1" presId="urn:microsoft.com/office/officeart/2005/8/layout/process1"/>
    <dgm:cxn modelId="{3FB232BD-0AE3-9B48-B7BF-A59F017B088D}" type="presOf" srcId="{731D86D3-4B8B-5E49-8375-4391124881E9}" destId="{2DD7F0C3-4C50-5D43-B753-593E94991945}" srcOrd="0" destOrd="0" presId="urn:microsoft.com/office/officeart/2005/8/layout/process1"/>
    <dgm:cxn modelId="{52926F77-D5FD-B84A-A2A7-AAFEF0F9A2EA}" srcId="{4CBDD8E7-0B50-F642-A770-AD1934D3EE2F}" destId="{BA97F6A2-C5D1-624D-B474-DF405705F11E}" srcOrd="0" destOrd="0" parTransId="{319DB643-A083-924A-992E-23152A22EDCE}" sibTransId="{3F069374-7F7D-F945-AA1B-E8833B0C491D}"/>
    <dgm:cxn modelId="{A653E199-D78B-0244-9799-B1D6D8059285}" srcId="{731D86D3-4B8B-5E49-8375-4391124881E9}" destId="{9E01AAED-C9CB-1947-B6E2-D8F98C7C0FAC}" srcOrd="1" destOrd="0" parTransId="{3D20B562-BBAF-7E42-AEBE-04A6F4844398}" sibTransId="{84FD4754-D499-8B41-B171-27E7C6D9EC25}"/>
    <dgm:cxn modelId="{05454F05-292B-1E4E-AA2A-DD0E3A1A7D41}" type="presOf" srcId="{40AF9AAE-E767-4848-B202-F5E876FE916D}" destId="{77475A57-03FB-AB49-8243-159CF55A7905}" srcOrd="0" destOrd="0" presId="urn:microsoft.com/office/officeart/2005/8/layout/process1"/>
    <dgm:cxn modelId="{7018ACC4-76AD-C64F-B00C-2572716B9B1F}" type="presOf" srcId="{9E01AAED-C9CB-1947-B6E2-D8F98C7C0FAC}" destId="{BA3FEA52-8142-294C-B918-7C2C175606FB}" srcOrd="0" destOrd="0" presId="urn:microsoft.com/office/officeart/2005/8/layout/process1"/>
    <dgm:cxn modelId="{2CA74248-B03B-A74C-BCFD-52A5A17BF090}" type="presOf" srcId="{2DC293E6-E1B8-FD48-8A08-693CBDF36F64}" destId="{DBD97787-9C62-9647-8E83-3AA20C43AE07}" srcOrd="0" destOrd="0" presId="urn:microsoft.com/office/officeart/2005/8/layout/process1"/>
    <dgm:cxn modelId="{22CD8D03-519E-724F-B973-9F622A5DF304}" type="presParOf" srcId="{2DD7F0C3-4C50-5D43-B753-593E94991945}" destId="{0E6598D6-50EE-934B-9B35-E14071C713BD}" srcOrd="0" destOrd="0" presId="urn:microsoft.com/office/officeart/2005/8/layout/process1"/>
    <dgm:cxn modelId="{3DB7A579-1E91-FD4B-A29E-A95CE15C160B}" type="presParOf" srcId="{2DD7F0C3-4C50-5D43-B753-593E94991945}" destId="{77475A57-03FB-AB49-8243-159CF55A7905}" srcOrd="1" destOrd="0" presId="urn:microsoft.com/office/officeart/2005/8/layout/process1"/>
    <dgm:cxn modelId="{65CFD830-70A2-9148-A335-C765C136BB2C}" type="presParOf" srcId="{77475A57-03FB-AB49-8243-159CF55A7905}" destId="{6F60D045-904D-BD46-BA20-619B1C021816}" srcOrd="0" destOrd="0" presId="urn:microsoft.com/office/officeart/2005/8/layout/process1"/>
    <dgm:cxn modelId="{D4DC027C-908A-4D48-9C6C-7E0AAE9E30A6}" type="presParOf" srcId="{2DD7F0C3-4C50-5D43-B753-593E94991945}" destId="{BA3FEA52-8142-294C-B918-7C2C175606FB}" srcOrd="2" destOrd="0" presId="urn:microsoft.com/office/officeart/2005/8/layout/process1"/>
    <dgm:cxn modelId="{D5D9A4AE-48DC-EE40-BC71-FB5CB775AB9E}" type="presParOf" srcId="{2DD7F0C3-4C50-5D43-B753-593E94991945}" destId="{4CB35500-198A-B44B-9346-BB26DEC9394E}" srcOrd="3" destOrd="0" presId="urn:microsoft.com/office/officeart/2005/8/layout/process1"/>
    <dgm:cxn modelId="{15146018-EA1C-3C4E-B940-0B4C386A8A57}" type="presParOf" srcId="{4CB35500-198A-B44B-9346-BB26DEC9394E}" destId="{DE101498-23C3-934B-B281-A6745964695C}" srcOrd="0" destOrd="0" presId="urn:microsoft.com/office/officeart/2005/8/layout/process1"/>
    <dgm:cxn modelId="{C6D3EDF0-9DF7-7747-AD61-16D9FD326F93}" type="presParOf" srcId="{2DD7F0C3-4C50-5D43-B753-593E94991945}" destId="{DBD97787-9C62-9647-8E83-3AA20C43AE07}" srcOrd="4" destOrd="0" presId="urn:microsoft.com/office/officeart/2005/8/layout/process1"/>
    <dgm:cxn modelId="{B392BE77-6A47-9243-B612-920EB463B0D6}" type="presParOf" srcId="{2DD7F0C3-4C50-5D43-B753-593E94991945}" destId="{60DB6E62-39AC-9348-946E-7F380B16C6CC}" srcOrd="5" destOrd="0" presId="urn:microsoft.com/office/officeart/2005/8/layout/process1"/>
    <dgm:cxn modelId="{99CEE566-8BC8-EA49-B33C-19E7E751152D}" type="presParOf" srcId="{60DB6E62-39AC-9348-946E-7F380B16C6CC}" destId="{6BF88CDA-11D7-FD4F-BAD4-04AD31A7625A}" srcOrd="0" destOrd="0" presId="urn:microsoft.com/office/officeart/2005/8/layout/process1"/>
    <dgm:cxn modelId="{0037A04B-A3B8-BA4F-9AF6-C7EED34CAE1B}" type="presParOf" srcId="{2DD7F0C3-4C50-5D43-B753-593E94991945}" destId="{CC5EC052-D00E-464C-8351-6A78AB028EB6}"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3152514-6A78-D149-AE9E-42A387956423}" type="doc">
      <dgm:prSet loTypeId="urn:microsoft.com/office/officeart/2005/8/layout/radial2" loCatId="" qsTypeId="urn:microsoft.com/office/officeart/2005/8/quickstyle/simple4" qsCatId="simple" csTypeId="urn:microsoft.com/office/officeart/2005/8/colors/accent4_2" csCatId="accent4" phldr="1"/>
      <dgm:spPr/>
      <dgm:t>
        <a:bodyPr/>
        <a:lstStyle/>
        <a:p>
          <a:endParaRPr lang="en-US"/>
        </a:p>
      </dgm:t>
    </dgm:pt>
    <dgm:pt modelId="{60A2BA2F-F01F-5043-96D0-80B12C3D5027}">
      <dgm:prSet phldrT="[Text]"/>
      <dgm:spPr/>
      <dgm:t>
        <a:bodyPr/>
        <a:lstStyle/>
        <a:p>
          <a:r>
            <a:rPr lang="en-US" dirty="0" smtClean="0">
              <a:solidFill>
                <a:schemeClr val="tx1"/>
              </a:solidFill>
            </a:rPr>
            <a:t>Denied Suffrage</a:t>
          </a:r>
          <a:endParaRPr lang="en-US" dirty="0">
            <a:solidFill>
              <a:schemeClr val="tx1"/>
            </a:solidFill>
          </a:endParaRPr>
        </a:p>
      </dgm:t>
    </dgm:pt>
    <dgm:pt modelId="{6E6C74CF-C979-6546-B1E4-D2BF08ACCA14}" type="parTrans" cxnId="{873678E2-0DE3-2F4B-BBE4-F2F554AE04EC}">
      <dgm:prSet/>
      <dgm:spPr/>
      <dgm:t>
        <a:bodyPr/>
        <a:lstStyle/>
        <a:p>
          <a:endParaRPr lang="en-US"/>
        </a:p>
      </dgm:t>
    </dgm:pt>
    <dgm:pt modelId="{FFD841C0-DAE1-F245-BF47-771C4AF5D66F}" type="sibTrans" cxnId="{873678E2-0DE3-2F4B-BBE4-F2F554AE04EC}">
      <dgm:prSet/>
      <dgm:spPr/>
      <dgm:t>
        <a:bodyPr/>
        <a:lstStyle/>
        <a:p>
          <a:endParaRPr lang="en-US"/>
        </a:p>
      </dgm:t>
    </dgm:pt>
    <dgm:pt modelId="{4040A08B-3F98-9244-AE90-5B6D6492619E}">
      <dgm:prSet phldrT="[Text]"/>
      <dgm:spPr/>
      <dgm:t>
        <a:bodyPr/>
        <a:lstStyle/>
        <a:p>
          <a:r>
            <a:rPr lang="en-US" dirty="0" smtClean="0">
              <a:solidFill>
                <a:schemeClr val="tx1"/>
              </a:solidFill>
            </a:rPr>
            <a:t>Laws prohibiting women from divorce</a:t>
          </a:r>
          <a:endParaRPr lang="en-US" dirty="0">
            <a:solidFill>
              <a:schemeClr val="tx1"/>
            </a:solidFill>
          </a:endParaRPr>
        </a:p>
      </dgm:t>
    </dgm:pt>
    <dgm:pt modelId="{12C70512-A29F-3847-85D6-2E5774E591A9}" type="parTrans" cxnId="{D238C0E4-04F8-1342-AA2B-526AECE915EA}">
      <dgm:prSet/>
      <dgm:spPr/>
      <dgm:t>
        <a:bodyPr/>
        <a:lstStyle/>
        <a:p>
          <a:endParaRPr lang="en-US"/>
        </a:p>
      </dgm:t>
    </dgm:pt>
    <dgm:pt modelId="{46079B29-99E4-1546-A24B-65FC8E6574DA}" type="sibTrans" cxnId="{D238C0E4-04F8-1342-AA2B-526AECE915EA}">
      <dgm:prSet/>
      <dgm:spPr/>
      <dgm:t>
        <a:bodyPr/>
        <a:lstStyle/>
        <a:p>
          <a:endParaRPr lang="en-US"/>
        </a:p>
      </dgm:t>
    </dgm:pt>
    <dgm:pt modelId="{A3C9FFC4-8F7F-834E-B7CD-8BB82D0D4702}">
      <dgm:prSet phldrT="[Text]"/>
      <dgm:spPr/>
      <dgm:t>
        <a:bodyPr/>
        <a:lstStyle/>
        <a:p>
          <a:r>
            <a:rPr lang="en-US" dirty="0" smtClean="0">
              <a:solidFill>
                <a:schemeClr val="tx1"/>
              </a:solidFill>
            </a:rPr>
            <a:t>Ideology of Feminine Fulfillment</a:t>
          </a:r>
          <a:endParaRPr lang="en-US" dirty="0">
            <a:solidFill>
              <a:schemeClr val="tx1"/>
            </a:solidFill>
          </a:endParaRPr>
        </a:p>
      </dgm:t>
    </dgm:pt>
    <dgm:pt modelId="{68B10A45-6864-C745-BF24-E9662D777744}" type="parTrans" cxnId="{6AE33257-8860-2D47-9419-DC5B7C39409A}">
      <dgm:prSet/>
      <dgm:spPr/>
      <dgm:t>
        <a:bodyPr/>
        <a:lstStyle/>
        <a:p>
          <a:endParaRPr lang="en-US"/>
        </a:p>
      </dgm:t>
    </dgm:pt>
    <dgm:pt modelId="{50FA5525-0147-9841-A8D8-19EC12CD8C4B}" type="sibTrans" cxnId="{6AE33257-8860-2D47-9419-DC5B7C39409A}">
      <dgm:prSet/>
      <dgm:spPr/>
      <dgm:t>
        <a:bodyPr/>
        <a:lstStyle/>
        <a:p>
          <a:endParaRPr lang="en-US"/>
        </a:p>
      </dgm:t>
    </dgm:pt>
    <dgm:pt modelId="{3C90AF81-66B9-0442-9D68-814310339F4F}">
      <dgm:prSet phldrT="[Text]"/>
      <dgm:spPr/>
      <dgm:t>
        <a:bodyPr/>
        <a:lstStyle/>
        <a:p>
          <a:r>
            <a:rPr lang="en-US" dirty="0" smtClean="0">
              <a:solidFill>
                <a:schemeClr val="tx1"/>
              </a:solidFill>
            </a:rPr>
            <a:t>Gender Gap in Pay</a:t>
          </a:r>
          <a:endParaRPr lang="en-US" dirty="0">
            <a:solidFill>
              <a:schemeClr val="tx1"/>
            </a:solidFill>
          </a:endParaRPr>
        </a:p>
      </dgm:t>
    </dgm:pt>
    <dgm:pt modelId="{265CCB32-F8D1-5B47-86E1-3C9B095E32E0}" type="parTrans" cxnId="{F4325DA3-3B24-674E-AF03-DC207FB2B6DC}">
      <dgm:prSet/>
      <dgm:spPr/>
      <dgm:t>
        <a:bodyPr/>
        <a:lstStyle/>
        <a:p>
          <a:endParaRPr lang="en-US"/>
        </a:p>
      </dgm:t>
    </dgm:pt>
    <dgm:pt modelId="{57AF2BA1-3C50-F646-A5C3-F3659E979476}" type="sibTrans" cxnId="{F4325DA3-3B24-674E-AF03-DC207FB2B6DC}">
      <dgm:prSet/>
      <dgm:spPr/>
      <dgm:t>
        <a:bodyPr/>
        <a:lstStyle/>
        <a:p>
          <a:endParaRPr lang="en-US"/>
        </a:p>
      </dgm:t>
    </dgm:pt>
    <dgm:pt modelId="{1640F907-B1D7-2A4B-810F-D81C671AB917}">
      <dgm:prSet phldrT="[Text]"/>
      <dgm:spPr/>
      <dgm:t>
        <a:bodyPr/>
        <a:lstStyle/>
        <a:p>
          <a:r>
            <a:rPr lang="en-US" dirty="0" smtClean="0">
              <a:solidFill>
                <a:schemeClr val="tx1"/>
              </a:solidFill>
            </a:rPr>
            <a:t>Gendered Division of Household labor</a:t>
          </a:r>
          <a:endParaRPr lang="en-US" dirty="0">
            <a:solidFill>
              <a:schemeClr val="tx1"/>
            </a:solidFill>
          </a:endParaRPr>
        </a:p>
      </dgm:t>
    </dgm:pt>
    <dgm:pt modelId="{BA643486-ABBD-4148-904D-997E2DAFC2DD}" type="parTrans" cxnId="{D83BC88A-8E27-B548-816C-86D989EA01FD}">
      <dgm:prSet/>
      <dgm:spPr/>
      <dgm:t>
        <a:bodyPr/>
        <a:lstStyle/>
        <a:p>
          <a:endParaRPr lang="en-US"/>
        </a:p>
      </dgm:t>
    </dgm:pt>
    <dgm:pt modelId="{3A86CD12-16F1-8049-9A54-031447E25E3A}" type="sibTrans" cxnId="{D83BC88A-8E27-B548-816C-86D989EA01FD}">
      <dgm:prSet/>
      <dgm:spPr/>
      <dgm:t>
        <a:bodyPr/>
        <a:lstStyle/>
        <a:p>
          <a:endParaRPr lang="en-US"/>
        </a:p>
      </dgm:t>
    </dgm:pt>
    <dgm:pt modelId="{B6315926-1C18-F04E-83FE-EB890B0FEDB4}" type="pres">
      <dgm:prSet presAssocID="{63152514-6A78-D149-AE9E-42A387956423}" presName="composite" presStyleCnt="0">
        <dgm:presLayoutVars>
          <dgm:chMax val="5"/>
          <dgm:dir/>
          <dgm:animLvl val="ctr"/>
          <dgm:resizeHandles val="exact"/>
        </dgm:presLayoutVars>
      </dgm:prSet>
      <dgm:spPr/>
      <dgm:t>
        <a:bodyPr/>
        <a:lstStyle/>
        <a:p>
          <a:endParaRPr lang="en-US"/>
        </a:p>
      </dgm:t>
    </dgm:pt>
    <dgm:pt modelId="{8D4DDD39-CFA6-2141-BAE7-0BA59E1D5298}" type="pres">
      <dgm:prSet presAssocID="{63152514-6A78-D149-AE9E-42A387956423}" presName="cycle" presStyleCnt="0"/>
      <dgm:spPr/>
    </dgm:pt>
    <dgm:pt modelId="{CD49AFBC-22B7-9C4E-97BA-17B11C6AA94F}" type="pres">
      <dgm:prSet presAssocID="{63152514-6A78-D149-AE9E-42A387956423}" presName="centerShape" presStyleCnt="0"/>
      <dgm:spPr/>
    </dgm:pt>
    <dgm:pt modelId="{62FBD336-FCC5-C84C-8E93-47AF53A6B102}" type="pres">
      <dgm:prSet presAssocID="{63152514-6A78-D149-AE9E-42A387956423}" presName="connSite" presStyleLbl="node1" presStyleIdx="0" presStyleCnt="6"/>
      <dgm:spPr/>
    </dgm:pt>
    <dgm:pt modelId="{684B9CCB-594F-284D-A89A-ACCC35A25FB8}" type="pres">
      <dgm:prSet presAssocID="{63152514-6A78-D149-AE9E-42A387956423}" presName="visible" presStyleLbl="node1" presStyleIdx="0" presStyleCnt="6" custLinFactNeighborX="6348" custLinFactNeighborY="3175"/>
      <dgm:spPr/>
    </dgm:pt>
    <dgm:pt modelId="{CA3816E4-6D5B-F246-AF9D-F15F31D44508}" type="pres">
      <dgm:prSet presAssocID="{6E6C74CF-C979-6546-B1E4-D2BF08ACCA14}" presName="Name25" presStyleLbl="parChTrans1D1" presStyleIdx="0" presStyleCnt="5"/>
      <dgm:spPr/>
      <dgm:t>
        <a:bodyPr/>
        <a:lstStyle/>
        <a:p>
          <a:endParaRPr lang="en-US"/>
        </a:p>
      </dgm:t>
    </dgm:pt>
    <dgm:pt modelId="{1B3713F3-3006-F047-9716-6C0BD522AA1A}" type="pres">
      <dgm:prSet presAssocID="{60A2BA2F-F01F-5043-96D0-80B12C3D5027}" presName="node" presStyleCnt="0"/>
      <dgm:spPr/>
    </dgm:pt>
    <dgm:pt modelId="{6615AEC9-C2E3-7D44-A0B4-AB914EE9351D}" type="pres">
      <dgm:prSet presAssocID="{60A2BA2F-F01F-5043-96D0-80B12C3D5027}" presName="parentNode" presStyleLbl="node1" presStyleIdx="1" presStyleCnt="6" custLinFactNeighborY="-110">
        <dgm:presLayoutVars>
          <dgm:chMax val="1"/>
          <dgm:bulletEnabled val="1"/>
        </dgm:presLayoutVars>
      </dgm:prSet>
      <dgm:spPr/>
      <dgm:t>
        <a:bodyPr/>
        <a:lstStyle/>
        <a:p>
          <a:endParaRPr lang="en-US"/>
        </a:p>
      </dgm:t>
    </dgm:pt>
    <dgm:pt modelId="{ABFC6780-4712-9844-890A-CD257D9486B9}" type="pres">
      <dgm:prSet presAssocID="{60A2BA2F-F01F-5043-96D0-80B12C3D5027}" presName="childNode" presStyleLbl="revTx" presStyleIdx="0" presStyleCnt="0">
        <dgm:presLayoutVars>
          <dgm:bulletEnabled val="1"/>
        </dgm:presLayoutVars>
      </dgm:prSet>
      <dgm:spPr/>
      <dgm:t>
        <a:bodyPr/>
        <a:lstStyle/>
        <a:p>
          <a:endParaRPr lang="en-US"/>
        </a:p>
      </dgm:t>
    </dgm:pt>
    <dgm:pt modelId="{8741B257-5FE0-CB41-BFBA-74B0793EF4F2}" type="pres">
      <dgm:prSet presAssocID="{12C70512-A29F-3847-85D6-2E5774E591A9}" presName="Name25" presStyleLbl="parChTrans1D1" presStyleIdx="1" presStyleCnt="5"/>
      <dgm:spPr/>
      <dgm:t>
        <a:bodyPr/>
        <a:lstStyle/>
        <a:p>
          <a:endParaRPr lang="en-US"/>
        </a:p>
      </dgm:t>
    </dgm:pt>
    <dgm:pt modelId="{FC43F462-49F6-684D-B971-01EF1412B587}" type="pres">
      <dgm:prSet presAssocID="{4040A08B-3F98-9244-AE90-5B6D6492619E}" presName="node" presStyleCnt="0"/>
      <dgm:spPr/>
    </dgm:pt>
    <dgm:pt modelId="{B01ABE0A-4587-B141-A179-4CA9A2FCB35F}" type="pres">
      <dgm:prSet presAssocID="{4040A08B-3F98-9244-AE90-5B6D6492619E}" presName="parentNode" presStyleLbl="node1" presStyleIdx="2" presStyleCnt="6">
        <dgm:presLayoutVars>
          <dgm:chMax val="1"/>
          <dgm:bulletEnabled val="1"/>
        </dgm:presLayoutVars>
      </dgm:prSet>
      <dgm:spPr/>
      <dgm:t>
        <a:bodyPr/>
        <a:lstStyle/>
        <a:p>
          <a:endParaRPr lang="en-US"/>
        </a:p>
      </dgm:t>
    </dgm:pt>
    <dgm:pt modelId="{5601C976-A4B6-6740-A78A-895EBE65F82B}" type="pres">
      <dgm:prSet presAssocID="{4040A08B-3F98-9244-AE90-5B6D6492619E}" presName="childNode" presStyleLbl="revTx" presStyleIdx="0" presStyleCnt="0">
        <dgm:presLayoutVars>
          <dgm:bulletEnabled val="1"/>
        </dgm:presLayoutVars>
      </dgm:prSet>
      <dgm:spPr/>
      <dgm:t>
        <a:bodyPr/>
        <a:lstStyle/>
        <a:p>
          <a:endParaRPr lang="en-US"/>
        </a:p>
      </dgm:t>
    </dgm:pt>
    <dgm:pt modelId="{1FB2DBF3-3A5C-1B44-AA6A-930AB57BFC47}" type="pres">
      <dgm:prSet presAssocID="{68B10A45-6864-C745-BF24-E9662D777744}" presName="Name25" presStyleLbl="parChTrans1D1" presStyleIdx="2" presStyleCnt="5"/>
      <dgm:spPr/>
      <dgm:t>
        <a:bodyPr/>
        <a:lstStyle/>
        <a:p>
          <a:endParaRPr lang="en-US"/>
        </a:p>
      </dgm:t>
    </dgm:pt>
    <dgm:pt modelId="{93DDAB0E-C57E-E143-B06D-53680D1E843F}" type="pres">
      <dgm:prSet presAssocID="{A3C9FFC4-8F7F-834E-B7CD-8BB82D0D4702}" presName="node" presStyleCnt="0"/>
      <dgm:spPr/>
    </dgm:pt>
    <dgm:pt modelId="{FEA4C224-28CC-494E-AB1A-749BAAE0C6FC}" type="pres">
      <dgm:prSet presAssocID="{A3C9FFC4-8F7F-834E-B7CD-8BB82D0D4702}" presName="parentNode" presStyleLbl="node1" presStyleIdx="3" presStyleCnt="6">
        <dgm:presLayoutVars>
          <dgm:chMax val="1"/>
          <dgm:bulletEnabled val="1"/>
        </dgm:presLayoutVars>
      </dgm:prSet>
      <dgm:spPr/>
      <dgm:t>
        <a:bodyPr/>
        <a:lstStyle/>
        <a:p>
          <a:endParaRPr lang="en-US"/>
        </a:p>
      </dgm:t>
    </dgm:pt>
    <dgm:pt modelId="{A8FF5BF7-1EF6-BE4A-BE8B-EF78B6D04851}" type="pres">
      <dgm:prSet presAssocID="{A3C9FFC4-8F7F-834E-B7CD-8BB82D0D4702}" presName="childNode" presStyleLbl="revTx" presStyleIdx="0" presStyleCnt="0">
        <dgm:presLayoutVars>
          <dgm:bulletEnabled val="1"/>
        </dgm:presLayoutVars>
      </dgm:prSet>
      <dgm:spPr/>
      <dgm:t>
        <a:bodyPr/>
        <a:lstStyle/>
        <a:p>
          <a:endParaRPr lang="en-US"/>
        </a:p>
      </dgm:t>
    </dgm:pt>
    <dgm:pt modelId="{234134E4-E872-EA42-9146-7B328CBEF816}" type="pres">
      <dgm:prSet presAssocID="{265CCB32-F8D1-5B47-86E1-3C9B095E32E0}" presName="Name25" presStyleLbl="parChTrans1D1" presStyleIdx="3" presStyleCnt="5"/>
      <dgm:spPr/>
      <dgm:t>
        <a:bodyPr/>
        <a:lstStyle/>
        <a:p>
          <a:endParaRPr lang="en-US"/>
        </a:p>
      </dgm:t>
    </dgm:pt>
    <dgm:pt modelId="{E6AC72A5-B212-CA42-87CE-B95F6FB2DDDA}" type="pres">
      <dgm:prSet presAssocID="{3C90AF81-66B9-0442-9D68-814310339F4F}" presName="node" presStyleCnt="0"/>
      <dgm:spPr/>
    </dgm:pt>
    <dgm:pt modelId="{CEF41A56-1ABC-6B4C-AC70-03196A145195}" type="pres">
      <dgm:prSet presAssocID="{3C90AF81-66B9-0442-9D68-814310339F4F}" presName="parentNode" presStyleLbl="node1" presStyleIdx="4" presStyleCnt="6">
        <dgm:presLayoutVars>
          <dgm:chMax val="1"/>
          <dgm:bulletEnabled val="1"/>
        </dgm:presLayoutVars>
      </dgm:prSet>
      <dgm:spPr/>
      <dgm:t>
        <a:bodyPr/>
        <a:lstStyle/>
        <a:p>
          <a:endParaRPr lang="en-US"/>
        </a:p>
      </dgm:t>
    </dgm:pt>
    <dgm:pt modelId="{CD990A4D-9080-D34D-9DC5-978331FE466D}" type="pres">
      <dgm:prSet presAssocID="{3C90AF81-66B9-0442-9D68-814310339F4F}" presName="childNode" presStyleLbl="revTx" presStyleIdx="0" presStyleCnt="0">
        <dgm:presLayoutVars>
          <dgm:bulletEnabled val="1"/>
        </dgm:presLayoutVars>
      </dgm:prSet>
      <dgm:spPr/>
    </dgm:pt>
    <dgm:pt modelId="{A1855F14-E9C4-0147-8C60-F9E5635178A7}" type="pres">
      <dgm:prSet presAssocID="{BA643486-ABBD-4148-904D-997E2DAFC2DD}" presName="Name25" presStyleLbl="parChTrans1D1" presStyleIdx="4" presStyleCnt="5"/>
      <dgm:spPr/>
      <dgm:t>
        <a:bodyPr/>
        <a:lstStyle/>
        <a:p>
          <a:endParaRPr lang="en-US"/>
        </a:p>
      </dgm:t>
    </dgm:pt>
    <dgm:pt modelId="{89376389-451E-4D44-9919-BC58EC6B78BF}" type="pres">
      <dgm:prSet presAssocID="{1640F907-B1D7-2A4B-810F-D81C671AB917}" presName="node" presStyleCnt="0"/>
      <dgm:spPr/>
    </dgm:pt>
    <dgm:pt modelId="{404DFB2C-15A1-C341-BD9C-2CC44EFF0E6F}" type="pres">
      <dgm:prSet presAssocID="{1640F907-B1D7-2A4B-810F-D81C671AB917}" presName="parentNode" presStyleLbl="node1" presStyleIdx="5" presStyleCnt="6">
        <dgm:presLayoutVars>
          <dgm:chMax val="1"/>
          <dgm:bulletEnabled val="1"/>
        </dgm:presLayoutVars>
      </dgm:prSet>
      <dgm:spPr/>
      <dgm:t>
        <a:bodyPr/>
        <a:lstStyle/>
        <a:p>
          <a:endParaRPr lang="en-US"/>
        </a:p>
      </dgm:t>
    </dgm:pt>
    <dgm:pt modelId="{E9B0E5A8-03A7-4245-9A8D-83ACD38B2C34}" type="pres">
      <dgm:prSet presAssocID="{1640F907-B1D7-2A4B-810F-D81C671AB917}" presName="childNode" presStyleLbl="revTx" presStyleIdx="0" presStyleCnt="0">
        <dgm:presLayoutVars>
          <dgm:bulletEnabled val="1"/>
        </dgm:presLayoutVars>
      </dgm:prSet>
      <dgm:spPr/>
    </dgm:pt>
  </dgm:ptLst>
  <dgm:cxnLst>
    <dgm:cxn modelId="{D83BC88A-8E27-B548-816C-86D989EA01FD}" srcId="{63152514-6A78-D149-AE9E-42A387956423}" destId="{1640F907-B1D7-2A4B-810F-D81C671AB917}" srcOrd="4" destOrd="0" parTransId="{BA643486-ABBD-4148-904D-997E2DAFC2DD}" sibTransId="{3A86CD12-16F1-8049-9A54-031447E25E3A}"/>
    <dgm:cxn modelId="{FEA8013B-5E64-7142-A6A7-D38FA0FDBFEE}" type="presOf" srcId="{68B10A45-6864-C745-BF24-E9662D777744}" destId="{1FB2DBF3-3A5C-1B44-AA6A-930AB57BFC47}" srcOrd="0" destOrd="0" presId="urn:microsoft.com/office/officeart/2005/8/layout/radial2"/>
    <dgm:cxn modelId="{F4325DA3-3B24-674E-AF03-DC207FB2B6DC}" srcId="{63152514-6A78-D149-AE9E-42A387956423}" destId="{3C90AF81-66B9-0442-9D68-814310339F4F}" srcOrd="3" destOrd="0" parTransId="{265CCB32-F8D1-5B47-86E1-3C9B095E32E0}" sibTransId="{57AF2BA1-3C50-F646-A5C3-F3659E979476}"/>
    <dgm:cxn modelId="{F3F383D2-0BB2-104F-AD15-B4DFFE242B40}" type="presOf" srcId="{6E6C74CF-C979-6546-B1E4-D2BF08ACCA14}" destId="{CA3816E4-6D5B-F246-AF9D-F15F31D44508}" srcOrd="0" destOrd="0" presId="urn:microsoft.com/office/officeart/2005/8/layout/radial2"/>
    <dgm:cxn modelId="{A31C6EE1-447A-404E-98C2-F2316A2FC28D}" type="presOf" srcId="{63152514-6A78-D149-AE9E-42A387956423}" destId="{B6315926-1C18-F04E-83FE-EB890B0FEDB4}" srcOrd="0" destOrd="0" presId="urn:microsoft.com/office/officeart/2005/8/layout/radial2"/>
    <dgm:cxn modelId="{D238C0E4-04F8-1342-AA2B-526AECE915EA}" srcId="{63152514-6A78-D149-AE9E-42A387956423}" destId="{4040A08B-3F98-9244-AE90-5B6D6492619E}" srcOrd="1" destOrd="0" parTransId="{12C70512-A29F-3847-85D6-2E5774E591A9}" sibTransId="{46079B29-99E4-1546-A24B-65FC8E6574DA}"/>
    <dgm:cxn modelId="{873678E2-0DE3-2F4B-BBE4-F2F554AE04EC}" srcId="{63152514-6A78-D149-AE9E-42A387956423}" destId="{60A2BA2F-F01F-5043-96D0-80B12C3D5027}" srcOrd="0" destOrd="0" parTransId="{6E6C74CF-C979-6546-B1E4-D2BF08ACCA14}" sibTransId="{FFD841C0-DAE1-F245-BF47-771C4AF5D66F}"/>
    <dgm:cxn modelId="{4FE65B05-52A4-1B4C-A108-EADE769F2FC2}" type="presOf" srcId="{A3C9FFC4-8F7F-834E-B7CD-8BB82D0D4702}" destId="{FEA4C224-28CC-494E-AB1A-749BAAE0C6FC}" srcOrd="0" destOrd="0" presId="urn:microsoft.com/office/officeart/2005/8/layout/radial2"/>
    <dgm:cxn modelId="{BF8767AD-29D5-494E-9268-1F467269258D}" type="presOf" srcId="{265CCB32-F8D1-5B47-86E1-3C9B095E32E0}" destId="{234134E4-E872-EA42-9146-7B328CBEF816}" srcOrd="0" destOrd="0" presId="urn:microsoft.com/office/officeart/2005/8/layout/radial2"/>
    <dgm:cxn modelId="{D0C21917-FE16-5F46-9FC5-21576BF9FF30}" type="presOf" srcId="{4040A08B-3F98-9244-AE90-5B6D6492619E}" destId="{B01ABE0A-4587-B141-A179-4CA9A2FCB35F}" srcOrd="0" destOrd="0" presId="urn:microsoft.com/office/officeart/2005/8/layout/radial2"/>
    <dgm:cxn modelId="{F5F5DD59-E946-D141-8C83-D7819AB5860E}" type="presOf" srcId="{3C90AF81-66B9-0442-9D68-814310339F4F}" destId="{CEF41A56-1ABC-6B4C-AC70-03196A145195}" srcOrd="0" destOrd="0" presId="urn:microsoft.com/office/officeart/2005/8/layout/radial2"/>
    <dgm:cxn modelId="{BB26C39A-DACF-FF40-848C-9364ED8D9470}" type="presOf" srcId="{BA643486-ABBD-4148-904D-997E2DAFC2DD}" destId="{A1855F14-E9C4-0147-8C60-F9E5635178A7}" srcOrd="0" destOrd="0" presId="urn:microsoft.com/office/officeart/2005/8/layout/radial2"/>
    <dgm:cxn modelId="{6AE33257-8860-2D47-9419-DC5B7C39409A}" srcId="{63152514-6A78-D149-AE9E-42A387956423}" destId="{A3C9FFC4-8F7F-834E-B7CD-8BB82D0D4702}" srcOrd="2" destOrd="0" parTransId="{68B10A45-6864-C745-BF24-E9662D777744}" sibTransId="{50FA5525-0147-9841-A8D8-19EC12CD8C4B}"/>
    <dgm:cxn modelId="{AA9A8C2D-7201-4A46-B73F-994437BA02D0}" type="presOf" srcId="{60A2BA2F-F01F-5043-96D0-80B12C3D5027}" destId="{6615AEC9-C2E3-7D44-A0B4-AB914EE9351D}" srcOrd="0" destOrd="0" presId="urn:microsoft.com/office/officeart/2005/8/layout/radial2"/>
    <dgm:cxn modelId="{E58E1E33-92FB-534C-9539-958BFC444791}" type="presOf" srcId="{1640F907-B1D7-2A4B-810F-D81C671AB917}" destId="{404DFB2C-15A1-C341-BD9C-2CC44EFF0E6F}" srcOrd="0" destOrd="0" presId="urn:microsoft.com/office/officeart/2005/8/layout/radial2"/>
    <dgm:cxn modelId="{7AC6E1BD-AD90-054F-9433-EE4D42D4D0BB}" type="presOf" srcId="{12C70512-A29F-3847-85D6-2E5774E591A9}" destId="{8741B257-5FE0-CB41-BFBA-74B0793EF4F2}" srcOrd="0" destOrd="0" presId="urn:microsoft.com/office/officeart/2005/8/layout/radial2"/>
    <dgm:cxn modelId="{21BB71F9-84D6-1943-A404-F14813A5193F}" type="presParOf" srcId="{B6315926-1C18-F04E-83FE-EB890B0FEDB4}" destId="{8D4DDD39-CFA6-2141-BAE7-0BA59E1D5298}" srcOrd="0" destOrd="0" presId="urn:microsoft.com/office/officeart/2005/8/layout/radial2"/>
    <dgm:cxn modelId="{3189A3E4-5C9E-9B42-9952-C46D1CB0BD83}" type="presParOf" srcId="{8D4DDD39-CFA6-2141-BAE7-0BA59E1D5298}" destId="{CD49AFBC-22B7-9C4E-97BA-17B11C6AA94F}" srcOrd="0" destOrd="0" presId="urn:microsoft.com/office/officeart/2005/8/layout/radial2"/>
    <dgm:cxn modelId="{8DAA8618-D616-2845-949E-F506BB91CECE}" type="presParOf" srcId="{CD49AFBC-22B7-9C4E-97BA-17B11C6AA94F}" destId="{62FBD336-FCC5-C84C-8E93-47AF53A6B102}" srcOrd="0" destOrd="0" presId="urn:microsoft.com/office/officeart/2005/8/layout/radial2"/>
    <dgm:cxn modelId="{A1FB0DDB-4F08-9643-A5A9-B75D4A5B51A7}" type="presParOf" srcId="{CD49AFBC-22B7-9C4E-97BA-17B11C6AA94F}" destId="{684B9CCB-594F-284D-A89A-ACCC35A25FB8}" srcOrd="1" destOrd="0" presId="urn:microsoft.com/office/officeart/2005/8/layout/radial2"/>
    <dgm:cxn modelId="{A8A0BB93-A0E5-0E4C-9F62-D2D3CB101620}" type="presParOf" srcId="{8D4DDD39-CFA6-2141-BAE7-0BA59E1D5298}" destId="{CA3816E4-6D5B-F246-AF9D-F15F31D44508}" srcOrd="1" destOrd="0" presId="urn:microsoft.com/office/officeart/2005/8/layout/radial2"/>
    <dgm:cxn modelId="{876F2695-F5D0-2C40-98DD-6982EF695FA5}" type="presParOf" srcId="{8D4DDD39-CFA6-2141-BAE7-0BA59E1D5298}" destId="{1B3713F3-3006-F047-9716-6C0BD522AA1A}" srcOrd="2" destOrd="0" presId="urn:microsoft.com/office/officeart/2005/8/layout/radial2"/>
    <dgm:cxn modelId="{2EFF7493-22F8-DF47-975C-3528C51C250B}" type="presParOf" srcId="{1B3713F3-3006-F047-9716-6C0BD522AA1A}" destId="{6615AEC9-C2E3-7D44-A0B4-AB914EE9351D}" srcOrd="0" destOrd="0" presId="urn:microsoft.com/office/officeart/2005/8/layout/radial2"/>
    <dgm:cxn modelId="{FF47A71D-2A22-A74C-81CB-5691B2DDEDE6}" type="presParOf" srcId="{1B3713F3-3006-F047-9716-6C0BD522AA1A}" destId="{ABFC6780-4712-9844-890A-CD257D9486B9}" srcOrd="1" destOrd="0" presId="urn:microsoft.com/office/officeart/2005/8/layout/radial2"/>
    <dgm:cxn modelId="{387FD954-EB1F-8B44-85B4-A47D025D59EE}" type="presParOf" srcId="{8D4DDD39-CFA6-2141-BAE7-0BA59E1D5298}" destId="{8741B257-5FE0-CB41-BFBA-74B0793EF4F2}" srcOrd="3" destOrd="0" presId="urn:microsoft.com/office/officeart/2005/8/layout/radial2"/>
    <dgm:cxn modelId="{595071CE-A3E0-D546-A5BE-A656C4BDFBEA}" type="presParOf" srcId="{8D4DDD39-CFA6-2141-BAE7-0BA59E1D5298}" destId="{FC43F462-49F6-684D-B971-01EF1412B587}" srcOrd="4" destOrd="0" presId="urn:microsoft.com/office/officeart/2005/8/layout/radial2"/>
    <dgm:cxn modelId="{6FF62362-5045-3046-B36C-B3EC9D1AEC2A}" type="presParOf" srcId="{FC43F462-49F6-684D-B971-01EF1412B587}" destId="{B01ABE0A-4587-B141-A179-4CA9A2FCB35F}" srcOrd="0" destOrd="0" presId="urn:microsoft.com/office/officeart/2005/8/layout/radial2"/>
    <dgm:cxn modelId="{683AAE5B-870A-644D-924D-5F30B3BA84A2}" type="presParOf" srcId="{FC43F462-49F6-684D-B971-01EF1412B587}" destId="{5601C976-A4B6-6740-A78A-895EBE65F82B}" srcOrd="1" destOrd="0" presId="urn:microsoft.com/office/officeart/2005/8/layout/radial2"/>
    <dgm:cxn modelId="{AAF33C29-B34D-5D42-B95F-5C1D77C46915}" type="presParOf" srcId="{8D4DDD39-CFA6-2141-BAE7-0BA59E1D5298}" destId="{1FB2DBF3-3A5C-1B44-AA6A-930AB57BFC47}" srcOrd="5" destOrd="0" presId="urn:microsoft.com/office/officeart/2005/8/layout/radial2"/>
    <dgm:cxn modelId="{745199C8-6B3D-674E-8D62-B1D886054410}" type="presParOf" srcId="{8D4DDD39-CFA6-2141-BAE7-0BA59E1D5298}" destId="{93DDAB0E-C57E-E143-B06D-53680D1E843F}" srcOrd="6" destOrd="0" presId="urn:microsoft.com/office/officeart/2005/8/layout/radial2"/>
    <dgm:cxn modelId="{594A77C8-9E54-904C-962E-52CBB0816613}" type="presParOf" srcId="{93DDAB0E-C57E-E143-B06D-53680D1E843F}" destId="{FEA4C224-28CC-494E-AB1A-749BAAE0C6FC}" srcOrd="0" destOrd="0" presId="urn:microsoft.com/office/officeart/2005/8/layout/radial2"/>
    <dgm:cxn modelId="{EEA370ED-70F6-C048-973D-08A6388A1ABA}" type="presParOf" srcId="{93DDAB0E-C57E-E143-B06D-53680D1E843F}" destId="{A8FF5BF7-1EF6-BE4A-BE8B-EF78B6D04851}" srcOrd="1" destOrd="0" presId="urn:microsoft.com/office/officeart/2005/8/layout/radial2"/>
    <dgm:cxn modelId="{00EF4EFB-0902-AB4E-8618-BA5BF6D5B1C1}" type="presParOf" srcId="{8D4DDD39-CFA6-2141-BAE7-0BA59E1D5298}" destId="{234134E4-E872-EA42-9146-7B328CBEF816}" srcOrd="7" destOrd="0" presId="urn:microsoft.com/office/officeart/2005/8/layout/radial2"/>
    <dgm:cxn modelId="{242A3AAD-7851-F44F-93D1-2A49222BD8D0}" type="presParOf" srcId="{8D4DDD39-CFA6-2141-BAE7-0BA59E1D5298}" destId="{E6AC72A5-B212-CA42-87CE-B95F6FB2DDDA}" srcOrd="8" destOrd="0" presId="urn:microsoft.com/office/officeart/2005/8/layout/radial2"/>
    <dgm:cxn modelId="{AB23D555-0169-5746-89C4-633950C37DA7}" type="presParOf" srcId="{E6AC72A5-B212-CA42-87CE-B95F6FB2DDDA}" destId="{CEF41A56-1ABC-6B4C-AC70-03196A145195}" srcOrd="0" destOrd="0" presId="urn:microsoft.com/office/officeart/2005/8/layout/radial2"/>
    <dgm:cxn modelId="{90B25875-985F-3245-9CAD-6F41E7FFB94A}" type="presParOf" srcId="{E6AC72A5-B212-CA42-87CE-B95F6FB2DDDA}" destId="{CD990A4D-9080-D34D-9DC5-978331FE466D}" srcOrd="1" destOrd="0" presId="urn:microsoft.com/office/officeart/2005/8/layout/radial2"/>
    <dgm:cxn modelId="{1ADF59F3-2397-2F4C-80D7-CDD904792504}" type="presParOf" srcId="{8D4DDD39-CFA6-2141-BAE7-0BA59E1D5298}" destId="{A1855F14-E9C4-0147-8C60-F9E5635178A7}" srcOrd="9" destOrd="0" presId="urn:microsoft.com/office/officeart/2005/8/layout/radial2"/>
    <dgm:cxn modelId="{253F5471-AEC4-1341-AF78-021AEA8EBA8F}" type="presParOf" srcId="{8D4DDD39-CFA6-2141-BAE7-0BA59E1D5298}" destId="{89376389-451E-4D44-9919-BC58EC6B78BF}" srcOrd="10" destOrd="0" presId="urn:microsoft.com/office/officeart/2005/8/layout/radial2"/>
    <dgm:cxn modelId="{6B5829BA-F058-0243-979E-7C6A089ABF6F}" type="presParOf" srcId="{89376389-451E-4D44-9919-BC58EC6B78BF}" destId="{404DFB2C-15A1-C341-BD9C-2CC44EFF0E6F}" srcOrd="0" destOrd="0" presId="urn:microsoft.com/office/officeart/2005/8/layout/radial2"/>
    <dgm:cxn modelId="{AE23306C-1106-F64B-9017-D30ACE7CFBE8}" type="presParOf" srcId="{89376389-451E-4D44-9919-BC58EC6B78BF}" destId="{E9B0E5A8-03A7-4245-9A8D-83ACD38B2C34}"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6598D6-50EE-934B-9B35-E14071C713BD}">
      <dsp:nvSpPr>
        <dsp:cNvPr id="0" name=""/>
        <dsp:cNvSpPr/>
      </dsp:nvSpPr>
      <dsp:spPr>
        <a:xfrm>
          <a:off x="7631" y="18992"/>
          <a:ext cx="1579680" cy="4487978"/>
        </a:xfrm>
        <a:prstGeom prst="roundRect">
          <a:avLst>
            <a:gd name="adj" fmla="val 10000"/>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rtl="0">
            <a:lnSpc>
              <a:spcPct val="90000"/>
            </a:lnSpc>
            <a:spcBef>
              <a:spcPct val="0"/>
            </a:spcBef>
            <a:spcAft>
              <a:spcPct val="35000"/>
            </a:spcAft>
          </a:pPr>
          <a:r>
            <a:rPr lang="en-US" sz="2600" kern="1200" dirty="0" smtClean="0"/>
            <a:t>Develop a Feminist Theory</a:t>
          </a:r>
          <a:endParaRPr lang="en-US" sz="2600" kern="1200" dirty="0"/>
        </a:p>
      </dsp:txBody>
      <dsp:txXfrm>
        <a:off x="53898" y="65259"/>
        <a:ext cx="1487146" cy="4395444"/>
      </dsp:txXfrm>
    </dsp:sp>
    <dsp:sp modelId="{77475A57-03FB-AB49-8243-159CF55A7905}">
      <dsp:nvSpPr>
        <dsp:cNvPr id="0" name=""/>
        <dsp:cNvSpPr/>
      </dsp:nvSpPr>
      <dsp:spPr>
        <a:xfrm>
          <a:off x="1745279" y="2067101"/>
          <a:ext cx="334892" cy="391760"/>
        </a:xfrm>
        <a:prstGeom prst="rightArrow">
          <a:avLst>
            <a:gd name="adj1" fmla="val 60000"/>
            <a:gd name="adj2" fmla="val 50000"/>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1745279" y="2145453"/>
        <a:ext cx="234424" cy="235056"/>
      </dsp:txXfrm>
    </dsp:sp>
    <dsp:sp modelId="{BA3FEA52-8142-294C-B918-7C2C175606FB}">
      <dsp:nvSpPr>
        <dsp:cNvPr id="0" name=""/>
        <dsp:cNvSpPr/>
      </dsp:nvSpPr>
      <dsp:spPr>
        <a:xfrm>
          <a:off x="2219183" y="0"/>
          <a:ext cx="1579680" cy="4525963"/>
        </a:xfrm>
        <a:prstGeom prst="roundRect">
          <a:avLst>
            <a:gd name="adj" fmla="val 10000"/>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en-US" sz="2200" kern="1200" dirty="0" smtClean="0"/>
            <a:t>Raise Awareness of Female Oppression Among Women</a:t>
          </a:r>
          <a:endParaRPr lang="en-US" sz="2200" kern="1200" dirty="0"/>
        </a:p>
      </dsp:txBody>
      <dsp:txXfrm>
        <a:off x="2265450" y="46267"/>
        <a:ext cx="1487146" cy="4433429"/>
      </dsp:txXfrm>
    </dsp:sp>
    <dsp:sp modelId="{4CB35500-198A-B44B-9346-BB26DEC9394E}">
      <dsp:nvSpPr>
        <dsp:cNvPr id="0" name=""/>
        <dsp:cNvSpPr/>
      </dsp:nvSpPr>
      <dsp:spPr>
        <a:xfrm>
          <a:off x="3956831" y="2067101"/>
          <a:ext cx="334892" cy="391760"/>
        </a:xfrm>
        <a:prstGeom prst="rightArrow">
          <a:avLst>
            <a:gd name="adj1" fmla="val 60000"/>
            <a:gd name="adj2" fmla="val 50000"/>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3956831" y="2145453"/>
        <a:ext cx="234424" cy="235056"/>
      </dsp:txXfrm>
    </dsp:sp>
    <dsp:sp modelId="{DBD97787-9C62-9647-8E83-3AA20C43AE07}">
      <dsp:nvSpPr>
        <dsp:cNvPr id="0" name=""/>
        <dsp:cNvSpPr/>
      </dsp:nvSpPr>
      <dsp:spPr>
        <a:xfrm>
          <a:off x="4430736" y="0"/>
          <a:ext cx="1579680" cy="4525963"/>
        </a:xfrm>
        <a:prstGeom prst="roundRect">
          <a:avLst>
            <a:gd name="adj" fmla="val 10000"/>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rtl="0">
            <a:lnSpc>
              <a:spcPct val="90000"/>
            </a:lnSpc>
            <a:spcBef>
              <a:spcPct val="0"/>
            </a:spcBef>
            <a:spcAft>
              <a:spcPct val="35000"/>
            </a:spcAft>
          </a:pPr>
          <a:r>
            <a:rPr lang="en-US" sz="2500" kern="1200" dirty="0" smtClean="0"/>
            <a:t>Organize</a:t>
          </a:r>
          <a:endParaRPr lang="en-US" sz="2500" kern="1200" dirty="0"/>
        </a:p>
      </dsp:txBody>
      <dsp:txXfrm>
        <a:off x="4477003" y="46267"/>
        <a:ext cx="1487146" cy="4433429"/>
      </dsp:txXfrm>
    </dsp:sp>
    <dsp:sp modelId="{60DB6E62-39AC-9348-946E-7F380B16C6CC}">
      <dsp:nvSpPr>
        <dsp:cNvPr id="0" name=""/>
        <dsp:cNvSpPr/>
      </dsp:nvSpPr>
      <dsp:spPr>
        <a:xfrm>
          <a:off x="6168384" y="2067101"/>
          <a:ext cx="334892" cy="391760"/>
        </a:xfrm>
        <a:prstGeom prst="rightArrow">
          <a:avLst>
            <a:gd name="adj1" fmla="val 60000"/>
            <a:gd name="adj2" fmla="val 50000"/>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6168384" y="2145453"/>
        <a:ext cx="234424" cy="235056"/>
      </dsp:txXfrm>
    </dsp:sp>
    <dsp:sp modelId="{CC5EC052-D00E-464C-8351-6A78AB028EB6}">
      <dsp:nvSpPr>
        <dsp:cNvPr id="0" name=""/>
        <dsp:cNvSpPr/>
      </dsp:nvSpPr>
      <dsp:spPr>
        <a:xfrm>
          <a:off x="6642288" y="0"/>
          <a:ext cx="1579680" cy="4525963"/>
        </a:xfrm>
        <a:prstGeom prst="roundRect">
          <a:avLst>
            <a:gd name="adj" fmla="val 10000"/>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rtl="0">
            <a:lnSpc>
              <a:spcPct val="90000"/>
            </a:lnSpc>
            <a:spcBef>
              <a:spcPct val="0"/>
            </a:spcBef>
            <a:spcAft>
              <a:spcPct val="35000"/>
            </a:spcAft>
          </a:pPr>
          <a:r>
            <a:rPr lang="en-US" sz="2500" kern="1200" dirty="0" smtClean="0"/>
            <a:t>Act</a:t>
          </a:r>
          <a:endParaRPr lang="en-US" sz="2500" kern="1200" dirty="0"/>
        </a:p>
        <a:p>
          <a:pPr marL="228600" lvl="1" indent="-228600" algn="l" defTabSz="889000" rtl="0">
            <a:lnSpc>
              <a:spcPct val="90000"/>
            </a:lnSpc>
            <a:spcBef>
              <a:spcPct val="0"/>
            </a:spcBef>
            <a:spcAft>
              <a:spcPct val="15000"/>
            </a:spcAft>
            <a:buChar char="••"/>
          </a:pPr>
          <a:r>
            <a:rPr lang="en-US" sz="2000" kern="1200" dirty="0" smtClean="0"/>
            <a:t>Protest &amp; Activism</a:t>
          </a:r>
          <a:endParaRPr lang="en-US" sz="2000" kern="1200" dirty="0"/>
        </a:p>
        <a:p>
          <a:pPr marL="228600" lvl="1" indent="-228600" algn="l" defTabSz="889000" rtl="0">
            <a:lnSpc>
              <a:spcPct val="90000"/>
            </a:lnSpc>
            <a:spcBef>
              <a:spcPct val="0"/>
            </a:spcBef>
            <a:spcAft>
              <a:spcPct val="15000"/>
            </a:spcAft>
            <a:buChar char="••"/>
          </a:pPr>
          <a:r>
            <a:rPr lang="en-US" sz="2000" kern="1200" dirty="0" smtClean="0"/>
            <a:t>Legislative Changes</a:t>
          </a:r>
          <a:endParaRPr lang="en-US" sz="2000" kern="1200" dirty="0"/>
        </a:p>
      </dsp:txBody>
      <dsp:txXfrm>
        <a:off x="6688555" y="46267"/>
        <a:ext cx="1487146" cy="44334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855F14-E9C4-0147-8C60-F9E5635178A7}">
      <dsp:nvSpPr>
        <dsp:cNvPr id="0" name=""/>
        <dsp:cNvSpPr/>
      </dsp:nvSpPr>
      <dsp:spPr>
        <a:xfrm rot="3370748">
          <a:off x="2288932" y="4917518"/>
          <a:ext cx="2022211" cy="38671"/>
        </a:xfrm>
        <a:custGeom>
          <a:avLst/>
          <a:gdLst/>
          <a:ahLst/>
          <a:cxnLst/>
          <a:rect l="0" t="0" r="0" b="0"/>
          <a:pathLst>
            <a:path>
              <a:moveTo>
                <a:pt x="0" y="19335"/>
              </a:moveTo>
              <a:lnTo>
                <a:pt x="2022211" y="19335"/>
              </a:lnTo>
            </a:path>
          </a:pathLst>
        </a:custGeom>
        <a:noFill/>
        <a:ln w="9525" cap="flat" cmpd="sng" algn="ctr">
          <a:solidFill>
            <a:schemeClr val="accent4">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34134E4-E872-EA42-9146-7B328CBEF816}">
      <dsp:nvSpPr>
        <dsp:cNvPr id="0" name=""/>
        <dsp:cNvSpPr/>
      </dsp:nvSpPr>
      <dsp:spPr>
        <a:xfrm rot="1739719">
          <a:off x="2850465" y="4210773"/>
          <a:ext cx="1814539" cy="38671"/>
        </a:xfrm>
        <a:custGeom>
          <a:avLst/>
          <a:gdLst/>
          <a:ahLst/>
          <a:cxnLst/>
          <a:rect l="0" t="0" r="0" b="0"/>
          <a:pathLst>
            <a:path>
              <a:moveTo>
                <a:pt x="0" y="19335"/>
              </a:moveTo>
              <a:lnTo>
                <a:pt x="1814539" y="19335"/>
              </a:lnTo>
            </a:path>
          </a:pathLst>
        </a:custGeom>
        <a:noFill/>
        <a:ln w="9525" cap="flat" cmpd="sng" algn="ctr">
          <a:solidFill>
            <a:schemeClr val="accent4">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B2DBF3-3A5C-1B44-AA6A-930AB57BFC47}">
      <dsp:nvSpPr>
        <dsp:cNvPr id="0" name=""/>
        <dsp:cNvSpPr/>
      </dsp:nvSpPr>
      <dsp:spPr>
        <a:xfrm>
          <a:off x="2964183" y="3389924"/>
          <a:ext cx="1820815" cy="38671"/>
        </a:xfrm>
        <a:custGeom>
          <a:avLst/>
          <a:gdLst/>
          <a:ahLst/>
          <a:cxnLst/>
          <a:rect l="0" t="0" r="0" b="0"/>
          <a:pathLst>
            <a:path>
              <a:moveTo>
                <a:pt x="0" y="19335"/>
              </a:moveTo>
              <a:lnTo>
                <a:pt x="1820815" y="19335"/>
              </a:lnTo>
            </a:path>
          </a:pathLst>
        </a:custGeom>
        <a:noFill/>
        <a:ln w="9525" cap="flat" cmpd="sng" algn="ctr">
          <a:solidFill>
            <a:schemeClr val="accent4">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741B257-5FE0-CB41-BFBA-74B0793EF4F2}">
      <dsp:nvSpPr>
        <dsp:cNvPr id="0" name=""/>
        <dsp:cNvSpPr/>
      </dsp:nvSpPr>
      <dsp:spPr>
        <a:xfrm rot="19860281">
          <a:off x="2850465" y="2569074"/>
          <a:ext cx="1814539" cy="38671"/>
        </a:xfrm>
        <a:custGeom>
          <a:avLst/>
          <a:gdLst/>
          <a:ahLst/>
          <a:cxnLst/>
          <a:rect l="0" t="0" r="0" b="0"/>
          <a:pathLst>
            <a:path>
              <a:moveTo>
                <a:pt x="0" y="19335"/>
              </a:moveTo>
              <a:lnTo>
                <a:pt x="1814539" y="19335"/>
              </a:lnTo>
            </a:path>
          </a:pathLst>
        </a:custGeom>
        <a:noFill/>
        <a:ln w="9525" cap="flat" cmpd="sng" algn="ctr">
          <a:solidFill>
            <a:schemeClr val="accent4">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CA3816E4-6D5B-F246-AF9D-F15F31D44508}">
      <dsp:nvSpPr>
        <dsp:cNvPr id="0" name=""/>
        <dsp:cNvSpPr/>
      </dsp:nvSpPr>
      <dsp:spPr>
        <a:xfrm rot="18280492">
          <a:off x="2301821" y="1843019"/>
          <a:ext cx="2089799" cy="38671"/>
        </a:xfrm>
        <a:custGeom>
          <a:avLst/>
          <a:gdLst/>
          <a:ahLst/>
          <a:cxnLst/>
          <a:rect l="0" t="0" r="0" b="0"/>
          <a:pathLst>
            <a:path>
              <a:moveTo>
                <a:pt x="0" y="19335"/>
              </a:moveTo>
              <a:lnTo>
                <a:pt x="2089799" y="19335"/>
              </a:lnTo>
            </a:path>
          </a:pathLst>
        </a:custGeom>
        <a:noFill/>
        <a:ln w="9525" cap="flat" cmpd="sng" algn="ctr">
          <a:solidFill>
            <a:schemeClr val="accent4">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684B9CCB-594F-284D-A89A-ACCC35A25FB8}">
      <dsp:nvSpPr>
        <dsp:cNvPr id="0" name=""/>
        <dsp:cNvSpPr/>
      </dsp:nvSpPr>
      <dsp:spPr>
        <a:xfrm>
          <a:off x="1419040" y="2489368"/>
          <a:ext cx="1964531" cy="1964531"/>
        </a:xfrm>
        <a:prstGeom prst="ellipse">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615AEC9-C2E3-7D44-A0B4-AB914EE9351D}">
      <dsp:nvSpPr>
        <dsp:cNvPr id="0" name=""/>
        <dsp:cNvSpPr/>
      </dsp:nvSpPr>
      <dsp:spPr>
        <a:xfrm>
          <a:off x="3704142" y="938"/>
          <a:ext cx="1099759" cy="1099759"/>
        </a:xfrm>
        <a:prstGeom prst="ellipse">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solidFill>
                <a:schemeClr val="tx1"/>
              </a:solidFill>
            </a:rPr>
            <a:t>Denied Suffrage</a:t>
          </a:r>
          <a:endParaRPr lang="en-US" sz="1200" kern="1200" dirty="0">
            <a:solidFill>
              <a:schemeClr val="tx1"/>
            </a:solidFill>
          </a:endParaRPr>
        </a:p>
      </dsp:txBody>
      <dsp:txXfrm>
        <a:off x="3865198" y="161994"/>
        <a:ext cx="777647" cy="777647"/>
      </dsp:txXfrm>
    </dsp:sp>
    <dsp:sp modelId="{B01ABE0A-4587-B141-A179-4CA9A2FCB35F}">
      <dsp:nvSpPr>
        <dsp:cNvPr id="0" name=""/>
        <dsp:cNvSpPr/>
      </dsp:nvSpPr>
      <dsp:spPr>
        <a:xfrm>
          <a:off x="4477416" y="1273577"/>
          <a:ext cx="1178718" cy="1178718"/>
        </a:xfrm>
        <a:prstGeom prst="ellipse">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solidFill>
                <a:schemeClr val="tx1"/>
              </a:solidFill>
            </a:rPr>
            <a:t>Laws prohibiting women from divorce</a:t>
          </a:r>
          <a:endParaRPr lang="en-US" sz="1200" kern="1200" dirty="0">
            <a:solidFill>
              <a:schemeClr val="tx1"/>
            </a:solidFill>
          </a:endParaRPr>
        </a:p>
      </dsp:txBody>
      <dsp:txXfrm>
        <a:off x="4650035" y="1446196"/>
        <a:ext cx="833480" cy="833480"/>
      </dsp:txXfrm>
    </dsp:sp>
    <dsp:sp modelId="{FEA4C224-28CC-494E-AB1A-749BAAE0C6FC}">
      <dsp:nvSpPr>
        <dsp:cNvPr id="0" name=""/>
        <dsp:cNvSpPr/>
      </dsp:nvSpPr>
      <dsp:spPr>
        <a:xfrm>
          <a:off x="4784999" y="2819900"/>
          <a:ext cx="1178718" cy="1178718"/>
        </a:xfrm>
        <a:prstGeom prst="ellipse">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solidFill>
                <a:schemeClr val="tx1"/>
              </a:solidFill>
            </a:rPr>
            <a:t>Ideology of Feminine Fulfillment</a:t>
          </a:r>
          <a:endParaRPr lang="en-US" sz="1200" kern="1200" dirty="0">
            <a:solidFill>
              <a:schemeClr val="tx1"/>
            </a:solidFill>
          </a:endParaRPr>
        </a:p>
      </dsp:txBody>
      <dsp:txXfrm>
        <a:off x="4957618" y="2992519"/>
        <a:ext cx="833480" cy="833480"/>
      </dsp:txXfrm>
    </dsp:sp>
    <dsp:sp modelId="{CEF41A56-1ABC-6B4C-AC70-03196A145195}">
      <dsp:nvSpPr>
        <dsp:cNvPr id="0" name=""/>
        <dsp:cNvSpPr/>
      </dsp:nvSpPr>
      <dsp:spPr>
        <a:xfrm>
          <a:off x="4477416" y="4366223"/>
          <a:ext cx="1178718" cy="1178718"/>
        </a:xfrm>
        <a:prstGeom prst="ellipse">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solidFill>
                <a:schemeClr val="tx1"/>
              </a:solidFill>
            </a:rPr>
            <a:t>Gender Gap in Pay</a:t>
          </a:r>
          <a:endParaRPr lang="en-US" sz="1200" kern="1200" dirty="0">
            <a:solidFill>
              <a:schemeClr val="tx1"/>
            </a:solidFill>
          </a:endParaRPr>
        </a:p>
      </dsp:txBody>
      <dsp:txXfrm>
        <a:off x="4650035" y="4538842"/>
        <a:ext cx="833480" cy="833480"/>
      </dsp:txXfrm>
    </dsp:sp>
    <dsp:sp modelId="{404DFB2C-15A1-C341-BD9C-2CC44EFF0E6F}">
      <dsp:nvSpPr>
        <dsp:cNvPr id="0" name=""/>
        <dsp:cNvSpPr/>
      </dsp:nvSpPr>
      <dsp:spPr>
        <a:xfrm>
          <a:off x="3601495" y="5677132"/>
          <a:ext cx="1178718" cy="1178718"/>
        </a:xfrm>
        <a:prstGeom prst="ellipse">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solidFill>
                <a:schemeClr val="tx1"/>
              </a:solidFill>
            </a:rPr>
            <a:t>Gendered Division of Household labor</a:t>
          </a:r>
          <a:endParaRPr lang="en-US" sz="1200" kern="1200" dirty="0">
            <a:solidFill>
              <a:schemeClr val="tx1"/>
            </a:solidFill>
          </a:endParaRPr>
        </a:p>
      </dsp:txBody>
      <dsp:txXfrm>
        <a:off x="3774114" y="5849751"/>
        <a:ext cx="833480" cy="833480"/>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EB4100-32FA-854C-80CC-A462CB1EB534}" type="datetimeFigureOut">
              <a:rPr lang="en-US" smtClean="0"/>
              <a:t>12/19/13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42415E-30FC-2849-9551-5A4907B49302}" type="slidenum">
              <a:rPr lang="en-US" smtClean="0"/>
              <a:t>‹#›</a:t>
            </a:fld>
            <a:endParaRPr lang="en-US" dirty="0"/>
          </a:p>
        </p:txBody>
      </p:sp>
    </p:spTree>
    <p:extLst>
      <p:ext uri="{BB962C8B-B14F-4D97-AF65-F5344CB8AC3E}">
        <p14:creationId xmlns:p14="http://schemas.microsoft.com/office/powerpoint/2010/main" val="124822794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latin typeface="Calibri" charset="0"/>
              </a:rPr>
              <a:t>Consciousness raising group. Photo: Women's Movement</a:t>
            </a:r>
            <a:br>
              <a:rPr lang="en-US" dirty="0">
                <a:latin typeface="Calibri" charset="0"/>
              </a:rPr>
            </a:br>
            <a:r>
              <a:rPr lang="en-US" dirty="0">
                <a:latin typeface="Calibri" charset="0"/>
              </a:rPr>
              <a:t>Archives, Women's Educational Center, Cambridge, Massachusetts.</a:t>
            </a:r>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7CBEF063-D3BE-FE44-9D7B-FCD49DAEA360}" type="slidenum">
              <a:rPr lang="en-US"/>
              <a:pPr eaLnBrk="1" hangingPunct="1"/>
              <a:t>15</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D7EEB6-9E96-4D4E-AEC0-EFC1E19CB30A}" type="datetimeFigureOut">
              <a:rPr lang="en-US" smtClean="0"/>
              <a:t>12/19/13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B6FC97-24C5-6B41-A43A-DB1F654AF237}" type="slidenum">
              <a:rPr lang="en-US" smtClean="0"/>
              <a:t>‹#›</a:t>
            </a:fld>
            <a:endParaRPr lang="en-US" dirty="0"/>
          </a:p>
        </p:txBody>
      </p:sp>
    </p:spTree>
    <p:extLst>
      <p:ext uri="{BB962C8B-B14F-4D97-AF65-F5344CB8AC3E}">
        <p14:creationId xmlns:p14="http://schemas.microsoft.com/office/powerpoint/2010/main" val="1273734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D7EEB6-9E96-4D4E-AEC0-EFC1E19CB30A}" type="datetimeFigureOut">
              <a:rPr lang="en-US" smtClean="0"/>
              <a:t>12/19/13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B6FC97-24C5-6B41-A43A-DB1F654AF237}" type="slidenum">
              <a:rPr lang="en-US" smtClean="0"/>
              <a:t>‹#›</a:t>
            </a:fld>
            <a:endParaRPr lang="en-US" dirty="0"/>
          </a:p>
        </p:txBody>
      </p:sp>
    </p:spTree>
    <p:extLst>
      <p:ext uri="{BB962C8B-B14F-4D97-AF65-F5344CB8AC3E}">
        <p14:creationId xmlns:p14="http://schemas.microsoft.com/office/powerpoint/2010/main" val="29124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D7EEB6-9E96-4D4E-AEC0-EFC1E19CB30A}" type="datetimeFigureOut">
              <a:rPr lang="en-US" smtClean="0"/>
              <a:t>12/19/13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B6FC97-24C5-6B41-A43A-DB1F654AF237}" type="slidenum">
              <a:rPr lang="en-US" smtClean="0"/>
              <a:t>‹#›</a:t>
            </a:fld>
            <a:endParaRPr lang="en-US" dirty="0"/>
          </a:p>
        </p:txBody>
      </p:sp>
    </p:spTree>
    <p:extLst>
      <p:ext uri="{BB962C8B-B14F-4D97-AF65-F5344CB8AC3E}">
        <p14:creationId xmlns:p14="http://schemas.microsoft.com/office/powerpoint/2010/main" val="4169394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D7EEB6-9E96-4D4E-AEC0-EFC1E19CB30A}" type="datetimeFigureOut">
              <a:rPr lang="en-US" smtClean="0"/>
              <a:t>12/19/13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B6FC97-24C5-6B41-A43A-DB1F654AF237}" type="slidenum">
              <a:rPr lang="en-US" smtClean="0"/>
              <a:t>‹#›</a:t>
            </a:fld>
            <a:endParaRPr lang="en-US" dirty="0"/>
          </a:p>
        </p:txBody>
      </p:sp>
    </p:spTree>
    <p:extLst>
      <p:ext uri="{BB962C8B-B14F-4D97-AF65-F5344CB8AC3E}">
        <p14:creationId xmlns:p14="http://schemas.microsoft.com/office/powerpoint/2010/main" val="10600433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D7EEB6-9E96-4D4E-AEC0-EFC1E19CB30A}" type="datetimeFigureOut">
              <a:rPr lang="en-US" smtClean="0"/>
              <a:t>12/19/13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B6FC97-24C5-6B41-A43A-DB1F654AF237}" type="slidenum">
              <a:rPr lang="en-US" smtClean="0"/>
              <a:t>‹#›</a:t>
            </a:fld>
            <a:endParaRPr lang="en-US" dirty="0"/>
          </a:p>
        </p:txBody>
      </p:sp>
    </p:spTree>
    <p:extLst>
      <p:ext uri="{BB962C8B-B14F-4D97-AF65-F5344CB8AC3E}">
        <p14:creationId xmlns:p14="http://schemas.microsoft.com/office/powerpoint/2010/main" val="712493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D7EEB6-9E96-4D4E-AEC0-EFC1E19CB30A}" type="datetimeFigureOut">
              <a:rPr lang="en-US" smtClean="0"/>
              <a:t>12/19/13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B6FC97-24C5-6B41-A43A-DB1F654AF237}" type="slidenum">
              <a:rPr lang="en-US" smtClean="0"/>
              <a:t>‹#›</a:t>
            </a:fld>
            <a:endParaRPr lang="en-US" dirty="0"/>
          </a:p>
        </p:txBody>
      </p:sp>
    </p:spTree>
    <p:extLst>
      <p:ext uri="{BB962C8B-B14F-4D97-AF65-F5344CB8AC3E}">
        <p14:creationId xmlns:p14="http://schemas.microsoft.com/office/powerpoint/2010/main" val="354716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D7EEB6-9E96-4D4E-AEC0-EFC1E19CB30A}" type="datetimeFigureOut">
              <a:rPr lang="en-US" smtClean="0"/>
              <a:t>12/19/13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9B6FC97-24C5-6B41-A43A-DB1F654AF237}" type="slidenum">
              <a:rPr lang="en-US" smtClean="0"/>
              <a:t>‹#›</a:t>
            </a:fld>
            <a:endParaRPr lang="en-US" dirty="0"/>
          </a:p>
        </p:txBody>
      </p:sp>
    </p:spTree>
    <p:extLst>
      <p:ext uri="{BB962C8B-B14F-4D97-AF65-F5344CB8AC3E}">
        <p14:creationId xmlns:p14="http://schemas.microsoft.com/office/powerpoint/2010/main" val="422141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D7EEB6-9E96-4D4E-AEC0-EFC1E19CB30A}" type="datetimeFigureOut">
              <a:rPr lang="en-US" smtClean="0"/>
              <a:t>12/19/13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9B6FC97-24C5-6B41-A43A-DB1F654AF237}" type="slidenum">
              <a:rPr lang="en-US" smtClean="0"/>
              <a:t>‹#›</a:t>
            </a:fld>
            <a:endParaRPr lang="en-US" dirty="0"/>
          </a:p>
        </p:txBody>
      </p:sp>
    </p:spTree>
    <p:extLst>
      <p:ext uri="{BB962C8B-B14F-4D97-AF65-F5344CB8AC3E}">
        <p14:creationId xmlns:p14="http://schemas.microsoft.com/office/powerpoint/2010/main" val="1809975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D7EEB6-9E96-4D4E-AEC0-EFC1E19CB30A}" type="datetimeFigureOut">
              <a:rPr lang="en-US" smtClean="0"/>
              <a:t>12/19/13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9B6FC97-24C5-6B41-A43A-DB1F654AF237}" type="slidenum">
              <a:rPr lang="en-US" smtClean="0"/>
              <a:t>‹#›</a:t>
            </a:fld>
            <a:endParaRPr lang="en-US" dirty="0"/>
          </a:p>
        </p:txBody>
      </p:sp>
    </p:spTree>
    <p:extLst>
      <p:ext uri="{BB962C8B-B14F-4D97-AF65-F5344CB8AC3E}">
        <p14:creationId xmlns:p14="http://schemas.microsoft.com/office/powerpoint/2010/main" val="1426929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D7EEB6-9E96-4D4E-AEC0-EFC1E19CB30A}" type="datetimeFigureOut">
              <a:rPr lang="en-US" smtClean="0"/>
              <a:t>12/19/13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B6FC97-24C5-6B41-A43A-DB1F654AF237}" type="slidenum">
              <a:rPr lang="en-US" smtClean="0"/>
              <a:t>‹#›</a:t>
            </a:fld>
            <a:endParaRPr lang="en-US" dirty="0"/>
          </a:p>
        </p:txBody>
      </p:sp>
    </p:spTree>
    <p:extLst>
      <p:ext uri="{BB962C8B-B14F-4D97-AF65-F5344CB8AC3E}">
        <p14:creationId xmlns:p14="http://schemas.microsoft.com/office/powerpoint/2010/main" val="7318541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D7EEB6-9E96-4D4E-AEC0-EFC1E19CB30A}" type="datetimeFigureOut">
              <a:rPr lang="en-US" smtClean="0"/>
              <a:t>12/19/13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B6FC97-24C5-6B41-A43A-DB1F654AF237}" type="slidenum">
              <a:rPr lang="en-US" smtClean="0"/>
              <a:t>‹#›</a:t>
            </a:fld>
            <a:endParaRPr lang="en-US" dirty="0"/>
          </a:p>
        </p:txBody>
      </p:sp>
    </p:spTree>
    <p:extLst>
      <p:ext uri="{BB962C8B-B14F-4D97-AF65-F5344CB8AC3E}">
        <p14:creationId xmlns:p14="http://schemas.microsoft.com/office/powerpoint/2010/main" val="94494277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D7EEB6-9E96-4D4E-AEC0-EFC1E19CB30A}" type="datetimeFigureOut">
              <a:rPr lang="en-US" smtClean="0"/>
              <a:t>12/19/13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B6FC97-24C5-6B41-A43A-DB1F654AF237}" type="slidenum">
              <a:rPr lang="en-US" smtClean="0"/>
              <a:t>‹#›</a:t>
            </a:fld>
            <a:endParaRPr lang="en-US" dirty="0"/>
          </a:p>
        </p:txBody>
      </p:sp>
    </p:spTree>
    <p:extLst>
      <p:ext uri="{BB962C8B-B14F-4D97-AF65-F5344CB8AC3E}">
        <p14:creationId xmlns:p14="http://schemas.microsoft.com/office/powerpoint/2010/main" val="17782481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4"/>
          <p:cNvPicPr>
            <a:picLocks noChangeAspect="1"/>
          </p:cNvPicPr>
          <p:nvPr/>
        </p:nvPicPr>
        <p:blipFill>
          <a:blip r:embed="rId2">
            <a:alphaModFix amt="40000"/>
            <a:extLst>
              <a:ext uri="{28A0092B-C50C-407E-A947-70E740481C1C}">
                <a14:useLocalDpi xmlns:a14="http://schemas.microsoft.com/office/drawing/2010/main" val="0"/>
              </a:ext>
            </a:extLst>
          </a:blip>
          <a:srcRect/>
          <a:stretch>
            <a:fillRect/>
          </a:stretch>
        </p:blipFill>
        <p:spPr bwMode="auto">
          <a:xfrm>
            <a:off x="111125" y="0"/>
            <a:ext cx="9144000" cy="8513763"/>
          </a:xfrm>
          <a:prstGeom prst="rect">
            <a:avLst/>
          </a:prstGeom>
          <a:noFill/>
          <a:ln>
            <a:noFill/>
          </a:ln>
          <a:extLst>
            <a:ext uri="{909E8E84-426E-40dd-AFC4-6F175D3DCCD1}">
              <a14:hiddenFill xmlns:a14="http://schemas.microsoft.com/office/drawing/2010/main">
                <a:solidFill>
                  <a:srgbClr val="FFFFFF">
                    <a:alpha val="39999"/>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0" name="Title 1"/>
          <p:cNvSpPr>
            <a:spLocks/>
          </p:cNvSpPr>
          <p:nvPr/>
        </p:nvSpPr>
        <p:spPr bwMode="auto">
          <a:xfrm>
            <a:off x="91076" y="135819"/>
            <a:ext cx="91440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algn="ctr"/>
            <a:r>
              <a:rPr lang="en-US" sz="2600" i="1" dirty="0" smtClean="0">
                <a:latin typeface="Didot"/>
                <a:cs typeface="Didot"/>
              </a:rPr>
              <a:t>L10 &amp; L11 : Second Wave Feminism &amp; </a:t>
            </a:r>
            <a:r>
              <a:rPr lang="en-US" sz="2600" i="1" dirty="0" smtClean="0">
                <a:latin typeface="Didot"/>
                <a:cs typeface="Didot"/>
              </a:rPr>
              <a:t>Feminist Activism: </a:t>
            </a:r>
            <a:endParaRPr lang="en-US" sz="2600" i="1" dirty="0" smtClean="0">
              <a:latin typeface="Didot"/>
              <a:cs typeface="Didot"/>
            </a:endParaRPr>
          </a:p>
          <a:p>
            <a:pPr algn="ctr"/>
            <a:r>
              <a:rPr lang="en-US" sz="2600" i="1" dirty="0" smtClean="0">
                <a:latin typeface="Didot"/>
                <a:cs typeface="Didot"/>
              </a:rPr>
              <a:t>1960s &amp; 1970s</a:t>
            </a:r>
            <a:endParaRPr lang="en-US" sz="2600" i="1" u="sng" dirty="0">
              <a:latin typeface="Didot"/>
              <a:cs typeface="Didot"/>
            </a:endParaRPr>
          </a:p>
          <a:p>
            <a:pPr algn="ctr" eaLnBrk="1" hangingPunct="1"/>
            <a:r>
              <a:rPr lang="en-US" sz="3000" b="1" i="1" u="sng" dirty="0">
                <a:latin typeface="Didot" charset="0"/>
              </a:rPr>
              <a:t>Equality and Hierarchy: Women’s Experience</a:t>
            </a:r>
          </a:p>
        </p:txBody>
      </p:sp>
      <p:sp>
        <p:nvSpPr>
          <p:cNvPr id="8" name="Rectangle 12"/>
          <p:cNvSpPr>
            <a:spLocks noChangeArrowheads="1"/>
          </p:cNvSpPr>
          <p:nvPr/>
        </p:nvSpPr>
        <p:spPr bwMode="auto">
          <a:xfrm>
            <a:off x="304799" y="1453904"/>
            <a:ext cx="3722069" cy="487069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txBody>
          <a:bodyPr/>
          <a:lstStyle/>
          <a:p>
            <a:pPr marL="609600" indent="-609600" algn="ctr" eaLnBrk="1" hangingPunct="1">
              <a:spcBef>
                <a:spcPct val="20000"/>
              </a:spcBef>
              <a:defRPr/>
            </a:pPr>
            <a:r>
              <a:rPr lang="en-US" sz="2200" b="1" u="sng" dirty="0">
                <a:latin typeface="Didot" charset="0"/>
              </a:rPr>
              <a:t>Agenda</a:t>
            </a:r>
          </a:p>
          <a:p>
            <a:pPr marL="609600" indent="-609600" eaLnBrk="1" hangingPunct="1">
              <a:spcBef>
                <a:spcPct val="20000"/>
              </a:spcBef>
              <a:defRPr/>
            </a:pPr>
            <a:r>
              <a:rPr lang="en-US" sz="2200" b="1" u="sng" dirty="0">
                <a:latin typeface="Didot" charset="0"/>
              </a:rPr>
              <a:t>Objective</a:t>
            </a:r>
            <a:r>
              <a:rPr lang="en-US" sz="2200" b="1" dirty="0">
                <a:latin typeface="Didot" charset="0"/>
              </a:rPr>
              <a:t>:</a:t>
            </a:r>
          </a:p>
          <a:p>
            <a:pPr marL="609600" indent="-609600" eaLnBrk="1" hangingPunct="1">
              <a:spcBef>
                <a:spcPct val="20000"/>
              </a:spcBef>
              <a:defRPr/>
            </a:pPr>
            <a:r>
              <a:rPr lang="en-US" sz="2200" b="1" dirty="0">
                <a:latin typeface="Didot" charset="0"/>
              </a:rPr>
              <a:t>To understand…</a:t>
            </a:r>
          </a:p>
          <a:p>
            <a:pPr marL="609600" indent="-609600" eaLnBrk="1" hangingPunct="1">
              <a:spcBef>
                <a:spcPct val="20000"/>
              </a:spcBef>
              <a:buFontTx/>
              <a:buAutoNum type="arabicPeriod"/>
              <a:defRPr/>
            </a:pPr>
            <a:r>
              <a:rPr lang="en-US" sz="2200" b="1" dirty="0" smtClean="0">
                <a:latin typeface="Didot"/>
                <a:cs typeface="Didot"/>
              </a:rPr>
              <a:t>The theory, organization, and action of second-wave feminism</a:t>
            </a:r>
            <a:r>
              <a:rPr lang="en-US" sz="2200" b="1" dirty="0" smtClean="0">
                <a:latin typeface="Didot"/>
                <a:cs typeface="Didot"/>
              </a:rPr>
              <a:t>.</a:t>
            </a:r>
          </a:p>
          <a:p>
            <a:pPr marL="609600" indent="-609600" eaLnBrk="1" hangingPunct="1">
              <a:spcBef>
                <a:spcPct val="20000"/>
              </a:spcBef>
              <a:buFontTx/>
              <a:buAutoNum type="arabicPeriod"/>
              <a:defRPr/>
            </a:pPr>
            <a:r>
              <a:rPr lang="en-US" sz="2200" b="1" dirty="0" smtClean="0">
                <a:latin typeface="Didot"/>
                <a:cs typeface="Didot"/>
              </a:rPr>
              <a:t>The legislative accomplishments of second-wave feminism</a:t>
            </a:r>
            <a:endParaRPr lang="en-US" sz="2200" b="1" dirty="0" smtClean="0">
              <a:latin typeface="Didot"/>
              <a:cs typeface="Didot"/>
            </a:endParaRPr>
          </a:p>
          <a:p>
            <a:pPr eaLnBrk="1" hangingPunct="1">
              <a:spcBef>
                <a:spcPct val="20000"/>
              </a:spcBef>
              <a:defRPr/>
            </a:pPr>
            <a:endParaRPr lang="en-US" sz="2200" b="1" u="sng" dirty="0">
              <a:latin typeface="Didot" charset="0"/>
            </a:endParaRPr>
          </a:p>
          <a:p>
            <a:pPr marL="609600" indent="-609600" eaLnBrk="1" hangingPunct="1">
              <a:spcBef>
                <a:spcPct val="20000"/>
              </a:spcBef>
              <a:defRPr/>
            </a:pPr>
            <a:r>
              <a:rPr lang="en-US" sz="2200" b="1" u="sng" dirty="0">
                <a:latin typeface="Didot" charset="0"/>
              </a:rPr>
              <a:t>Schedule</a:t>
            </a:r>
            <a:r>
              <a:rPr lang="en-US" sz="2200" b="1" dirty="0">
                <a:latin typeface="Didot" charset="0"/>
              </a:rPr>
              <a:t>: </a:t>
            </a:r>
            <a:endParaRPr lang="en-US" sz="2200" b="1" dirty="0" smtClean="0">
              <a:latin typeface="Didot" charset="0"/>
            </a:endParaRPr>
          </a:p>
          <a:p>
            <a:pPr marL="609600" indent="-609600" eaLnBrk="1" hangingPunct="1">
              <a:spcBef>
                <a:spcPct val="20000"/>
              </a:spcBef>
              <a:buAutoNum type="arabicPeriod"/>
              <a:defRPr/>
            </a:pPr>
            <a:r>
              <a:rPr lang="en-US" sz="2200" b="1" dirty="0" smtClean="0">
                <a:latin typeface="Didot" charset="0"/>
              </a:rPr>
              <a:t>Lecture &amp; Discussion</a:t>
            </a:r>
          </a:p>
          <a:p>
            <a:pPr eaLnBrk="1" hangingPunct="1">
              <a:spcBef>
                <a:spcPct val="20000"/>
              </a:spcBef>
              <a:defRPr/>
            </a:pPr>
            <a:endParaRPr lang="en-US" sz="2200" b="1" dirty="0"/>
          </a:p>
          <a:p>
            <a:pPr marL="609600" indent="-609600" eaLnBrk="1" hangingPunct="1">
              <a:spcBef>
                <a:spcPct val="20000"/>
              </a:spcBef>
              <a:defRPr/>
            </a:pPr>
            <a:r>
              <a:rPr lang="en-US" sz="2200" b="1" u="sng" dirty="0"/>
              <a:t> </a:t>
            </a:r>
          </a:p>
        </p:txBody>
      </p:sp>
      <p:sp>
        <p:nvSpPr>
          <p:cNvPr id="17412" name="Rectangle 12"/>
          <p:cNvSpPr txBox="1">
            <a:spLocks noChangeArrowheads="1"/>
          </p:cNvSpPr>
          <p:nvPr/>
        </p:nvSpPr>
        <p:spPr bwMode="auto">
          <a:xfrm>
            <a:off x="4160541" y="1453904"/>
            <a:ext cx="4701237" cy="487069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457200" indent="-457200">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pPr marL="0" indent="0" algn="ctr">
              <a:spcBef>
                <a:spcPct val="20000"/>
              </a:spcBef>
              <a:buClr>
                <a:schemeClr val="tx1"/>
              </a:buClr>
              <a:defRPr/>
            </a:pPr>
            <a:r>
              <a:rPr lang="en-US" sz="1800" b="1" u="sng" dirty="0" smtClean="0">
                <a:latin typeface="Didot" charset="0"/>
              </a:rPr>
              <a:t>Homework</a:t>
            </a:r>
          </a:p>
          <a:p>
            <a:pPr marL="0" indent="0">
              <a:spcBef>
                <a:spcPct val="20000"/>
              </a:spcBef>
              <a:buClr>
                <a:schemeClr val="tx1"/>
              </a:buClr>
              <a:defRPr/>
            </a:pPr>
            <a:r>
              <a:rPr lang="en-US" sz="1800" b="1" u="sng" dirty="0" smtClean="0">
                <a:latin typeface="Didot" charset="0"/>
              </a:rPr>
              <a:t>Unit </a:t>
            </a:r>
            <a:r>
              <a:rPr lang="en-US" sz="1800" b="1" u="sng" dirty="0">
                <a:latin typeface="Didot" charset="0"/>
              </a:rPr>
              <a:t>Work</a:t>
            </a:r>
            <a:r>
              <a:rPr lang="en-US" sz="1800" b="1" dirty="0">
                <a:latin typeface="Didot" charset="0"/>
              </a:rPr>
              <a:t>: </a:t>
            </a:r>
          </a:p>
          <a:p>
            <a:pPr marL="342900" indent="-342900">
              <a:spcBef>
                <a:spcPct val="20000"/>
              </a:spcBef>
              <a:buClr>
                <a:schemeClr val="tx1"/>
              </a:buClr>
              <a:buFont typeface="Arial"/>
              <a:buChar char="•"/>
              <a:defRPr/>
            </a:pPr>
            <a:r>
              <a:rPr lang="en-US" sz="1800" b="1" dirty="0" smtClean="0">
                <a:latin typeface="Didot" charset="0"/>
              </a:rPr>
              <a:t>Nothing immediately…</a:t>
            </a:r>
            <a:endParaRPr lang="en-US" sz="1800" b="1" dirty="0">
              <a:latin typeface="Didot" charset="0"/>
            </a:endParaRPr>
          </a:p>
          <a:p>
            <a:pPr marL="0" indent="0">
              <a:spcBef>
                <a:spcPct val="20000"/>
              </a:spcBef>
              <a:buClr>
                <a:schemeClr val="tx1"/>
              </a:buClr>
              <a:defRPr/>
            </a:pPr>
            <a:endParaRPr lang="en-US" sz="1800" b="1" dirty="0">
              <a:latin typeface="Didot" charset="0"/>
            </a:endParaRPr>
          </a:p>
          <a:p>
            <a:pPr marL="0" indent="0">
              <a:spcBef>
                <a:spcPct val="20000"/>
              </a:spcBef>
              <a:buClr>
                <a:schemeClr val="tx1"/>
              </a:buClr>
              <a:defRPr/>
            </a:pPr>
            <a:r>
              <a:rPr lang="en-US" sz="1800" b="1" u="sng" dirty="0">
                <a:latin typeface="Didot" charset="0"/>
              </a:rPr>
              <a:t>Thesis</a:t>
            </a:r>
            <a:r>
              <a:rPr lang="en-US" sz="1800" b="1" dirty="0">
                <a:latin typeface="Didot" charset="0"/>
              </a:rPr>
              <a:t>: </a:t>
            </a:r>
          </a:p>
          <a:p>
            <a:pPr marL="342900" indent="-342900">
              <a:spcBef>
                <a:spcPct val="20000"/>
              </a:spcBef>
              <a:buClr>
                <a:schemeClr val="tx1"/>
              </a:buClr>
              <a:buFont typeface="Arial"/>
              <a:buChar char="•"/>
              <a:defRPr/>
            </a:pPr>
            <a:r>
              <a:rPr lang="en-US" sz="1800" b="1" dirty="0" smtClean="0">
                <a:latin typeface="Didot" charset="0"/>
              </a:rPr>
              <a:t>Assign </a:t>
            </a:r>
            <a:r>
              <a:rPr lang="en-US" sz="1800" b="1" dirty="0">
                <a:latin typeface="Didot" charset="0"/>
              </a:rPr>
              <a:t>#4 Focus &amp; Early Research Due (G: Fri 1/3; Y: Fri 1/3</a:t>
            </a:r>
            <a:r>
              <a:rPr lang="en-US" sz="1800" b="1" dirty="0" smtClean="0">
                <a:latin typeface="Didot" charset="0"/>
              </a:rPr>
              <a:t>)</a:t>
            </a:r>
          </a:p>
          <a:p>
            <a:pPr marL="0" indent="0">
              <a:spcBef>
                <a:spcPct val="20000"/>
              </a:spcBef>
              <a:buClr>
                <a:schemeClr val="tx1"/>
              </a:buClr>
              <a:defRPr/>
            </a:pPr>
            <a:endParaRPr lang="en-US" sz="1800" b="1" dirty="0" smtClean="0">
              <a:latin typeface="Didot" charset="0"/>
            </a:endParaRPr>
          </a:p>
          <a:p>
            <a:pPr marL="342900" indent="-342900">
              <a:spcBef>
                <a:spcPct val="20000"/>
              </a:spcBef>
              <a:buClr>
                <a:schemeClr val="tx1"/>
              </a:buClr>
              <a:buFont typeface="Arial"/>
              <a:buChar char="•"/>
              <a:defRPr/>
            </a:pPr>
            <a:r>
              <a:rPr lang="en-US" sz="1800" b="1" dirty="0" smtClean="0">
                <a:latin typeface="Didot" charset="0"/>
              </a:rPr>
              <a:t>Assign #5 Research Question, Bibliography, and Note Cards (G: Mon 1/6; Y: Mon 1/6)</a:t>
            </a:r>
            <a:endParaRPr lang="en-US" sz="1800" b="1" dirty="0">
              <a:latin typeface="Didot" charset="0"/>
            </a:endParaRPr>
          </a:p>
          <a:p>
            <a:pPr eaLnBrk="1" hangingPunct="1">
              <a:spcBef>
                <a:spcPct val="20000"/>
              </a:spcBef>
              <a:buClr>
                <a:schemeClr val="tx1"/>
              </a:buClr>
              <a:buFont typeface="Arial" charset="0"/>
              <a:buAutoNum type="arabicPeriod"/>
            </a:pPr>
            <a:endParaRPr lang="en-US" sz="2200" b="1" dirty="0">
              <a:latin typeface="Didot" charset="0"/>
            </a:endParaRPr>
          </a:p>
        </p:txBody>
      </p:sp>
    </p:spTree>
    <p:extLst>
      <p:ext uri="{BB962C8B-B14F-4D97-AF65-F5344CB8AC3E}">
        <p14:creationId xmlns:p14="http://schemas.microsoft.com/office/powerpoint/2010/main" val="298111535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486400" y="866158"/>
            <a:ext cx="3657600" cy="3657600"/>
          </a:xfrm>
          <a:prstGeom prst="rect">
            <a:avLst/>
          </a:prstGeom>
        </p:spPr>
      </p:pic>
      <p:sp>
        <p:nvSpPr>
          <p:cNvPr id="2" name="Title 1"/>
          <p:cNvSpPr>
            <a:spLocks noGrp="1"/>
          </p:cNvSpPr>
          <p:nvPr>
            <p:ph type="title"/>
          </p:nvPr>
        </p:nvSpPr>
        <p:spPr/>
        <p:txBody>
          <a:bodyPr>
            <a:normAutofit fontScale="90000"/>
          </a:bodyPr>
          <a:lstStyle/>
          <a:p>
            <a:r>
              <a:rPr lang="en-US" dirty="0" smtClean="0">
                <a:latin typeface="Didot"/>
                <a:cs typeface="Didot"/>
              </a:rPr>
              <a:t>Variants of Feminist Theory:</a:t>
            </a:r>
            <a:br>
              <a:rPr lang="en-US" dirty="0" smtClean="0">
                <a:latin typeface="Didot"/>
                <a:cs typeface="Didot"/>
              </a:rPr>
            </a:br>
            <a:r>
              <a:rPr lang="en-US" dirty="0" smtClean="0">
                <a:latin typeface="Didot"/>
                <a:cs typeface="Didot"/>
              </a:rPr>
              <a:t>Liberal Feminism</a:t>
            </a:r>
            <a:endParaRPr lang="en-US" dirty="0">
              <a:latin typeface="Didot"/>
              <a:cs typeface="Didot"/>
            </a:endParaRPr>
          </a:p>
        </p:txBody>
      </p:sp>
      <p:sp>
        <p:nvSpPr>
          <p:cNvPr id="3" name="Content Placeholder 2"/>
          <p:cNvSpPr>
            <a:spLocks noGrp="1"/>
          </p:cNvSpPr>
          <p:nvPr>
            <p:ph idx="1"/>
          </p:nvPr>
        </p:nvSpPr>
        <p:spPr>
          <a:xfrm>
            <a:off x="457199" y="1600200"/>
            <a:ext cx="8515533" cy="5000860"/>
          </a:xfrm>
        </p:spPr>
        <p:txBody>
          <a:bodyPr>
            <a:noAutofit/>
          </a:bodyPr>
          <a:lstStyle/>
          <a:p>
            <a:pPr>
              <a:lnSpc>
                <a:spcPct val="80000"/>
              </a:lnSpc>
            </a:pPr>
            <a:r>
              <a:rPr lang="en-US" sz="1500" dirty="0" smtClean="0">
                <a:latin typeface="Didot"/>
                <a:cs typeface="Didot"/>
              </a:rPr>
              <a:t>First theory of feminism to emerge </a:t>
            </a:r>
          </a:p>
          <a:p>
            <a:pPr>
              <a:lnSpc>
                <a:spcPct val="80000"/>
              </a:lnSpc>
            </a:pPr>
            <a:r>
              <a:rPr lang="en-US" sz="1500" dirty="0" smtClean="0">
                <a:latin typeface="Didot"/>
                <a:cs typeface="Didot"/>
              </a:rPr>
              <a:t>Argues that </a:t>
            </a:r>
            <a:r>
              <a:rPr lang="en-US" sz="1500" dirty="0">
                <a:latin typeface="Didot"/>
                <a:cs typeface="Didot"/>
              </a:rPr>
              <a:t>all people are created equal by </a:t>
            </a:r>
            <a:r>
              <a:rPr lang="en-US" sz="1500" dirty="0" smtClean="0">
                <a:latin typeface="Didot"/>
                <a:cs typeface="Didot"/>
              </a:rPr>
              <a:t>nature </a:t>
            </a:r>
          </a:p>
          <a:p>
            <a:pPr marL="0" indent="0">
              <a:lnSpc>
                <a:spcPct val="80000"/>
              </a:lnSpc>
              <a:buNone/>
            </a:pPr>
            <a:r>
              <a:rPr lang="en-US" sz="1500" dirty="0" smtClean="0">
                <a:latin typeface="Didot"/>
                <a:cs typeface="Didot"/>
              </a:rPr>
              <a:t>       and </a:t>
            </a:r>
            <a:r>
              <a:rPr lang="en-US" sz="1500" dirty="0">
                <a:latin typeface="Didot"/>
                <a:cs typeface="Didot"/>
              </a:rPr>
              <a:t>deserve equal rights. </a:t>
            </a:r>
            <a:endParaRPr lang="en-US" sz="1500" dirty="0" smtClean="0">
              <a:latin typeface="Didot"/>
              <a:cs typeface="Didot"/>
            </a:endParaRPr>
          </a:p>
          <a:p>
            <a:pPr>
              <a:lnSpc>
                <a:spcPct val="80000"/>
              </a:lnSpc>
            </a:pPr>
            <a:r>
              <a:rPr lang="en-US" sz="1500" dirty="0" smtClean="0">
                <a:latin typeface="Didot"/>
                <a:cs typeface="Didot"/>
              </a:rPr>
              <a:t>Asserts that </a:t>
            </a:r>
            <a:r>
              <a:rPr lang="en-US" sz="1500" dirty="0">
                <a:latin typeface="Didot"/>
                <a:cs typeface="Didot"/>
              </a:rPr>
              <a:t>oppression exists because of the way in </a:t>
            </a:r>
            <a:endParaRPr lang="en-US" sz="1500" dirty="0" smtClean="0">
              <a:latin typeface="Didot"/>
              <a:cs typeface="Didot"/>
            </a:endParaRPr>
          </a:p>
          <a:p>
            <a:pPr marL="0" indent="0">
              <a:lnSpc>
                <a:spcPct val="80000"/>
              </a:lnSpc>
              <a:buNone/>
            </a:pPr>
            <a:r>
              <a:rPr lang="en-US" sz="1500" dirty="0">
                <a:latin typeface="Didot"/>
                <a:cs typeface="Didot"/>
              </a:rPr>
              <a:t> </a:t>
            </a:r>
            <a:r>
              <a:rPr lang="en-US" sz="1500" dirty="0" smtClean="0">
                <a:latin typeface="Didot"/>
                <a:cs typeface="Didot"/>
              </a:rPr>
              <a:t>      which </a:t>
            </a:r>
            <a:r>
              <a:rPr lang="en-US" sz="1500" dirty="0">
                <a:latin typeface="Didot"/>
                <a:cs typeface="Didot"/>
              </a:rPr>
              <a:t>men and women are socialized, which </a:t>
            </a:r>
            <a:endParaRPr lang="en-US" sz="1500" dirty="0" smtClean="0">
              <a:latin typeface="Didot"/>
              <a:cs typeface="Didot"/>
            </a:endParaRPr>
          </a:p>
          <a:p>
            <a:pPr marL="0" indent="0">
              <a:lnSpc>
                <a:spcPct val="80000"/>
              </a:lnSpc>
              <a:buNone/>
            </a:pPr>
            <a:r>
              <a:rPr lang="en-US" sz="1500" dirty="0">
                <a:latin typeface="Didot"/>
                <a:cs typeface="Didot"/>
              </a:rPr>
              <a:t> </a:t>
            </a:r>
            <a:r>
              <a:rPr lang="en-US" sz="1500" dirty="0" smtClean="0">
                <a:latin typeface="Didot"/>
                <a:cs typeface="Didot"/>
              </a:rPr>
              <a:t>      supports </a:t>
            </a:r>
            <a:r>
              <a:rPr lang="en-US" sz="1500" dirty="0">
                <a:latin typeface="Didot"/>
                <a:cs typeface="Didot"/>
              </a:rPr>
              <a:t>patriarchy and keeps men in power </a:t>
            </a:r>
            <a:endParaRPr lang="en-US" sz="1500" dirty="0" smtClean="0">
              <a:latin typeface="Didot"/>
              <a:cs typeface="Didot"/>
            </a:endParaRPr>
          </a:p>
          <a:p>
            <a:pPr marL="0" indent="0">
              <a:lnSpc>
                <a:spcPct val="80000"/>
              </a:lnSpc>
              <a:buNone/>
            </a:pPr>
            <a:r>
              <a:rPr lang="en-US" sz="1500" dirty="0">
                <a:latin typeface="Didot"/>
                <a:cs typeface="Didot"/>
              </a:rPr>
              <a:t> </a:t>
            </a:r>
            <a:r>
              <a:rPr lang="en-US" sz="1500" dirty="0" smtClean="0">
                <a:latin typeface="Didot"/>
                <a:cs typeface="Didot"/>
              </a:rPr>
              <a:t>      positions</a:t>
            </a:r>
            <a:r>
              <a:rPr lang="en-US" sz="1500" dirty="0">
                <a:latin typeface="Didot"/>
                <a:cs typeface="Didot"/>
              </a:rPr>
              <a:t>. </a:t>
            </a:r>
            <a:endParaRPr lang="en-US" sz="1500" dirty="0" smtClean="0">
              <a:latin typeface="Didot"/>
              <a:cs typeface="Didot"/>
            </a:endParaRPr>
          </a:p>
          <a:p>
            <a:pPr>
              <a:lnSpc>
                <a:spcPct val="80000"/>
              </a:lnSpc>
            </a:pPr>
            <a:r>
              <a:rPr lang="en-US" sz="1500" dirty="0" smtClean="0">
                <a:latin typeface="Didot"/>
                <a:cs typeface="Didot"/>
              </a:rPr>
              <a:t>Asserts that </a:t>
            </a:r>
            <a:r>
              <a:rPr lang="en-US" sz="1500" dirty="0">
                <a:latin typeface="Didot"/>
                <a:cs typeface="Didot"/>
              </a:rPr>
              <a:t>women have the same mental capacity </a:t>
            </a:r>
            <a:r>
              <a:rPr lang="en-US" sz="1500" dirty="0" smtClean="0">
                <a:latin typeface="Didot"/>
                <a:cs typeface="Didot"/>
              </a:rPr>
              <a:t>as</a:t>
            </a:r>
          </a:p>
          <a:p>
            <a:pPr marL="0" indent="0">
              <a:lnSpc>
                <a:spcPct val="80000"/>
              </a:lnSpc>
              <a:buNone/>
            </a:pPr>
            <a:r>
              <a:rPr lang="en-US" sz="1500" dirty="0">
                <a:latin typeface="Didot"/>
                <a:cs typeface="Didot"/>
              </a:rPr>
              <a:t> </a:t>
            </a:r>
            <a:r>
              <a:rPr lang="en-US" sz="1500" dirty="0" smtClean="0">
                <a:latin typeface="Didot"/>
                <a:cs typeface="Didot"/>
              </a:rPr>
              <a:t>      men and </a:t>
            </a:r>
            <a:r>
              <a:rPr lang="en-US" sz="1500" dirty="0">
                <a:latin typeface="Didot"/>
                <a:cs typeface="Didot"/>
              </a:rPr>
              <a:t>should be given the same opportunities in </a:t>
            </a:r>
            <a:endParaRPr lang="en-US" sz="1500" dirty="0" smtClean="0">
              <a:latin typeface="Didot"/>
              <a:cs typeface="Didot"/>
            </a:endParaRPr>
          </a:p>
          <a:p>
            <a:pPr marL="0" indent="0">
              <a:lnSpc>
                <a:spcPct val="80000"/>
              </a:lnSpc>
              <a:buNone/>
            </a:pPr>
            <a:r>
              <a:rPr lang="en-US" sz="1500" dirty="0">
                <a:latin typeface="Didot"/>
                <a:cs typeface="Didot"/>
              </a:rPr>
              <a:t> </a:t>
            </a:r>
            <a:r>
              <a:rPr lang="en-US" sz="1500" dirty="0" smtClean="0">
                <a:latin typeface="Didot"/>
                <a:cs typeface="Didot"/>
              </a:rPr>
              <a:t>      political</a:t>
            </a:r>
            <a:r>
              <a:rPr lang="en-US" sz="1500" dirty="0">
                <a:latin typeface="Didot"/>
                <a:cs typeface="Didot"/>
              </a:rPr>
              <a:t>, </a:t>
            </a:r>
            <a:r>
              <a:rPr lang="en-US" sz="1500" dirty="0" smtClean="0">
                <a:latin typeface="Didot"/>
                <a:cs typeface="Didot"/>
              </a:rPr>
              <a:t>economic </a:t>
            </a:r>
            <a:r>
              <a:rPr lang="en-US" sz="1500" dirty="0">
                <a:latin typeface="Didot"/>
                <a:cs typeface="Didot"/>
              </a:rPr>
              <a:t>and social spheres.  </a:t>
            </a:r>
          </a:p>
          <a:p>
            <a:pPr>
              <a:lnSpc>
                <a:spcPct val="80000"/>
              </a:lnSpc>
            </a:pPr>
            <a:r>
              <a:rPr lang="en-US" sz="1500" dirty="0" smtClean="0">
                <a:latin typeface="Didot"/>
                <a:cs typeface="Didot"/>
              </a:rPr>
              <a:t>Need to reform social institutions to make them more </a:t>
            </a:r>
            <a:endParaRPr lang="en-US" sz="1500" dirty="0">
              <a:latin typeface="Didot"/>
              <a:cs typeface="Didot"/>
            </a:endParaRPr>
          </a:p>
          <a:p>
            <a:pPr marL="0" indent="0">
              <a:lnSpc>
                <a:spcPct val="80000"/>
              </a:lnSpc>
              <a:buNone/>
            </a:pPr>
            <a:r>
              <a:rPr lang="en-US" sz="1500" dirty="0" smtClean="0">
                <a:latin typeface="Didot"/>
                <a:cs typeface="Didot"/>
              </a:rPr>
              <a:t>       equitable between men and women.</a:t>
            </a:r>
            <a:endParaRPr lang="en-US" sz="1500" dirty="0">
              <a:latin typeface="Didot"/>
              <a:cs typeface="Didot"/>
            </a:endParaRPr>
          </a:p>
          <a:p>
            <a:pPr>
              <a:lnSpc>
                <a:spcPct val="80000"/>
              </a:lnSpc>
            </a:pPr>
            <a:r>
              <a:rPr lang="en-US" sz="1500" dirty="0" smtClean="0">
                <a:latin typeface="Didot"/>
                <a:cs typeface="Didot"/>
              </a:rPr>
              <a:t>Support legislation </a:t>
            </a:r>
            <a:r>
              <a:rPr lang="en-US" sz="1500" dirty="0">
                <a:latin typeface="Didot"/>
                <a:cs typeface="Didot"/>
              </a:rPr>
              <a:t>that remove </a:t>
            </a:r>
            <a:r>
              <a:rPr lang="en-US" sz="1500" dirty="0" smtClean="0">
                <a:latin typeface="Didot"/>
                <a:cs typeface="Didot"/>
              </a:rPr>
              <a:t>barriers to equality for women</a:t>
            </a:r>
            <a:r>
              <a:rPr lang="en-US" sz="1500" dirty="0">
                <a:latin typeface="Didot"/>
                <a:cs typeface="Didot"/>
              </a:rPr>
              <a:t>. </a:t>
            </a:r>
          </a:p>
          <a:p>
            <a:pPr lvl="1">
              <a:lnSpc>
                <a:spcPct val="80000"/>
              </a:lnSpc>
            </a:pPr>
            <a:r>
              <a:rPr lang="en-US" sz="1100" dirty="0" smtClean="0">
                <a:latin typeface="Didot"/>
                <a:cs typeface="Didot"/>
              </a:rPr>
              <a:t>Ex: Legislation for equal pay</a:t>
            </a:r>
          </a:p>
          <a:p>
            <a:pPr>
              <a:lnSpc>
                <a:spcPct val="80000"/>
              </a:lnSpc>
            </a:pPr>
            <a:r>
              <a:rPr lang="en-US" sz="1500" dirty="0" smtClean="0">
                <a:latin typeface="Didot"/>
                <a:cs typeface="Didot"/>
              </a:rPr>
              <a:t>Key Figures:</a:t>
            </a:r>
          </a:p>
          <a:p>
            <a:pPr lvl="1">
              <a:lnSpc>
                <a:spcPct val="80000"/>
              </a:lnSpc>
            </a:pPr>
            <a:r>
              <a:rPr lang="en-US" sz="1500" dirty="0">
                <a:latin typeface="Didot"/>
                <a:cs typeface="Didot"/>
              </a:rPr>
              <a:t> </a:t>
            </a:r>
            <a:r>
              <a:rPr lang="en-US" sz="1500" dirty="0" smtClean="0">
                <a:latin typeface="Didot"/>
                <a:cs typeface="Didot"/>
              </a:rPr>
              <a:t>Betty Friedan</a:t>
            </a:r>
          </a:p>
          <a:p>
            <a:pPr lvl="1">
              <a:lnSpc>
                <a:spcPct val="80000"/>
              </a:lnSpc>
            </a:pPr>
            <a:r>
              <a:rPr lang="en-US" sz="1500" dirty="0" smtClean="0">
                <a:latin typeface="Didot"/>
                <a:cs typeface="Didot"/>
              </a:rPr>
              <a:t>Gloria Steinem</a:t>
            </a:r>
          </a:p>
          <a:p>
            <a:pPr>
              <a:lnSpc>
                <a:spcPct val="80000"/>
              </a:lnSpc>
            </a:pPr>
            <a:r>
              <a:rPr lang="en-US" sz="1500" dirty="0" smtClean="0">
                <a:latin typeface="Didot"/>
                <a:cs typeface="Didot"/>
              </a:rPr>
              <a:t>Criticized for:</a:t>
            </a:r>
          </a:p>
          <a:p>
            <a:pPr lvl="1">
              <a:lnSpc>
                <a:spcPct val="80000"/>
              </a:lnSpc>
            </a:pPr>
            <a:r>
              <a:rPr lang="en-US" sz="1500" dirty="0" smtClean="0">
                <a:latin typeface="Didot"/>
                <a:cs typeface="Didot"/>
              </a:rPr>
              <a:t>Trying to make women “act like men” within institutions, rather than deconstructing patriarchy and its institutions</a:t>
            </a:r>
          </a:p>
          <a:p>
            <a:pPr lvl="1">
              <a:lnSpc>
                <a:spcPct val="80000"/>
              </a:lnSpc>
            </a:pPr>
            <a:r>
              <a:rPr lang="en-US" sz="1500" dirty="0" smtClean="0">
                <a:latin typeface="Didot"/>
                <a:cs typeface="Didot"/>
              </a:rPr>
              <a:t>Treating the experience of all women as the same; not seeing race and class differences in the female experience</a:t>
            </a:r>
          </a:p>
          <a:p>
            <a:pPr marL="457200" lvl="1" indent="0">
              <a:lnSpc>
                <a:spcPct val="80000"/>
              </a:lnSpc>
              <a:buNone/>
            </a:pPr>
            <a:endParaRPr lang="en-US" sz="1500" dirty="0"/>
          </a:p>
        </p:txBody>
      </p:sp>
    </p:spTree>
    <p:extLst>
      <p:ext uri="{BB962C8B-B14F-4D97-AF65-F5344CB8AC3E}">
        <p14:creationId xmlns:p14="http://schemas.microsoft.com/office/powerpoint/2010/main" val="203547526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3200" dirty="0" smtClean="0">
                <a:latin typeface="Didot"/>
                <a:cs typeface="Didot"/>
              </a:rPr>
              <a:t>Variants of Feminist Theory:</a:t>
            </a:r>
            <a:br>
              <a:rPr lang="en-US" sz="3200" dirty="0" smtClean="0">
                <a:latin typeface="Didot"/>
                <a:cs typeface="Didot"/>
              </a:rPr>
            </a:br>
            <a:r>
              <a:rPr lang="en-US" sz="3200" dirty="0" smtClean="0">
                <a:latin typeface="Didot"/>
                <a:cs typeface="Didot"/>
              </a:rPr>
              <a:t>Radical Feminism</a:t>
            </a:r>
            <a:endParaRPr lang="en-US" sz="3200" dirty="0">
              <a:latin typeface="Didot"/>
              <a:cs typeface="Didot"/>
            </a:endParaRPr>
          </a:p>
        </p:txBody>
      </p:sp>
      <p:sp>
        <p:nvSpPr>
          <p:cNvPr id="3" name="Content Placeholder 2"/>
          <p:cNvSpPr>
            <a:spLocks noGrp="1"/>
          </p:cNvSpPr>
          <p:nvPr>
            <p:ph idx="1"/>
          </p:nvPr>
        </p:nvSpPr>
        <p:spPr>
          <a:xfrm>
            <a:off x="239982" y="1143000"/>
            <a:ext cx="5641585" cy="5715000"/>
          </a:xfrm>
        </p:spPr>
        <p:txBody>
          <a:bodyPr>
            <a:normAutofit fontScale="47500" lnSpcReduction="20000"/>
          </a:bodyPr>
          <a:lstStyle/>
          <a:p>
            <a:r>
              <a:rPr lang="en-US" sz="3400" dirty="0">
                <a:latin typeface="Didot"/>
                <a:cs typeface="Didot"/>
              </a:rPr>
              <a:t>B</a:t>
            </a:r>
            <a:r>
              <a:rPr lang="en-US" sz="3400" dirty="0" smtClean="0">
                <a:latin typeface="Didot"/>
                <a:cs typeface="Didot"/>
              </a:rPr>
              <a:t>elieve </a:t>
            </a:r>
            <a:r>
              <a:rPr lang="en-US" sz="3400" dirty="0">
                <a:latin typeface="Didot"/>
                <a:cs typeface="Didot"/>
              </a:rPr>
              <a:t>that the domination of women is the oldest and worst kind of oppression in the </a:t>
            </a:r>
            <a:r>
              <a:rPr lang="en-US" sz="3400" dirty="0" smtClean="0">
                <a:latin typeface="Didot"/>
                <a:cs typeface="Didot"/>
              </a:rPr>
              <a:t>world--this </a:t>
            </a:r>
            <a:r>
              <a:rPr lang="en-US" sz="3400" dirty="0">
                <a:latin typeface="Didot"/>
                <a:cs typeface="Didot"/>
              </a:rPr>
              <a:t>because it spans across the world oppressing women of different races, ethnicities, classes and cultures. </a:t>
            </a:r>
            <a:endParaRPr lang="en-US" sz="3400" dirty="0" smtClean="0">
              <a:latin typeface="Didot"/>
              <a:cs typeface="Didot"/>
            </a:endParaRPr>
          </a:p>
          <a:p>
            <a:r>
              <a:rPr lang="en-US" sz="3400" dirty="0" smtClean="0">
                <a:latin typeface="Didot"/>
                <a:cs typeface="Didot"/>
              </a:rPr>
              <a:t>Want </a:t>
            </a:r>
            <a:r>
              <a:rPr lang="en-US" sz="3400" dirty="0">
                <a:latin typeface="Didot"/>
                <a:cs typeface="Didot"/>
              </a:rPr>
              <a:t>to free both men and women from the rigid gender roles that society has imposed upon them. It is this sex-gender system that has created oppression and radical feminist's mission is to overthrow this system by any possible means. </a:t>
            </a:r>
            <a:endParaRPr lang="en-US" sz="3400" dirty="0" smtClean="0">
              <a:latin typeface="Didot"/>
              <a:cs typeface="Didot"/>
            </a:endParaRPr>
          </a:p>
          <a:p>
            <a:r>
              <a:rPr lang="en-US" sz="3400" dirty="0" smtClean="0">
                <a:latin typeface="Didot"/>
                <a:cs typeface="Didot"/>
              </a:rPr>
              <a:t>Believe that society must be changed at its core in order to dissolve patriarchy and bring about true equality.  </a:t>
            </a:r>
          </a:p>
          <a:p>
            <a:pPr lvl="1"/>
            <a:r>
              <a:rPr lang="en-US" sz="2900" dirty="0" smtClean="0">
                <a:latin typeface="Didot"/>
                <a:cs typeface="Didot"/>
              </a:rPr>
              <a:t>Must break down social institutions, not just reform them</a:t>
            </a:r>
          </a:p>
          <a:p>
            <a:r>
              <a:rPr lang="en-US" sz="3400" dirty="0" smtClean="0">
                <a:latin typeface="Didot"/>
                <a:cs typeface="Didot"/>
              </a:rPr>
              <a:t>Radical </a:t>
            </a:r>
            <a:r>
              <a:rPr lang="en-US" sz="3400" dirty="0">
                <a:latin typeface="Didot"/>
                <a:cs typeface="Didot"/>
              </a:rPr>
              <a:t>feminists emphasize their difference from men. </a:t>
            </a:r>
            <a:r>
              <a:rPr lang="en-US" sz="3400" dirty="0" smtClean="0">
                <a:latin typeface="Didot"/>
                <a:cs typeface="Didot"/>
              </a:rPr>
              <a:t>Men and women are both equal, but they are fundamentally different people.</a:t>
            </a:r>
          </a:p>
          <a:p>
            <a:pPr lvl="1"/>
            <a:r>
              <a:rPr lang="en-US" sz="2900" dirty="0" smtClean="0">
                <a:latin typeface="Didot"/>
                <a:cs typeface="Didot"/>
              </a:rPr>
              <a:t>Though some radical feminists, like Mary Daly, argue for the superiority of women.</a:t>
            </a:r>
          </a:p>
          <a:p>
            <a:r>
              <a:rPr lang="en-US" sz="3400" dirty="0" smtClean="0">
                <a:latin typeface="Didot"/>
                <a:cs typeface="Didot"/>
              </a:rPr>
              <a:t>Key Figures</a:t>
            </a:r>
          </a:p>
          <a:p>
            <a:pPr lvl="1"/>
            <a:r>
              <a:rPr lang="en-US" sz="2900" dirty="0" smtClean="0">
                <a:latin typeface="Didot"/>
                <a:cs typeface="Didot"/>
              </a:rPr>
              <a:t>Mary Daly</a:t>
            </a:r>
          </a:p>
          <a:p>
            <a:r>
              <a:rPr lang="en-US" sz="3400" dirty="0" smtClean="0">
                <a:latin typeface="Didot"/>
                <a:cs typeface="Didot"/>
              </a:rPr>
              <a:t>Clash </a:t>
            </a:r>
            <a:r>
              <a:rPr lang="en-US" sz="3400" dirty="0">
                <a:latin typeface="Didot"/>
                <a:cs typeface="Didot"/>
              </a:rPr>
              <a:t>with the ideals of the liberal </a:t>
            </a:r>
            <a:r>
              <a:rPr lang="en-US" sz="3400" dirty="0" smtClean="0">
                <a:latin typeface="Didot"/>
                <a:cs typeface="Didot"/>
              </a:rPr>
              <a:t>feminist</a:t>
            </a:r>
            <a:r>
              <a:rPr lang="en-US" sz="3400" dirty="0">
                <a:latin typeface="Didot"/>
                <a:cs typeface="Didot"/>
              </a:rPr>
              <a:t> </a:t>
            </a:r>
            <a:r>
              <a:rPr lang="en-US" sz="3400" dirty="0" smtClean="0">
                <a:latin typeface="Didot"/>
                <a:cs typeface="Didot"/>
              </a:rPr>
              <a:t>because…</a:t>
            </a:r>
          </a:p>
          <a:p>
            <a:pPr lvl="1"/>
            <a:r>
              <a:rPr lang="en-US" sz="2900" dirty="0">
                <a:latin typeface="Didot"/>
                <a:cs typeface="Didot"/>
              </a:rPr>
              <a:t>T</a:t>
            </a:r>
            <a:r>
              <a:rPr lang="en-US" sz="2900" dirty="0" smtClean="0">
                <a:latin typeface="Didot"/>
                <a:cs typeface="Didot"/>
              </a:rPr>
              <a:t>hey want to break down institutions, not amend them.</a:t>
            </a:r>
          </a:p>
          <a:p>
            <a:pPr lvl="1"/>
            <a:r>
              <a:rPr lang="en-US" sz="2900" dirty="0" smtClean="0">
                <a:latin typeface="Didot"/>
                <a:cs typeface="Didot"/>
              </a:rPr>
              <a:t>Do not see men and women as fundamentally the same, even if they are equal</a:t>
            </a:r>
          </a:p>
          <a:p>
            <a:pPr lvl="1"/>
            <a:r>
              <a:rPr lang="en-US" sz="2900" dirty="0" smtClean="0">
                <a:latin typeface="Didot"/>
                <a:cs typeface="Didot"/>
              </a:rPr>
              <a:t>They want to free both men and women from rigid gender roles, not just make women’s gender roles look more like men’s</a:t>
            </a:r>
          </a:p>
        </p:txBody>
      </p:sp>
      <p:pic>
        <p:nvPicPr>
          <p:cNvPr id="4" name="Picture 3"/>
          <p:cNvPicPr>
            <a:picLocks noChangeAspect="1"/>
          </p:cNvPicPr>
          <p:nvPr/>
        </p:nvPicPr>
        <p:blipFill>
          <a:blip r:embed="rId2"/>
          <a:stretch>
            <a:fillRect/>
          </a:stretch>
        </p:blipFill>
        <p:spPr>
          <a:xfrm>
            <a:off x="6119124" y="1320212"/>
            <a:ext cx="2780182" cy="1747006"/>
          </a:xfrm>
          <a:prstGeom prst="rect">
            <a:avLst/>
          </a:prstGeom>
        </p:spPr>
      </p:pic>
      <p:sp>
        <p:nvSpPr>
          <p:cNvPr id="5" name="TextBox 4"/>
          <p:cNvSpPr txBox="1"/>
          <p:nvPr/>
        </p:nvSpPr>
        <p:spPr>
          <a:xfrm>
            <a:off x="6119124" y="3184740"/>
            <a:ext cx="2780182" cy="2031325"/>
          </a:xfrm>
          <a:prstGeom prst="rect">
            <a:avLst/>
          </a:prstGeom>
          <a:noFill/>
          <a:ln>
            <a:solidFill>
              <a:schemeClr val="tx1"/>
            </a:solidFill>
          </a:ln>
        </p:spPr>
        <p:txBody>
          <a:bodyPr wrap="square" rtlCol="0">
            <a:spAutoFit/>
          </a:bodyPr>
          <a:lstStyle/>
          <a:p>
            <a:r>
              <a:rPr lang="en-US" sz="1400" dirty="0" smtClean="0"/>
              <a:t>Mary Daly taught at BC for 33 years.  She retired in 1999 after violating the university’s policy by refusing to allow male students in her advanced women’s studies classes.  She allowed male students in her introductory class and privately tutored those who wanted to take advance classes.  </a:t>
            </a:r>
            <a:endParaRPr lang="en-US" sz="1400" dirty="0"/>
          </a:p>
        </p:txBody>
      </p:sp>
    </p:spTree>
    <p:extLst>
      <p:ext uri="{BB962C8B-B14F-4D97-AF65-F5344CB8AC3E}">
        <p14:creationId xmlns:p14="http://schemas.microsoft.com/office/powerpoint/2010/main" val="6906647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388"/>
            <a:ext cx="8229600" cy="1143000"/>
          </a:xfrm>
        </p:spPr>
        <p:txBody>
          <a:bodyPr>
            <a:noAutofit/>
          </a:bodyPr>
          <a:lstStyle/>
          <a:p>
            <a:r>
              <a:rPr lang="en-US" sz="3800" dirty="0" smtClean="0">
                <a:latin typeface="Didot"/>
                <a:cs typeface="Didot"/>
              </a:rPr>
              <a:t>Variants of Feminist Theory: </a:t>
            </a:r>
            <a:br>
              <a:rPr lang="en-US" sz="3800" dirty="0" smtClean="0">
                <a:latin typeface="Didot"/>
                <a:cs typeface="Didot"/>
              </a:rPr>
            </a:br>
            <a:r>
              <a:rPr lang="en-US" sz="3800" dirty="0" smtClean="0">
                <a:latin typeface="Didot"/>
                <a:cs typeface="Didot"/>
              </a:rPr>
              <a:t>Socialist Feminism</a:t>
            </a:r>
            <a:endParaRPr lang="en-US" sz="3800" dirty="0">
              <a:latin typeface="Didot"/>
              <a:cs typeface="Didot"/>
            </a:endParaRPr>
          </a:p>
        </p:txBody>
      </p:sp>
      <p:sp>
        <p:nvSpPr>
          <p:cNvPr id="3" name="Content Placeholder 2"/>
          <p:cNvSpPr>
            <a:spLocks noGrp="1"/>
          </p:cNvSpPr>
          <p:nvPr>
            <p:ph idx="1"/>
          </p:nvPr>
        </p:nvSpPr>
        <p:spPr>
          <a:xfrm>
            <a:off x="239982" y="1263126"/>
            <a:ext cx="8649205" cy="4525963"/>
          </a:xfrm>
        </p:spPr>
        <p:txBody>
          <a:bodyPr>
            <a:normAutofit fontScale="62500" lnSpcReduction="20000"/>
          </a:bodyPr>
          <a:lstStyle/>
          <a:p>
            <a:r>
              <a:rPr lang="en-US" dirty="0">
                <a:latin typeface="Didot"/>
                <a:cs typeface="Didot"/>
              </a:rPr>
              <a:t>B</a:t>
            </a:r>
            <a:r>
              <a:rPr lang="en-US" dirty="0" smtClean="0">
                <a:latin typeface="Didot"/>
                <a:cs typeface="Didot"/>
              </a:rPr>
              <a:t>elieve </a:t>
            </a:r>
            <a:r>
              <a:rPr lang="en-US" dirty="0">
                <a:latin typeface="Didot"/>
                <a:cs typeface="Didot"/>
              </a:rPr>
              <a:t>that there is a direct link between class structure and the oppression of women. </a:t>
            </a:r>
            <a:endParaRPr lang="en-US" dirty="0" smtClean="0">
              <a:latin typeface="Didot"/>
              <a:cs typeface="Didot"/>
            </a:endParaRPr>
          </a:p>
          <a:p>
            <a:pPr lvl="1"/>
            <a:r>
              <a:rPr lang="en-US" dirty="0" smtClean="0">
                <a:latin typeface="Didot"/>
                <a:cs typeface="Didot"/>
              </a:rPr>
              <a:t>Western </a:t>
            </a:r>
            <a:r>
              <a:rPr lang="en-US" dirty="0">
                <a:latin typeface="Didot"/>
                <a:cs typeface="Didot"/>
              </a:rPr>
              <a:t>society rewards working men because they produce tangible, tradable goods. On the other hand, women's work in the domestic sphere is not valued by western society because women do not produce a tangible, tradable good. This gives men power and control over women.  </a:t>
            </a:r>
          </a:p>
          <a:p>
            <a:r>
              <a:rPr lang="en-US" dirty="0" smtClean="0">
                <a:latin typeface="Didot"/>
                <a:cs typeface="Didot"/>
              </a:rPr>
              <a:t>Challenge the </a:t>
            </a:r>
            <a:r>
              <a:rPr lang="en-US" dirty="0">
                <a:latin typeface="Didot"/>
                <a:cs typeface="Didot"/>
              </a:rPr>
              <a:t>ideologies of </a:t>
            </a:r>
            <a:r>
              <a:rPr lang="en-US" dirty="0" smtClean="0">
                <a:latin typeface="Didot"/>
                <a:cs typeface="Didot"/>
              </a:rPr>
              <a:t>BOTH capitalism </a:t>
            </a:r>
            <a:r>
              <a:rPr lang="en-US" dirty="0">
                <a:latin typeface="Didot"/>
                <a:cs typeface="Didot"/>
              </a:rPr>
              <a:t>and patriarchy. </a:t>
            </a:r>
            <a:endParaRPr lang="en-US" dirty="0" smtClean="0">
              <a:latin typeface="Didot"/>
              <a:cs typeface="Didot"/>
            </a:endParaRPr>
          </a:p>
          <a:p>
            <a:r>
              <a:rPr lang="en-US" dirty="0" smtClean="0">
                <a:latin typeface="Didot"/>
                <a:cs typeface="Didot"/>
              </a:rPr>
              <a:t>Much </a:t>
            </a:r>
            <a:r>
              <a:rPr lang="en-US" dirty="0">
                <a:latin typeface="Didot"/>
                <a:cs typeface="Didot"/>
              </a:rPr>
              <a:t>like the views of radical feminists</a:t>
            </a:r>
            <a:r>
              <a:rPr lang="en-US" dirty="0" smtClean="0">
                <a:latin typeface="Didot"/>
                <a:cs typeface="Didot"/>
              </a:rPr>
              <a:t>, believe </a:t>
            </a:r>
            <a:r>
              <a:rPr lang="en-US" dirty="0">
                <a:latin typeface="Didot"/>
                <a:cs typeface="Didot"/>
              </a:rPr>
              <a:t>that although women are divided by class, race, ethnicity and religion, they all experience the same oppression simply for being a woman. </a:t>
            </a:r>
            <a:endParaRPr lang="en-US" dirty="0" smtClean="0">
              <a:latin typeface="Didot"/>
              <a:cs typeface="Didot"/>
            </a:endParaRPr>
          </a:p>
          <a:p>
            <a:r>
              <a:rPr lang="en-US" dirty="0" smtClean="0">
                <a:latin typeface="Didot"/>
                <a:cs typeface="Didot"/>
              </a:rPr>
              <a:t>Believe </a:t>
            </a:r>
            <a:r>
              <a:rPr lang="en-US" dirty="0">
                <a:latin typeface="Didot"/>
                <a:cs typeface="Didot"/>
              </a:rPr>
              <a:t>that the way to end this oppression is to put an end to class and gender. Women must work side by side men in the political sphere. In order to </a:t>
            </a:r>
            <a:r>
              <a:rPr lang="en-US" dirty="0" smtClean="0">
                <a:latin typeface="Didot"/>
                <a:cs typeface="Didot"/>
              </a:rPr>
              <a:t>defeat capitalism and its associated inequality, women </a:t>
            </a:r>
            <a:r>
              <a:rPr lang="en-US" dirty="0">
                <a:latin typeface="Didot"/>
                <a:cs typeface="Didot"/>
              </a:rPr>
              <a:t>must work with men, as opposed to ostracizing them. </a:t>
            </a:r>
            <a:r>
              <a:rPr lang="en-US" b="1" dirty="0">
                <a:latin typeface="Didot"/>
                <a:cs typeface="Didot"/>
              </a:rPr>
              <a:t> </a:t>
            </a:r>
            <a:endParaRPr lang="en-US" dirty="0">
              <a:latin typeface="Didot"/>
              <a:cs typeface="Didot"/>
            </a:endParaRPr>
          </a:p>
          <a:p>
            <a:r>
              <a:rPr lang="en-US" dirty="0">
                <a:latin typeface="Didot"/>
                <a:cs typeface="Didot"/>
              </a:rPr>
              <a:t> </a:t>
            </a:r>
            <a:r>
              <a:rPr lang="en-US" dirty="0" smtClean="0">
                <a:latin typeface="Didot"/>
                <a:cs typeface="Didot"/>
              </a:rPr>
              <a:t>Key Figures:</a:t>
            </a:r>
          </a:p>
          <a:p>
            <a:pPr lvl="1"/>
            <a:r>
              <a:rPr lang="en-US" dirty="0" smtClean="0">
                <a:latin typeface="Didot"/>
                <a:cs typeface="Didot"/>
              </a:rPr>
              <a:t>Heidi Hartmann</a:t>
            </a:r>
            <a:endParaRPr lang="en-US" dirty="0">
              <a:latin typeface="Didot"/>
              <a:cs typeface="Didot"/>
            </a:endParaRPr>
          </a:p>
        </p:txBody>
      </p:sp>
      <p:pic>
        <p:nvPicPr>
          <p:cNvPr id="4" name="Picture 3"/>
          <p:cNvPicPr>
            <a:picLocks noChangeAspect="1"/>
          </p:cNvPicPr>
          <p:nvPr/>
        </p:nvPicPr>
        <p:blipFill>
          <a:blip r:embed="rId2"/>
          <a:stretch>
            <a:fillRect/>
          </a:stretch>
        </p:blipFill>
        <p:spPr>
          <a:xfrm>
            <a:off x="3890067" y="5030175"/>
            <a:ext cx="5253932" cy="1827824"/>
          </a:xfrm>
          <a:prstGeom prst="rect">
            <a:avLst/>
          </a:prstGeom>
        </p:spPr>
      </p:pic>
    </p:spTree>
    <p:extLst>
      <p:ext uri="{BB962C8B-B14F-4D97-AF65-F5344CB8AC3E}">
        <p14:creationId xmlns:p14="http://schemas.microsoft.com/office/powerpoint/2010/main" val="200151143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7388"/>
            <a:ext cx="9144000" cy="1143000"/>
          </a:xfrm>
        </p:spPr>
        <p:txBody>
          <a:bodyPr>
            <a:normAutofit/>
          </a:bodyPr>
          <a:lstStyle/>
          <a:p>
            <a:r>
              <a:rPr lang="en-US" sz="3200" dirty="0" smtClean="0">
                <a:latin typeface="Didot"/>
                <a:cs typeface="Didot"/>
              </a:rPr>
              <a:t>Variants of Feminist Theory: </a:t>
            </a:r>
            <a:br>
              <a:rPr lang="en-US" sz="3200" dirty="0" smtClean="0">
                <a:latin typeface="Didot"/>
                <a:cs typeface="Didot"/>
              </a:rPr>
            </a:br>
            <a:r>
              <a:rPr lang="en-US" sz="3200" dirty="0" smtClean="0">
                <a:latin typeface="Didot"/>
                <a:cs typeface="Didot"/>
              </a:rPr>
              <a:t> Feminist Separatism </a:t>
            </a:r>
            <a:endParaRPr lang="en-US" sz="3200" dirty="0">
              <a:latin typeface="Didot"/>
              <a:cs typeface="Didot"/>
            </a:endParaRPr>
          </a:p>
        </p:txBody>
      </p:sp>
      <p:sp>
        <p:nvSpPr>
          <p:cNvPr id="3" name="Content Placeholder 2"/>
          <p:cNvSpPr>
            <a:spLocks noGrp="1"/>
          </p:cNvSpPr>
          <p:nvPr>
            <p:ph idx="1"/>
          </p:nvPr>
        </p:nvSpPr>
        <p:spPr>
          <a:xfrm>
            <a:off x="239983" y="1403770"/>
            <a:ext cx="4923098" cy="5130444"/>
          </a:xfrm>
        </p:spPr>
        <p:txBody>
          <a:bodyPr>
            <a:normAutofit fontScale="70000" lnSpcReduction="20000"/>
          </a:bodyPr>
          <a:lstStyle/>
          <a:p>
            <a:r>
              <a:rPr lang="en-US" dirty="0" smtClean="0">
                <a:latin typeface="Didot"/>
                <a:cs typeface="Didot"/>
              </a:rPr>
              <a:t>Argues that in a patriarchal society, heterosexuality is a political institution through which gender oppression is maintained.</a:t>
            </a:r>
          </a:p>
          <a:p>
            <a:r>
              <a:rPr lang="en-US" dirty="0" smtClean="0">
                <a:latin typeface="Didot"/>
                <a:cs typeface="Didot"/>
              </a:rPr>
              <a:t>Heterosexual sex itself is a form of oppression</a:t>
            </a:r>
          </a:p>
          <a:p>
            <a:r>
              <a:rPr lang="en-US" dirty="0" smtClean="0">
                <a:latin typeface="Didot"/>
                <a:cs typeface="Didot"/>
              </a:rPr>
              <a:t>Two solutions…</a:t>
            </a:r>
          </a:p>
          <a:p>
            <a:pPr lvl="1"/>
            <a:r>
              <a:rPr lang="en-US" dirty="0" smtClean="0">
                <a:latin typeface="Didot"/>
                <a:cs typeface="Didot"/>
              </a:rPr>
              <a:t>Radical-Libertarian Separatism</a:t>
            </a:r>
          </a:p>
          <a:p>
            <a:pPr lvl="2"/>
            <a:r>
              <a:rPr lang="en-US" dirty="0">
                <a:latin typeface="Didot"/>
                <a:cs typeface="Didot"/>
              </a:rPr>
              <a:t>W</a:t>
            </a:r>
            <a:r>
              <a:rPr lang="en-US" dirty="0" smtClean="0">
                <a:latin typeface="Didot"/>
                <a:cs typeface="Didot"/>
              </a:rPr>
              <a:t>omen </a:t>
            </a:r>
            <a:r>
              <a:rPr lang="en-US" dirty="0">
                <a:latin typeface="Didot"/>
                <a:cs typeface="Didot"/>
              </a:rPr>
              <a:t>should control every aspect of their </a:t>
            </a:r>
            <a:r>
              <a:rPr lang="en-US" dirty="0" smtClean="0">
                <a:latin typeface="Didot"/>
                <a:cs typeface="Didot"/>
              </a:rPr>
              <a:t>sexuality—redefine sex </a:t>
            </a:r>
          </a:p>
          <a:p>
            <a:pPr lvl="2"/>
            <a:r>
              <a:rPr lang="en-US" dirty="0">
                <a:latin typeface="Didot"/>
                <a:cs typeface="Didot"/>
              </a:rPr>
              <a:t>A</a:t>
            </a:r>
            <a:r>
              <a:rPr lang="en-US" dirty="0" smtClean="0">
                <a:latin typeface="Didot"/>
                <a:cs typeface="Didot"/>
              </a:rPr>
              <a:t>dvocate </a:t>
            </a:r>
            <a:r>
              <a:rPr lang="en-US" dirty="0">
                <a:latin typeface="Didot"/>
                <a:cs typeface="Didot"/>
              </a:rPr>
              <a:t>artificial means of reproduction so that less time is devoted to pregnancy </a:t>
            </a:r>
            <a:endParaRPr lang="en-US" dirty="0" smtClean="0">
              <a:latin typeface="Didot"/>
              <a:cs typeface="Didot"/>
            </a:endParaRPr>
          </a:p>
          <a:p>
            <a:pPr lvl="1"/>
            <a:r>
              <a:rPr lang="en-US" dirty="0" smtClean="0">
                <a:latin typeface="Didot"/>
                <a:cs typeface="Didot"/>
              </a:rPr>
              <a:t>Lesbian-Separatism</a:t>
            </a:r>
          </a:p>
          <a:p>
            <a:pPr lvl="2"/>
            <a:r>
              <a:rPr lang="en-US" dirty="0" smtClean="0">
                <a:latin typeface="Didot"/>
                <a:cs typeface="Didot"/>
              </a:rPr>
              <a:t>The only way to completely escape patriarchy is for men and women to separate and practice homosexuality, allowing women to be in complete control of their sexuality.</a:t>
            </a:r>
            <a:endParaRPr lang="en-US" dirty="0">
              <a:latin typeface="Didot"/>
              <a:cs typeface="Didot"/>
            </a:endParaRPr>
          </a:p>
        </p:txBody>
      </p:sp>
      <p:pic>
        <p:nvPicPr>
          <p:cNvPr id="4" name="Picture 3"/>
          <p:cNvPicPr>
            <a:picLocks noChangeAspect="1"/>
          </p:cNvPicPr>
          <p:nvPr/>
        </p:nvPicPr>
        <p:blipFill>
          <a:blip r:embed="rId2"/>
          <a:stretch>
            <a:fillRect/>
          </a:stretch>
        </p:blipFill>
        <p:spPr>
          <a:xfrm>
            <a:off x="5163081" y="4052824"/>
            <a:ext cx="3955452" cy="2671483"/>
          </a:xfrm>
          <a:prstGeom prst="rect">
            <a:avLst/>
          </a:prstGeom>
        </p:spPr>
      </p:pic>
      <p:pic>
        <p:nvPicPr>
          <p:cNvPr id="5" name="Picture 4"/>
          <p:cNvPicPr>
            <a:picLocks noChangeAspect="1"/>
          </p:cNvPicPr>
          <p:nvPr/>
        </p:nvPicPr>
        <p:blipFill>
          <a:blip r:embed="rId3"/>
          <a:stretch>
            <a:fillRect/>
          </a:stretch>
        </p:blipFill>
        <p:spPr>
          <a:xfrm>
            <a:off x="5163081" y="1200388"/>
            <a:ext cx="3955452" cy="2671483"/>
          </a:xfrm>
          <a:prstGeom prst="rect">
            <a:avLst/>
          </a:prstGeom>
        </p:spPr>
      </p:pic>
    </p:spTree>
    <p:extLst>
      <p:ext uri="{BB962C8B-B14F-4D97-AF65-F5344CB8AC3E}">
        <p14:creationId xmlns:p14="http://schemas.microsoft.com/office/powerpoint/2010/main" val="238798621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i="1" dirty="0" smtClean="0">
                <a:latin typeface="Didot"/>
                <a:cs typeface="Didot"/>
              </a:rPr>
              <a:t>Raise Awareness</a:t>
            </a:r>
            <a:endParaRPr lang="en-US" i="1" dirty="0">
              <a:latin typeface="Didot"/>
              <a:cs typeface="Didot"/>
            </a:endParaRPr>
          </a:p>
        </p:txBody>
      </p:sp>
      <p:sp>
        <p:nvSpPr>
          <p:cNvPr id="5" name="Subtitle 4"/>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73505289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0"/>
            <a:ext cx="4768850" cy="638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3025775"/>
            <a:ext cx="5867400" cy="383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681060" y="284096"/>
            <a:ext cx="3325091" cy="2308324"/>
          </a:xfrm>
          <a:prstGeom prst="rect">
            <a:avLst/>
          </a:prstGeom>
          <a:noFill/>
          <a:ln>
            <a:solidFill>
              <a:schemeClr val="tx1"/>
            </a:solidFill>
          </a:ln>
        </p:spPr>
        <p:txBody>
          <a:bodyPr wrap="square" rtlCol="0">
            <a:spAutoFit/>
          </a:bodyPr>
          <a:lstStyle/>
          <a:p>
            <a:r>
              <a:rPr lang="en-US" b="1" dirty="0" smtClean="0">
                <a:latin typeface="Didot"/>
                <a:cs typeface="Didot"/>
              </a:rPr>
              <a:t>With Feminist Theory established, leaders in the feminist movement begin raising awareness of women’s oppression.  </a:t>
            </a:r>
          </a:p>
          <a:p>
            <a:endParaRPr lang="en-US" b="1" dirty="0" smtClean="0">
              <a:latin typeface="Didot"/>
              <a:cs typeface="Didot"/>
            </a:endParaRPr>
          </a:p>
          <a:p>
            <a:r>
              <a:rPr lang="en-US" b="1" dirty="0" smtClean="0">
                <a:latin typeface="Didot"/>
                <a:cs typeface="Didot"/>
              </a:rPr>
              <a:t>The tool they use to do this is </a:t>
            </a:r>
            <a:r>
              <a:rPr lang="en-US" b="1" i="1" dirty="0" smtClean="0">
                <a:latin typeface="Didot"/>
                <a:cs typeface="Didot"/>
              </a:rPr>
              <a:t>Consciousness-Raising</a:t>
            </a:r>
            <a:endParaRPr lang="en-US" b="1" i="1" dirty="0">
              <a:latin typeface="Didot"/>
              <a:cs typeface="Didot"/>
            </a:endParaRPr>
          </a:p>
        </p:txBody>
      </p:sp>
    </p:spTree>
    <p:extLst>
      <p:ext uri="{BB962C8B-B14F-4D97-AF65-F5344CB8AC3E}">
        <p14:creationId xmlns:p14="http://schemas.microsoft.com/office/powerpoint/2010/main" val="303610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0" y="0"/>
            <a:ext cx="9144000" cy="810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spcBef>
                <a:spcPct val="50000"/>
              </a:spcBef>
            </a:pPr>
            <a:r>
              <a:rPr lang="en-US" sz="2700" b="1" u="sng" dirty="0" smtClean="0">
                <a:latin typeface="Didot"/>
                <a:cs typeface="Didot"/>
              </a:rPr>
              <a:t>What is consciousness-raising?</a:t>
            </a:r>
          </a:p>
          <a:p>
            <a:pPr eaLnBrk="1" hangingPunct="1">
              <a:spcBef>
                <a:spcPct val="50000"/>
              </a:spcBef>
            </a:pPr>
            <a:r>
              <a:rPr lang="en-US" sz="2600" dirty="0" smtClean="0">
                <a:latin typeface="Book Antiqua" charset="0"/>
              </a:rPr>
              <a:t>"</a:t>
            </a:r>
            <a:r>
              <a:rPr lang="en-US" sz="2600" dirty="0">
                <a:latin typeface="Book Antiqua" charset="0"/>
              </a:rPr>
              <a:t>I think a lot about being attractive," Ann said. "People don't find the real self of a woman attractive." And then she went on to give some examples. And I just sat there listening to her describe all the false ways women have to act: playing dumb, always being agreeable, always being nice, not to mention what we had to do to our bodies, with the clothes and shoes we wore, the diets we had to go through, going blind not wearing glasses, all because men didn't find our real selves, our human freedom, our basic humanity "attractive." And I realized I still could learn a lot about how to understand and describe the particular oppression of women in ways that could reach other women in the way this had just reached me. The whole group was moved as I was, and we decided on the spot that what we needed -- in the words Ann used -- was to "raise our consciousness some more."</a:t>
            </a:r>
            <a:br>
              <a:rPr lang="en-US" sz="2600" dirty="0">
                <a:latin typeface="Book Antiqua" charset="0"/>
              </a:rPr>
            </a:br>
            <a:endParaRPr lang="en-US" sz="2600" dirty="0">
              <a:latin typeface="Book Antiqua" charset="0"/>
            </a:endParaRPr>
          </a:p>
          <a:p>
            <a:pPr eaLnBrk="1" hangingPunct="1">
              <a:spcBef>
                <a:spcPct val="50000"/>
              </a:spcBef>
            </a:pPr>
            <a:r>
              <a:rPr lang="en-US" sz="2600" dirty="0">
                <a:latin typeface="Book Antiqua" charset="0"/>
              </a:rPr>
              <a:t/>
            </a:r>
            <a:br>
              <a:rPr lang="en-US" sz="2600" dirty="0">
                <a:latin typeface="Book Antiqua" charset="0"/>
              </a:rPr>
            </a:br>
            <a:endParaRPr lang="en-US" sz="2600" dirty="0">
              <a:latin typeface="Book Antiqua" charset="0"/>
            </a:endParaRPr>
          </a:p>
        </p:txBody>
      </p:sp>
    </p:spTree>
    <p:extLst>
      <p:ext uri="{BB962C8B-B14F-4D97-AF65-F5344CB8AC3E}">
        <p14:creationId xmlns:p14="http://schemas.microsoft.com/office/powerpoint/2010/main" val="5001754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253"/>
            <a:ext cx="8229600" cy="1143000"/>
          </a:xfrm>
        </p:spPr>
        <p:txBody>
          <a:bodyPr/>
          <a:lstStyle/>
          <a:p>
            <a:r>
              <a:rPr lang="en-US" dirty="0" smtClean="0">
                <a:latin typeface="Didot"/>
                <a:cs typeface="Didot"/>
              </a:rPr>
              <a:t>Consciousness-Raising</a:t>
            </a:r>
            <a:endParaRPr lang="en-US" dirty="0">
              <a:latin typeface="Didot"/>
              <a:cs typeface="Didot"/>
            </a:endParaRPr>
          </a:p>
        </p:txBody>
      </p:sp>
      <p:sp>
        <p:nvSpPr>
          <p:cNvPr id="3" name="Content Placeholder 2"/>
          <p:cNvSpPr>
            <a:spLocks noGrp="1"/>
          </p:cNvSpPr>
          <p:nvPr>
            <p:ph idx="1"/>
          </p:nvPr>
        </p:nvSpPr>
        <p:spPr>
          <a:xfrm>
            <a:off x="340237" y="1070715"/>
            <a:ext cx="5157024" cy="5379941"/>
          </a:xfrm>
        </p:spPr>
        <p:txBody>
          <a:bodyPr>
            <a:normAutofit lnSpcReduction="10000"/>
          </a:bodyPr>
          <a:lstStyle/>
          <a:p>
            <a:r>
              <a:rPr lang="en-US" dirty="0" smtClean="0">
                <a:latin typeface="Didot"/>
                <a:cs typeface="Didot"/>
              </a:rPr>
              <a:t>Why does the women’s movement need consciousness-raising?  </a:t>
            </a:r>
          </a:p>
          <a:p>
            <a:pPr lvl="1"/>
            <a:r>
              <a:rPr lang="en-US" dirty="0" smtClean="0">
                <a:latin typeface="Didot"/>
                <a:cs typeface="Didot"/>
              </a:rPr>
              <a:t>What does it suggest about the type of oppression women face?</a:t>
            </a:r>
          </a:p>
          <a:p>
            <a:r>
              <a:rPr lang="en-US" dirty="0" smtClean="0">
                <a:latin typeface="Didot"/>
                <a:cs typeface="Didot"/>
              </a:rPr>
              <a:t>How does consciousness raising help women to understand their oppression, rather than just seeking change around one issue?</a:t>
            </a:r>
            <a:endParaRPr lang="en-US" dirty="0">
              <a:latin typeface="Didot"/>
              <a:cs typeface="Didot"/>
            </a:endParaRPr>
          </a:p>
        </p:txBody>
      </p:sp>
      <p:pic>
        <p:nvPicPr>
          <p:cNvPr id="4" name="Picture 3"/>
          <p:cNvPicPr>
            <a:picLocks noChangeAspect="1"/>
          </p:cNvPicPr>
          <p:nvPr/>
        </p:nvPicPr>
        <p:blipFill>
          <a:blip r:embed="rId2"/>
          <a:stretch>
            <a:fillRect/>
          </a:stretch>
        </p:blipFill>
        <p:spPr>
          <a:xfrm>
            <a:off x="5649249" y="1041400"/>
            <a:ext cx="3213100" cy="4762500"/>
          </a:xfrm>
          <a:prstGeom prst="rect">
            <a:avLst/>
          </a:prstGeom>
        </p:spPr>
      </p:pic>
    </p:spTree>
    <p:extLst>
      <p:ext uri="{BB962C8B-B14F-4D97-AF65-F5344CB8AC3E}">
        <p14:creationId xmlns:p14="http://schemas.microsoft.com/office/powerpoint/2010/main" val="22401806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i="1" dirty="0" smtClean="0">
                <a:latin typeface="Didot"/>
                <a:cs typeface="Didot"/>
              </a:rPr>
              <a:t>Organize</a:t>
            </a:r>
            <a:endParaRPr lang="en-US" i="1" dirty="0">
              <a:latin typeface="Didot"/>
              <a:cs typeface="Didot"/>
            </a:endParaRPr>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2451891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Didot"/>
                <a:cs typeface="Didot"/>
              </a:rPr>
              <a:t>The National Organization for Women</a:t>
            </a:r>
            <a:endParaRPr lang="en-US" dirty="0">
              <a:latin typeface="Didot"/>
              <a:cs typeface="Didot"/>
            </a:endParaRPr>
          </a:p>
        </p:txBody>
      </p:sp>
      <p:sp>
        <p:nvSpPr>
          <p:cNvPr id="3" name="Content Placeholder 2"/>
          <p:cNvSpPr>
            <a:spLocks noGrp="1"/>
          </p:cNvSpPr>
          <p:nvPr>
            <p:ph idx="1"/>
          </p:nvPr>
        </p:nvSpPr>
        <p:spPr>
          <a:xfrm>
            <a:off x="457200" y="1600200"/>
            <a:ext cx="6146800" cy="4525963"/>
          </a:xfrm>
        </p:spPr>
        <p:txBody>
          <a:bodyPr>
            <a:normAutofit fontScale="92500" lnSpcReduction="20000"/>
          </a:bodyPr>
          <a:lstStyle/>
          <a:p>
            <a:r>
              <a:rPr lang="en-US" dirty="0" smtClean="0">
                <a:latin typeface="Didot"/>
                <a:cs typeface="Didot"/>
              </a:rPr>
              <a:t>Women active in the Civil Rights realize that if women are going to want to make change they need to organize!</a:t>
            </a:r>
          </a:p>
          <a:p>
            <a:r>
              <a:rPr lang="en-US" dirty="0" smtClean="0">
                <a:latin typeface="Didot"/>
                <a:cs typeface="Didot"/>
              </a:rPr>
              <a:t>Need to create a “NAACP for Women”</a:t>
            </a:r>
          </a:p>
          <a:p>
            <a:r>
              <a:rPr lang="en-US" dirty="0" smtClean="0">
                <a:latin typeface="Didot"/>
                <a:cs typeface="Didot"/>
              </a:rPr>
              <a:t>They form the National Organization for Women (NOW) in 1966.</a:t>
            </a:r>
          </a:p>
          <a:p>
            <a:pPr lvl="1"/>
            <a:r>
              <a:rPr lang="en-US" dirty="0" smtClean="0">
                <a:latin typeface="Didot"/>
                <a:cs typeface="Didot"/>
              </a:rPr>
              <a:t>Betty Friedan was the group’s first President</a:t>
            </a:r>
          </a:p>
        </p:txBody>
      </p:sp>
      <p:pic>
        <p:nvPicPr>
          <p:cNvPr id="5" name="Picture 4"/>
          <p:cNvPicPr>
            <a:picLocks noChangeAspect="1"/>
          </p:cNvPicPr>
          <p:nvPr/>
        </p:nvPicPr>
        <p:blipFill>
          <a:blip r:embed="rId2"/>
          <a:stretch>
            <a:fillRect/>
          </a:stretch>
        </p:blipFill>
        <p:spPr>
          <a:xfrm>
            <a:off x="6604000" y="2560077"/>
            <a:ext cx="2540000" cy="2540000"/>
          </a:xfrm>
          <a:prstGeom prst="rect">
            <a:avLst/>
          </a:prstGeom>
        </p:spPr>
      </p:pic>
    </p:spTree>
    <p:extLst>
      <p:ext uri="{BB962C8B-B14F-4D97-AF65-F5344CB8AC3E}">
        <p14:creationId xmlns:p14="http://schemas.microsoft.com/office/powerpoint/2010/main" val="17642765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0230"/>
            <a:ext cx="9144000" cy="1143000"/>
          </a:xfrm>
        </p:spPr>
        <p:txBody>
          <a:bodyPr>
            <a:noAutofit/>
          </a:bodyPr>
          <a:lstStyle/>
          <a:p>
            <a:r>
              <a:rPr lang="en-US" sz="3600" dirty="0" smtClean="0">
                <a:latin typeface="Didot"/>
                <a:cs typeface="Didot"/>
              </a:rPr>
              <a:t>The </a:t>
            </a:r>
            <a:r>
              <a:rPr lang="en-US" sz="3600" i="1" dirty="0" smtClean="0">
                <a:latin typeface="Didot"/>
                <a:cs typeface="Didot"/>
              </a:rPr>
              <a:t>Feminine Mystique</a:t>
            </a:r>
            <a:r>
              <a:rPr lang="en-US" sz="3600" dirty="0" smtClean="0">
                <a:latin typeface="Didot"/>
                <a:cs typeface="Didot"/>
              </a:rPr>
              <a:t> Sparks Second-Wave Feminism</a:t>
            </a:r>
            <a:endParaRPr lang="en-US" sz="3600" dirty="0">
              <a:latin typeface="Didot"/>
              <a:cs typeface="Didot"/>
            </a:endParaRPr>
          </a:p>
        </p:txBody>
      </p:sp>
      <p:sp>
        <p:nvSpPr>
          <p:cNvPr id="3" name="Content Placeholder 2"/>
          <p:cNvSpPr>
            <a:spLocks noGrp="1"/>
          </p:cNvSpPr>
          <p:nvPr>
            <p:ph idx="1"/>
          </p:nvPr>
        </p:nvSpPr>
        <p:spPr>
          <a:xfrm>
            <a:off x="145966" y="1203230"/>
            <a:ext cx="6788269" cy="4525963"/>
          </a:xfrm>
        </p:spPr>
        <p:txBody>
          <a:bodyPr>
            <a:normAutofit/>
          </a:bodyPr>
          <a:lstStyle/>
          <a:p>
            <a:r>
              <a:rPr lang="en-US" sz="2000" dirty="0" smtClean="0">
                <a:latin typeface="Didot"/>
                <a:cs typeface="Didot"/>
              </a:rPr>
              <a:t>Many women are dissatisfied with the return </a:t>
            </a:r>
          </a:p>
          <a:p>
            <a:pPr marL="350838" indent="-233363">
              <a:buNone/>
            </a:pPr>
            <a:r>
              <a:rPr lang="en-US" sz="2000" dirty="0">
                <a:latin typeface="Didot"/>
                <a:cs typeface="Didot"/>
              </a:rPr>
              <a:t> </a:t>
            </a:r>
            <a:r>
              <a:rPr lang="en-US" sz="2000" dirty="0" smtClean="0">
                <a:latin typeface="Didot"/>
                <a:cs typeface="Didot"/>
              </a:rPr>
              <a:t>   to domesticity that the end of World War Two brings.</a:t>
            </a:r>
          </a:p>
          <a:p>
            <a:r>
              <a:rPr lang="en-US" sz="2000" i="1" dirty="0" smtClean="0">
                <a:latin typeface="Didot"/>
                <a:cs typeface="Didot"/>
              </a:rPr>
              <a:t>Feminine Mystique</a:t>
            </a:r>
            <a:r>
              <a:rPr lang="en-US" sz="2000" dirty="0" smtClean="0">
                <a:latin typeface="Didot"/>
                <a:cs typeface="Didot"/>
              </a:rPr>
              <a:t>, Betty Friedan, 1963</a:t>
            </a:r>
          </a:p>
          <a:p>
            <a:pPr lvl="1"/>
            <a:r>
              <a:rPr lang="en-US" sz="1800" dirty="0" smtClean="0">
                <a:latin typeface="Didot"/>
                <a:cs typeface="Didot"/>
              </a:rPr>
              <a:t>Exposes the unhappiness and lack of fulfillment many women feel as housewives</a:t>
            </a:r>
          </a:p>
          <a:p>
            <a:pPr lvl="1"/>
            <a:r>
              <a:rPr lang="en-US" sz="1800" u="sng" dirty="0" smtClean="0">
                <a:latin typeface="Didot"/>
                <a:cs typeface="Didot"/>
              </a:rPr>
              <a:t>Awakens</a:t>
            </a:r>
            <a:r>
              <a:rPr lang="en-US" sz="1800" dirty="0" smtClean="0">
                <a:latin typeface="Didot"/>
                <a:cs typeface="Didot"/>
              </a:rPr>
              <a:t> women to the fact that the ideal of feminine fulfillment is an oppressive ideology and that their personal struggles are not personal, but an outgrowth of systematic oppression</a:t>
            </a:r>
            <a:endParaRPr lang="en-US" sz="1800" u="sng" dirty="0" smtClean="0">
              <a:latin typeface="Didot"/>
              <a:cs typeface="Didot"/>
            </a:endParaRPr>
          </a:p>
          <a:p>
            <a:r>
              <a:rPr lang="en-US" sz="2000" i="1" dirty="0" smtClean="0">
                <a:latin typeface="Didot"/>
                <a:cs typeface="Didot"/>
              </a:rPr>
              <a:t>Feminine Mystique </a:t>
            </a:r>
            <a:r>
              <a:rPr lang="en-US" sz="2000" dirty="0" smtClean="0">
                <a:latin typeface="Didot"/>
                <a:cs typeface="Didot"/>
              </a:rPr>
              <a:t>helps spark what is known as second-wave feminism</a:t>
            </a:r>
          </a:p>
        </p:txBody>
      </p:sp>
      <p:pic>
        <p:nvPicPr>
          <p:cNvPr id="4" name="Picture 3"/>
          <p:cNvPicPr>
            <a:picLocks noChangeAspect="1"/>
          </p:cNvPicPr>
          <p:nvPr/>
        </p:nvPicPr>
        <p:blipFill>
          <a:blip r:embed="rId2"/>
          <a:stretch>
            <a:fillRect/>
          </a:stretch>
        </p:blipFill>
        <p:spPr>
          <a:xfrm>
            <a:off x="6860880" y="1203230"/>
            <a:ext cx="2790829" cy="2790829"/>
          </a:xfrm>
          <a:prstGeom prst="rect">
            <a:avLst/>
          </a:prstGeom>
        </p:spPr>
      </p:pic>
      <p:pic>
        <p:nvPicPr>
          <p:cNvPr id="5" name="Picture 4"/>
          <p:cNvPicPr>
            <a:picLocks noChangeAspect="1"/>
          </p:cNvPicPr>
          <p:nvPr/>
        </p:nvPicPr>
        <p:blipFill>
          <a:blip r:embed="rId3"/>
          <a:stretch>
            <a:fillRect/>
          </a:stretch>
        </p:blipFill>
        <p:spPr>
          <a:xfrm>
            <a:off x="363567" y="4695943"/>
            <a:ext cx="2080889" cy="2080889"/>
          </a:xfrm>
          <a:prstGeom prst="rect">
            <a:avLst/>
          </a:prstGeom>
        </p:spPr>
      </p:pic>
      <p:pic>
        <p:nvPicPr>
          <p:cNvPr id="6" name="Picture 5"/>
          <p:cNvPicPr>
            <a:picLocks noChangeAspect="1"/>
          </p:cNvPicPr>
          <p:nvPr/>
        </p:nvPicPr>
        <p:blipFill>
          <a:blip r:embed="rId4"/>
          <a:stretch>
            <a:fillRect/>
          </a:stretch>
        </p:blipFill>
        <p:spPr>
          <a:xfrm>
            <a:off x="3008532" y="4695943"/>
            <a:ext cx="2080889" cy="2080889"/>
          </a:xfrm>
          <a:prstGeom prst="rect">
            <a:avLst/>
          </a:prstGeom>
        </p:spPr>
      </p:pic>
      <p:pic>
        <p:nvPicPr>
          <p:cNvPr id="7" name="Picture 6"/>
          <p:cNvPicPr>
            <a:picLocks noChangeAspect="1"/>
          </p:cNvPicPr>
          <p:nvPr/>
        </p:nvPicPr>
        <p:blipFill>
          <a:blip r:embed="rId5"/>
          <a:stretch>
            <a:fillRect/>
          </a:stretch>
        </p:blipFill>
        <p:spPr>
          <a:xfrm>
            <a:off x="6250078" y="4695943"/>
            <a:ext cx="2080890" cy="2080890"/>
          </a:xfrm>
          <a:prstGeom prst="rect">
            <a:avLst/>
          </a:prstGeom>
        </p:spPr>
      </p:pic>
    </p:spTree>
    <p:extLst>
      <p:ext uri="{BB962C8B-B14F-4D97-AF65-F5344CB8AC3E}">
        <p14:creationId xmlns:p14="http://schemas.microsoft.com/office/powerpoint/2010/main" val="414588458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Didot"/>
                <a:cs typeface="Didot"/>
              </a:rPr>
              <a:t>NOW</a:t>
            </a:r>
            <a:endParaRPr lang="en-US" dirty="0">
              <a:latin typeface="Didot"/>
              <a:cs typeface="Didot"/>
            </a:endParaRPr>
          </a:p>
        </p:txBody>
      </p:sp>
      <p:sp>
        <p:nvSpPr>
          <p:cNvPr id="3" name="Content Placeholder 2"/>
          <p:cNvSpPr>
            <a:spLocks noGrp="1"/>
          </p:cNvSpPr>
          <p:nvPr>
            <p:ph idx="1"/>
          </p:nvPr>
        </p:nvSpPr>
        <p:spPr>
          <a:xfrm>
            <a:off x="457200" y="1600200"/>
            <a:ext cx="4856262" cy="4525963"/>
          </a:xfrm>
        </p:spPr>
        <p:txBody>
          <a:bodyPr>
            <a:normAutofit fontScale="85000" lnSpcReduction="10000"/>
          </a:bodyPr>
          <a:lstStyle/>
          <a:p>
            <a:r>
              <a:rPr lang="en-US" dirty="0" smtClean="0">
                <a:latin typeface="Didot"/>
                <a:cs typeface="Didot"/>
              </a:rPr>
              <a:t>In 1968 the group issued a Bill of Rights</a:t>
            </a:r>
          </a:p>
          <a:p>
            <a:r>
              <a:rPr lang="en-US" dirty="0" smtClean="0">
                <a:latin typeface="Didot"/>
                <a:cs typeface="Didot"/>
              </a:rPr>
              <a:t>Discuss the NOW Bill of Rights 1968</a:t>
            </a:r>
          </a:p>
          <a:p>
            <a:pPr lvl="1"/>
            <a:r>
              <a:rPr lang="en-US" dirty="0" smtClean="0">
                <a:latin typeface="Didot"/>
                <a:cs typeface="Didot"/>
              </a:rPr>
              <a:t>What rights do they demand?</a:t>
            </a:r>
          </a:p>
          <a:p>
            <a:pPr lvl="1"/>
            <a:r>
              <a:rPr lang="en-US" dirty="0" smtClean="0">
                <a:latin typeface="Didot"/>
                <a:cs typeface="Didot"/>
              </a:rPr>
              <a:t>How do they propose securing these rights?</a:t>
            </a:r>
          </a:p>
          <a:p>
            <a:pPr lvl="1"/>
            <a:r>
              <a:rPr lang="en-US" dirty="0" smtClean="0">
                <a:latin typeface="Didot"/>
                <a:cs typeface="Didot"/>
              </a:rPr>
              <a:t>Overall, how would you characterize the vision of Second-Wave Feminism Based on this Bill of Rights?</a:t>
            </a:r>
            <a:endParaRPr lang="en-US" dirty="0">
              <a:latin typeface="Didot"/>
              <a:cs typeface="Didot"/>
            </a:endParaRPr>
          </a:p>
        </p:txBody>
      </p:sp>
      <p:pic>
        <p:nvPicPr>
          <p:cNvPr id="4" name="Picture 3"/>
          <p:cNvPicPr>
            <a:picLocks noChangeAspect="1"/>
          </p:cNvPicPr>
          <p:nvPr/>
        </p:nvPicPr>
        <p:blipFill>
          <a:blip r:embed="rId2"/>
          <a:stretch>
            <a:fillRect/>
          </a:stretch>
        </p:blipFill>
        <p:spPr>
          <a:xfrm>
            <a:off x="5295900" y="2306058"/>
            <a:ext cx="3390900" cy="2400300"/>
          </a:xfrm>
          <a:prstGeom prst="rect">
            <a:avLst/>
          </a:prstGeom>
        </p:spPr>
      </p:pic>
    </p:spTree>
    <p:extLst>
      <p:ext uri="{BB962C8B-B14F-4D97-AF65-F5344CB8AC3E}">
        <p14:creationId xmlns:p14="http://schemas.microsoft.com/office/powerpoint/2010/main" val="29163110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i="1" dirty="0" smtClean="0">
                <a:latin typeface="Didot"/>
                <a:cs typeface="Didot"/>
              </a:rPr>
              <a:t>Act</a:t>
            </a:r>
            <a:endParaRPr lang="en-US" i="1" dirty="0">
              <a:latin typeface="Didot"/>
              <a:cs typeface="Didot"/>
            </a:endParaRPr>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9369796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Didot"/>
                <a:cs typeface="Didot"/>
              </a:rPr>
              <a:t>Act Through Activism</a:t>
            </a:r>
            <a:endParaRPr lang="en-US" dirty="0">
              <a:latin typeface="Didot"/>
              <a:cs typeface="Didot"/>
            </a:endParaRPr>
          </a:p>
        </p:txBody>
      </p:sp>
      <p:sp>
        <p:nvSpPr>
          <p:cNvPr id="3" name="Content Placeholder 2"/>
          <p:cNvSpPr>
            <a:spLocks noGrp="1"/>
          </p:cNvSpPr>
          <p:nvPr>
            <p:ph idx="1"/>
          </p:nvPr>
        </p:nvSpPr>
        <p:spPr/>
        <p:txBody>
          <a:bodyPr>
            <a:normAutofit fontScale="92500" lnSpcReduction="20000"/>
          </a:bodyPr>
          <a:lstStyle/>
          <a:p>
            <a:r>
              <a:rPr lang="en-US" dirty="0" smtClean="0">
                <a:latin typeface="Didot"/>
                <a:cs typeface="Didot"/>
              </a:rPr>
              <a:t>Women begin to protest, speak out, and march in large numbers</a:t>
            </a:r>
          </a:p>
          <a:p>
            <a:r>
              <a:rPr lang="en-US" dirty="0" smtClean="0">
                <a:latin typeface="Didot"/>
                <a:cs typeface="Didot"/>
              </a:rPr>
              <a:t>Protests are “in your face”</a:t>
            </a:r>
          </a:p>
          <a:p>
            <a:r>
              <a:rPr lang="en-US" dirty="0" smtClean="0">
                <a:latin typeface="Didot"/>
                <a:cs typeface="Didot"/>
              </a:rPr>
              <a:t>They protest over a wide-range of issues:</a:t>
            </a:r>
          </a:p>
          <a:p>
            <a:pPr lvl="1"/>
            <a:r>
              <a:rPr lang="en-US" dirty="0" smtClean="0">
                <a:latin typeface="Didot"/>
                <a:cs typeface="Didot"/>
              </a:rPr>
              <a:t>Political inequality</a:t>
            </a:r>
          </a:p>
          <a:p>
            <a:pPr lvl="1"/>
            <a:r>
              <a:rPr lang="en-US" dirty="0" smtClean="0">
                <a:latin typeface="Didot"/>
                <a:cs typeface="Didot"/>
              </a:rPr>
              <a:t>Economic inequality</a:t>
            </a:r>
          </a:p>
          <a:p>
            <a:pPr lvl="1"/>
            <a:r>
              <a:rPr lang="en-US" dirty="0" smtClean="0">
                <a:latin typeface="Didot"/>
                <a:cs typeface="Didot"/>
              </a:rPr>
              <a:t>Cultural degradation of women</a:t>
            </a:r>
          </a:p>
          <a:p>
            <a:r>
              <a:rPr lang="en-US" dirty="0" smtClean="0">
                <a:latin typeface="Didot"/>
                <a:cs typeface="Didot"/>
              </a:rPr>
              <a:t>Example: 1968 Protest of the Miss America Pageant</a:t>
            </a:r>
          </a:p>
          <a:p>
            <a:pPr lvl="1"/>
            <a:r>
              <a:rPr lang="en-US" dirty="0" smtClean="0">
                <a:latin typeface="Didot"/>
                <a:cs typeface="Didot"/>
              </a:rPr>
              <a:t>How does this protest exemplify the feminist theory of second-wave feminism?</a:t>
            </a:r>
            <a:endParaRPr lang="en-US" dirty="0">
              <a:latin typeface="Didot"/>
              <a:cs typeface="Didot"/>
            </a:endParaRPr>
          </a:p>
        </p:txBody>
      </p:sp>
    </p:spTree>
    <p:extLst>
      <p:ext uri="{BB962C8B-B14F-4D97-AF65-F5344CB8AC3E}">
        <p14:creationId xmlns:p14="http://schemas.microsoft.com/office/powerpoint/2010/main" val="4270353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a:srcRect t="8249" b="8249"/>
          <a:stretch>
            <a:fillRect/>
          </a:stretch>
        </p:blipFill>
        <p:spPr>
          <a:xfrm>
            <a:off x="0" y="885712"/>
            <a:ext cx="9188194" cy="5053153"/>
          </a:xfrm>
        </p:spPr>
      </p:pic>
    </p:spTree>
    <p:extLst>
      <p:ext uri="{BB962C8B-B14F-4D97-AF65-F5344CB8AC3E}">
        <p14:creationId xmlns:p14="http://schemas.microsoft.com/office/powerpoint/2010/main" val="13644826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2042948" y="0"/>
            <a:ext cx="4434052" cy="6858000"/>
          </a:xfrm>
          <a:prstGeom prst="rect">
            <a:avLst/>
          </a:prstGeom>
        </p:spPr>
      </p:pic>
    </p:spTree>
    <p:extLst>
      <p:ext uri="{BB962C8B-B14F-4D97-AF65-F5344CB8AC3E}">
        <p14:creationId xmlns:p14="http://schemas.microsoft.com/office/powerpoint/2010/main" val="2461603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650" name="Picture 3" descr="All women are beautifu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6738" y="457200"/>
            <a:ext cx="4792662" cy="616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46992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Didot"/>
                <a:cs typeface="Didot"/>
              </a:rPr>
              <a:t>Act: Legislative Change</a:t>
            </a:r>
            <a:endParaRPr lang="en-US" dirty="0">
              <a:latin typeface="Didot"/>
              <a:cs typeface="Didot"/>
            </a:endParaRPr>
          </a:p>
        </p:txBody>
      </p:sp>
      <p:sp>
        <p:nvSpPr>
          <p:cNvPr id="3" name="Content Placeholder 2"/>
          <p:cNvSpPr>
            <a:spLocks noGrp="1"/>
          </p:cNvSpPr>
          <p:nvPr>
            <p:ph idx="1"/>
          </p:nvPr>
        </p:nvSpPr>
        <p:spPr>
          <a:xfrm>
            <a:off x="457200" y="1648406"/>
            <a:ext cx="8229600" cy="4525963"/>
          </a:xfrm>
        </p:spPr>
        <p:txBody>
          <a:bodyPr>
            <a:normAutofit lnSpcReduction="10000"/>
          </a:bodyPr>
          <a:lstStyle/>
          <a:p>
            <a:r>
              <a:rPr lang="en-US" dirty="0" smtClean="0">
                <a:latin typeface="Didot"/>
                <a:cs typeface="Didot"/>
              </a:rPr>
              <a:t>NOW and other organizations begin to demand:</a:t>
            </a:r>
          </a:p>
          <a:p>
            <a:pPr marL="971550" lvl="1" indent="-514350">
              <a:buFont typeface="+mj-lt"/>
              <a:buAutoNum type="arabicPeriod"/>
            </a:pPr>
            <a:r>
              <a:rPr lang="en-US" dirty="0" smtClean="0">
                <a:latin typeface="Didot"/>
                <a:cs typeface="Didot"/>
              </a:rPr>
              <a:t>Laws Banning Sex Discrimination in Employment</a:t>
            </a:r>
          </a:p>
          <a:p>
            <a:pPr marL="971550" lvl="1" indent="-514350">
              <a:buFont typeface="+mj-lt"/>
              <a:buAutoNum type="arabicPeriod"/>
            </a:pPr>
            <a:r>
              <a:rPr lang="en-US" dirty="0" smtClean="0">
                <a:latin typeface="Didot"/>
                <a:cs typeface="Didot"/>
              </a:rPr>
              <a:t>Laws Giving Women More Rights in the Family</a:t>
            </a:r>
          </a:p>
          <a:p>
            <a:pPr marL="971550" lvl="1" indent="-514350">
              <a:buFont typeface="+mj-lt"/>
              <a:buAutoNum type="arabicPeriod"/>
            </a:pPr>
            <a:r>
              <a:rPr lang="en-US" dirty="0" smtClean="0">
                <a:latin typeface="Didot"/>
                <a:cs typeface="Didot"/>
              </a:rPr>
              <a:t>Laws Ending Unequal Education</a:t>
            </a:r>
          </a:p>
          <a:p>
            <a:pPr marL="971550" lvl="1" indent="-514350">
              <a:buFont typeface="+mj-lt"/>
              <a:buAutoNum type="arabicPeriod"/>
            </a:pPr>
            <a:r>
              <a:rPr lang="en-US" dirty="0" smtClean="0">
                <a:latin typeface="Didot"/>
                <a:cs typeface="Didot"/>
              </a:rPr>
              <a:t>Promotion of Women’s Control over their Reproductive Lives</a:t>
            </a:r>
          </a:p>
          <a:p>
            <a:pPr marL="971550" lvl="1" indent="-514350">
              <a:buFont typeface="+mj-lt"/>
              <a:buAutoNum type="arabicPeriod"/>
            </a:pPr>
            <a:r>
              <a:rPr lang="en-US" dirty="0">
                <a:latin typeface="Didot"/>
                <a:cs typeface="Didot"/>
              </a:rPr>
              <a:t>Equal Rights Constitutional </a:t>
            </a:r>
            <a:r>
              <a:rPr lang="en-US" dirty="0" smtClean="0">
                <a:latin typeface="Didot"/>
                <a:cs typeface="Didot"/>
              </a:rPr>
              <a:t>Amendment</a:t>
            </a:r>
            <a:endParaRPr lang="en-US" dirty="0">
              <a:latin typeface="Didot"/>
              <a:cs typeface="Didot"/>
            </a:endParaRPr>
          </a:p>
        </p:txBody>
      </p:sp>
    </p:spTree>
    <p:extLst>
      <p:ext uri="{BB962C8B-B14F-4D97-AF65-F5344CB8AC3E}">
        <p14:creationId xmlns:p14="http://schemas.microsoft.com/office/powerpoint/2010/main" val="38677616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pPr lvl="1" algn="ctr" defTabSz="457200" rtl="0">
              <a:spcBef>
                <a:spcPct val="0"/>
              </a:spcBef>
            </a:pPr>
            <a:r>
              <a:rPr lang="en-US" sz="4000" i="1" dirty="0" smtClean="0">
                <a:latin typeface="Didot"/>
                <a:cs typeface="Didot"/>
              </a:rPr>
              <a:t>Laws Banning Sex Discrimination in Employment</a:t>
            </a:r>
            <a:br>
              <a:rPr lang="en-US" sz="4000" i="1" dirty="0" smtClean="0">
                <a:latin typeface="Didot"/>
                <a:cs typeface="Didot"/>
              </a:rPr>
            </a:br>
            <a:endParaRPr lang="en-US" sz="4000" i="1" dirty="0">
              <a:latin typeface="Didot"/>
              <a:cs typeface="Didot"/>
            </a:endParaRP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4879567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Didot"/>
                <a:cs typeface="Didot"/>
              </a:rPr>
              <a:t>Equal Pay Act of 1963</a:t>
            </a:r>
            <a:endParaRPr lang="en-US" dirty="0">
              <a:latin typeface="Didot"/>
              <a:cs typeface="Didot"/>
            </a:endParaRPr>
          </a:p>
        </p:txBody>
      </p:sp>
      <p:sp>
        <p:nvSpPr>
          <p:cNvPr id="3" name="Content Placeholder 2"/>
          <p:cNvSpPr>
            <a:spLocks noGrp="1"/>
          </p:cNvSpPr>
          <p:nvPr>
            <p:ph idx="1"/>
          </p:nvPr>
        </p:nvSpPr>
        <p:spPr>
          <a:xfrm>
            <a:off x="457200" y="1600200"/>
            <a:ext cx="4906389" cy="4525963"/>
          </a:xfrm>
        </p:spPr>
        <p:txBody>
          <a:bodyPr>
            <a:normAutofit fontScale="62500" lnSpcReduction="20000"/>
          </a:bodyPr>
          <a:lstStyle/>
          <a:p>
            <a:r>
              <a:rPr lang="en-US" dirty="0" smtClean="0">
                <a:latin typeface="Didot"/>
                <a:cs typeface="Didot"/>
              </a:rPr>
              <a:t>States that no employer may pay </a:t>
            </a:r>
            <a:r>
              <a:rPr lang="en-US" dirty="0">
                <a:latin typeface="Didot"/>
                <a:cs typeface="Didot"/>
              </a:rPr>
              <a:t>lower wages to employees of one gender than it pays to employees of the other gender employees within the same establishment for equal work at jobs that require equal skill, effort and responsibility, and that are performed under similar working conditions</a:t>
            </a:r>
            <a:r>
              <a:rPr lang="en-US" dirty="0" smtClean="0">
                <a:latin typeface="Didot"/>
                <a:cs typeface="Didot"/>
              </a:rPr>
              <a:t>.</a:t>
            </a:r>
          </a:p>
          <a:p>
            <a:r>
              <a:rPr lang="en-US" dirty="0" smtClean="0">
                <a:latin typeface="Didot"/>
                <a:cs typeface="Didot"/>
              </a:rPr>
              <a:t>Huge step forward for gender equity in employment</a:t>
            </a:r>
          </a:p>
          <a:p>
            <a:r>
              <a:rPr lang="en-US" dirty="0" smtClean="0">
                <a:latin typeface="Didot"/>
                <a:cs typeface="Didot"/>
              </a:rPr>
              <a:t>But…Does not address inter-occupational inequality for jobs that require the same skill.</a:t>
            </a:r>
          </a:p>
          <a:p>
            <a:pPr lvl="1"/>
            <a:r>
              <a:rPr lang="en-US" dirty="0" smtClean="0">
                <a:latin typeface="Didot"/>
                <a:cs typeface="Didot"/>
              </a:rPr>
              <a:t>Maid vs. Janitor</a:t>
            </a:r>
          </a:p>
          <a:p>
            <a:pPr lvl="1"/>
            <a:r>
              <a:rPr lang="en-US" dirty="0" smtClean="0">
                <a:latin typeface="Didot"/>
                <a:cs typeface="Didot"/>
              </a:rPr>
              <a:t>“Comparable Worth” Argument</a:t>
            </a:r>
          </a:p>
          <a:p>
            <a:r>
              <a:rPr lang="en-US" dirty="0" smtClean="0">
                <a:latin typeface="Didot"/>
                <a:cs typeface="Didot"/>
              </a:rPr>
              <a:t>Signed into law by President Kennedy</a:t>
            </a:r>
            <a:endParaRPr lang="en-US" dirty="0">
              <a:latin typeface="Didot"/>
              <a:cs typeface="Didot"/>
            </a:endParaRPr>
          </a:p>
        </p:txBody>
      </p:sp>
      <p:pic>
        <p:nvPicPr>
          <p:cNvPr id="4" name="Picture 3"/>
          <p:cNvPicPr>
            <a:picLocks noChangeAspect="1"/>
          </p:cNvPicPr>
          <p:nvPr/>
        </p:nvPicPr>
        <p:blipFill>
          <a:blip r:embed="rId2"/>
          <a:stretch>
            <a:fillRect/>
          </a:stretch>
        </p:blipFill>
        <p:spPr>
          <a:xfrm>
            <a:off x="5384800" y="1901008"/>
            <a:ext cx="3302000" cy="2933700"/>
          </a:xfrm>
          <a:prstGeom prst="rect">
            <a:avLst/>
          </a:prstGeom>
        </p:spPr>
      </p:pic>
    </p:spTree>
    <p:extLst>
      <p:ext uri="{BB962C8B-B14F-4D97-AF65-F5344CB8AC3E}">
        <p14:creationId xmlns:p14="http://schemas.microsoft.com/office/powerpoint/2010/main" val="22845952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253"/>
            <a:ext cx="8229600" cy="1143000"/>
          </a:xfrm>
        </p:spPr>
        <p:txBody>
          <a:bodyPr/>
          <a:lstStyle/>
          <a:p>
            <a:r>
              <a:rPr lang="en-US" dirty="0" smtClean="0">
                <a:latin typeface="Didot"/>
                <a:cs typeface="Didot"/>
              </a:rPr>
              <a:t>Civil Rights Act 1964</a:t>
            </a:r>
            <a:endParaRPr lang="en-US" dirty="0">
              <a:latin typeface="Didot"/>
              <a:cs typeface="Didot"/>
            </a:endParaRPr>
          </a:p>
        </p:txBody>
      </p:sp>
      <p:sp>
        <p:nvSpPr>
          <p:cNvPr id="3" name="Content Placeholder 2"/>
          <p:cNvSpPr>
            <a:spLocks noGrp="1"/>
          </p:cNvSpPr>
          <p:nvPr>
            <p:ph idx="1"/>
          </p:nvPr>
        </p:nvSpPr>
        <p:spPr>
          <a:xfrm>
            <a:off x="223273" y="1150253"/>
            <a:ext cx="5182323" cy="5500942"/>
          </a:xfrm>
        </p:spPr>
        <p:txBody>
          <a:bodyPr>
            <a:normAutofit fontScale="70000" lnSpcReduction="20000"/>
          </a:bodyPr>
          <a:lstStyle/>
          <a:p>
            <a:r>
              <a:rPr lang="en-US" dirty="0">
                <a:latin typeface="Didot"/>
                <a:cs typeface="Didot"/>
              </a:rPr>
              <a:t>Law that outlawed major forms of discrimination against racial, ethnic, national and religious minorities, as well as women.  </a:t>
            </a:r>
            <a:endParaRPr lang="en-US" dirty="0" smtClean="0">
              <a:latin typeface="Didot"/>
              <a:cs typeface="Didot"/>
            </a:endParaRPr>
          </a:p>
          <a:p>
            <a:r>
              <a:rPr lang="en-US" dirty="0" smtClean="0">
                <a:latin typeface="Didot"/>
                <a:cs typeface="Didot"/>
              </a:rPr>
              <a:t>Act was originally intended to end racial inequality, and said nothing about women.</a:t>
            </a:r>
          </a:p>
          <a:p>
            <a:pPr lvl="1"/>
            <a:r>
              <a:rPr lang="en-US" dirty="0" smtClean="0">
                <a:latin typeface="Didot"/>
                <a:cs typeface="Didot"/>
              </a:rPr>
              <a:t>U.S. Rep Howard W. Smith (VA) added the word “sex” to the Act in an effort to derail the measure so African Americans would not gain Civil Rights.</a:t>
            </a:r>
          </a:p>
          <a:p>
            <a:pPr lvl="1"/>
            <a:r>
              <a:rPr lang="en-US" dirty="0" smtClean="0">
                <a:latin typeface="Didot"/>
                <a:cs typeface="Didot"/>
              </a:rPr>
              <a:t>However, the entire Act passed into law without floor debate.</a:t>
            </a:r>
          </a:p>
          <a:p>
            <a:r>
              <a:rPr lang="en-US" dirty="0" smtClean="0">
                <a:latin typeface="Didot"/>
                <a:cs typeface="Didot"/>
              </a:rPr>
              <a:t>For the first time the United States had a law against sex discrimination in federally-funded public accommodations </a:t>
            </a:r>
            <a:endParaRPr lang="en-US" dirty="0">
              <a:latin typeface="Didot"/>
              <a:cs typeface="Didot"/>
            </a:endParaRPr>
          </a:p>
        </p:txBody>
      </p:sp>
      <p:pic>
        <p:nvPicPr>
          <p:cNvPr id="4" name="Picture 3"/>
          <p:cNvPicPr>
            <a:picLocks noChangeAspect="1"/>
          </p:cNvPicPr>
          <p:nvPr/>
        </p:nvPicPr>
        <p:blipFill>
          <a:blip r:embed="rId2"/>
          <a:stretch>
            <a:fillRect/>
          </a:stretch>
        </p:blipFill>
        <p:spPr>
          <a:xfrm>
            <a:off x="5405596" y="1905116"/>
            <a:ext cx="3738404" cy="2504731"/>
          </a:xfrm>
          <a:prstGeom prst="rect">
            <a:avLst/>
          </a:prstGeom>
        </p:spPr>
      </p:pic>
    </p:spTree>
    <p:extLst>
      <p:ext uri="{BB962C8B-B14F-4D97-AF65-F5344CB8AC3E}">
        <p14:creationId xmlns:p14="http://schemas.microsoft.com/office/powerpoint/2010/main" val="2063899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sz="3000" dirty="0" smtClean="0">
                <a:latin typeface="Didot"/>
                <a:cs typeface="Didot"/>
              </a:rPr>
              <a:t>Presidential Commission on the Status of Women</a:t>
            </a:r>
            <a:endParaRPr lang="en-US" sz="3000" dirty="0">
              <a:latin typeface="Didot"/>
              <a:cs typeface="Didot"/>
            </a:endParaRPr>
          </a:p>
        </p:txBody>
      </p:sp>
      <p:sp>
        <p:nvSpPr>
          <p:cNvPr id="3" name="Content Placeholder 2"/>
          <p:cNvSpPr>
            <a:spLocks noGrp="1"/>
          </p:cNvSpPr>
          <p:nvPr>
            <p:ph idx="1"/>
          </p:nvPr>
        </p:nvSpPr>
        <p:spPr>
          <a:xfrm>
            <a:off x="239983" y="1015296"/>
            <a:ext cx="8740060" cy="5234822"/>
          </a:xfrm>
        </p:spPr>
        <p:txBody>
          <a:bodyPr>
            <a:normAutofit fontScale="77500" lnSpcReduction="20000"/>
          </a:bodyPr>
          <a:lstStyle/>
          <a:p>
            <a:r>
              <a:rPr lang="en-US" sz="2600" dirty="0" smtClean="0">
                <a:latin typeface="Didot"/>
                <a:cs typeface="Didot"/>
              </a:rPr>
              <a:t>1961</a:t>
            </a:r>
          </a:p>
          <a:p>
            <a:r>
              <a:rPr lang="en-US" sz="2600" dirty="0" smtClean="0">
                <a:latin typeface="Didot"/>
                <a:cs typeface="Didot"/>
              </a:rPr>
              <a:t>Established by President </a:t>
            </a:r>
          </a:p>
          <a:p>
            <a:pPr marL="0" indent="0">
              <a:buNone/>
            </a:pPr>
            <a:r>
              <a:rPr lang="en-US" sz="2600" dirty="0">
                <a:latin typeface="Didot"/>
                <a:cs typeface="Didot"/>
              </a:rPr>
              <a:t> </a:t>
            </a:r>
            <a:r>
              <a:rPr lang="en-US" sz="2600" dirty="0" smtClean="0">
                <a:latin typeface="Didot"/>
                <a:cs typeface="Didot"/>
              </a:rPr>
              <a:t>    Kennedy</a:t>
            </a:r>
          </a:p>
          <a:p>
            <a:r>
              <a:rPr lang="en-US" sz="2600" dirty="0" smtClean="0">
                <a:latin typeface="Didot"/>
                <a:cs typeface="Didot"/>
              </a:rPr>
              <a:t>Chaired by Eleanor </a:t>
            </a:r>
          </a:p>
          <a:p>
            <a:pPr marL="0" indent="0">
              <a:buNone/>
            </a:pPr>
            <a:r>
              <a:rPr lang="en-US" sz="2600" dirty="0" smtClean="0">
                <a:latin typeface="Didot"/>
                <a:cs typeface="Didot"/>
              </a:rPr>
              <a:t>     Roosevelt</a:t>
            </a:r>
          </a:p>
          <a:p>
            <a:r>
              <a:rPr lang="en-US" sz="2600" dirty="0" smtClean="0">
                <a:latin typeface="Didot"/>
                <a:cs typeface="Didot"/>
              </a:rPr>
              <a:t>1963 the Commission </a:t>
            </a:r>
          </a:p>
          <a:p>
            <a:pPr marL="0" indent="0">
              <a:buNone/>
            </a:pPr>
            <a:r>
              <a:rPr lang="en-US" sz="2600" dirty="0">
                <a:latin typeface="Didot"/>
                <a:cs typeface="Didot"/>
              </a:rPr>
              <a:t> </a:t>
            </a:r>
            <a:r>
              <a:rPr lang="en-US" sz="2600" dirty="0" smtClean="0">
                <a:latin typeface="Didot"/>
                <a:cs typeface="Didot"/>
              </a:rPr>
              <a:t>    released a report called, </a:t>
            </a:r>
          </a:p>
          <a:p>
            <a:pPr marL="0" indent="0">
              <a:buNone/>
            </a:pPr>
            <a:r>
              <a:rPr lang="en-US" sz="2600" i="1" dirty="0">
                <a:latin typeface="Didot"/>
                <a:cs typeface="Didot"/>
              </a:rPr>
              <a:t> </a:t>
            </a:r>
            <a:r>
              <a:rPr lang="en-US" sz="2600" i="1" dirty="0" smtClean="0">
                <a:latin typeface="Didot"/>
                <a:cs typeface="Didot"/>
              </a:rPr>
              <a:t>     The Presidential Report on </a:t>
            </a:r>
          </a:p>
          <a:p>
            <a:pPr marL="0" indent="0">
              <a:buNone/>
            </a:pPr>
            <a:r>
              <a:rPr lang="en-US" sz="2600" i="1" dirty="0">
                <a:latin typeface="Didot"/>
                <a:cs typeface="Didot"/>
              </a:rPr>
              <a:t> </a:t>
            </a:r>
            <a:r>
              <a:rPr lang="en-US" sz="2600" i="1" dirty="0" smtClean="0">
                <a:latin typeface="Didot"/>
                <a:cs typeface="Didot"/>
              </a:rPr>
              <a:t>     American Women</a:t>
            </a:r>
          </a:p>
          <a:p>
            <a:pPr lvl="1"/>
            <a:r>
              <a:rPr lang="en-US" sz="2600" dirty="0" smtClean="0">
                <a:latin typeface="Didot"/>
                <a:cs typeface="Didot"/>
              </a:rPr>
              <a:t>Report documented widespread </a:t>
            </a:r>
          </a:p>
          <a:p>
            <a:pPr marL="457200" lvl="1" indent="0">
              <a:buNone/>
            </a:pPr>
            <a:r>
              <a:rPr lang="en-US" sz="2600" dirty="0">
                <a:latin typeface="Didot"/>
                <a:cs typeface="Didot"/>
              </a:rPr>
              <a:t> </a:t>
            </a:r>
            <a:r>
              <a:rPr lang="en-US" sz="2600" dirty="0" smtClean="0">
                <a:latin typeface="Didot"/>
                <a:cs typeface="Didot"/>
              </a:rPr>
              <a:t>    workplace discrimination </a:t>
            </a:r>
          </a:p>
          <a:p>
            <a:pPr lvl="1"/>
            <a:r>
              <a:rPr lang="en-US" sz="2600" dirty="0">
                <a:latin typeface="Didot"/>
                <a:cs typeface="Didot"/>
              </a:rPr>
              <a:t>R</a:t>
            </a:r>
            <a:r>
              <a:rPr lang="en-US" sz="2600" dirty="0" smtClean="0">
                <a:latin typeface="Didot"/>
                <a:cs typeface="Didot"/>
              </a:rPr>
              <a:t>ecommended affordable child care, </a:t>
            </a:r>
          </a:p>
          <a:p>
            <a:pPr marL="457200" lvl="1" indent="0">
              <a:buNone/>
            </a:pPr>
            <a:r>
              <a:rPr lang="en-US" sz="2600" dirty="0">
                <a:latin typeface="Didot"/>
                <a:cs typeface="Didot"/>
              </a:rPr>
              <a:t> </a:t>
            </a:r>
            <a:r>
              <a:rPr lang="en-US" sz="2600" dirty="0" smtClean="0">
                <a:latin typeface="Didot"/>
                <a:cs typeface="Didot"/>
              </a:rPr>
              <a:t>   equal employment opportunity for women, and paid maternity leave</a:t>
            </a:r>
          </a:p>
          <a:p>
            <a:r>
              <a:rPr lang="en-US" sz="3000" dirty="0" smtClean="0">
                <a:latin typeface="Didot"/>
                <a:cs typeface="Didot"/>
              </a:rPr>
              <a:t>Significant because it “proves” the inequality alluded to by Friedan and others</a:t>
            </a:r>
          </a:p>
          <a:p>
            <a:pPr lvl="1"/>
            <a:r>
              <a:rPr lang="en-US" sz="2600" dirty="0" smtClean="0">
                <a:latin typeface="Didot"/>
                <a:cs typeface="Didot"/>
              </a:rPr>
              <a:t>Women don’t just “feel” they are being treated unfairly, they objectively are!</a:t>
            </a:r>
          </a:p>
        </p:txBody>
      </p:sp>
      <p:pic>
        <p:nvPicPr>
          <p:cNvPr id="4" name="Picture 3"/>
          <p:cNvPicPr>
            <a:picLocks noChangeAspect="1"/>
          </p:cNvPicPr>
          <p:nvPr/>
        </p:nvPicPr>
        <p:blipFill>
          <a:blip r:embed="rId2"/>
          <a:stretch>
            <a:fillRect/>
          </a:stretch>
        </p:blipFill>
        <p:spPr>
          <a:xfrm>
            <a:off x="4962573" y="898315"/>
            <a:ext cx="4017470" cy="3269774"/>
          </a:xfrm>
          <a:prstGeom prst="rect">
            <a:avLst/>
          </a:prstGeom>
        </p:spPr>
      </p:pic>
    </p:spTree>
    <p:extLst>
      <p:ext uri="{BB962C8B-B14F-4D97-AF65-F5344CB8AC3E}">
        <p14:creationId xmlns:p14="http://schemas.microsoft.com/office/powerpoint/2010/main" val="2070028849"/>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43000" y="0"/>
            <a:ext cx="6858000" cy="6858000"/>
          </a:xfrm>
          <a:prstGeom prst="rect">
            <a:avLst/>
          </a:prstGeom>
        </p:spPr>
      </p:pic>
    </p:spTree>
    <p:extLst>
      <p:ext uri="{BB962C8B-B14F-4D97-AF65-F5344CB8AC3E}">
        <p14:creationId xmlns:p14="http://schemas.microsoft.com/office/powerpoint/2010/main" val="38089606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1295400"/>
            <a:ext cx="9144000" cy="4251960"/>
          </a:xfrm>
          <a:prstGeom prst="rect">
            <a:avLst/>
          </a:prstGeom>
        </p:spPr>
      </p:pic>
    </p:spTree>
    <p:extLst>
      <p:ext uri="{BB962C8B-B14F-4D97-AF65-F5344CB8AC3E}">
        <p14:creationId xmlns:p14="http://schemas.microsoft.com/office/powerpoint/2010/main" val="18296366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i="1" dirty="0" smtClean="0">
                <a:latin typeface="Didot"/>
                <a:cs typeface="Didot"/>
              </a:rPr>
              <a:t>Laws Giving Women More Rights in the Family</a:t>
            </a:r>
            <a:endParaRPr lang="en-US" i="1" dirty="0">
              <a:latin typeface="Didot"/>
              <a:cs typeface="Didot"/>
            </a:endParaRPr>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23904313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fontScale="90000"/>
          </a:bodyPr>
          <a:lstStyle/>
          <a:p>
            <a:r>
              <a:rPr lang="en-US" dirty="0" smtClean="0">
                <a:latin typeface="Didot"/>
                <a:cs typeface="Didot"/>
              </a:rPr>
              <a:t>Pregnancy Discrimination Act (1978)</a:t>
            </a:r>
            <a:endParaRPr lang="en-US" dirty="0">
              <a:latin typeface="Didot"/>
              <a:cs typeface="Didot"/>
            </a:endParaRPr>
          </a:p>
        </p:txBody>
      </p:sp>
      <p:sp>
        <p:nvSpPr>
          <p:cNvPr id="3" name="Content Placeholder 2"/>
          <p:cNvSpPr>
            <a:spLocks noGrp="1"/>
          </p:cNvSpPr>
          <p:nvPr>
            <p:ph idx="1"/>
          </p:nvPr>
        </p:nvSpPr>
        <p:spPr>
          <a:xfrm>
            <a:off x="150381" y="1143000"/>
            <a:ext cx="8419456" cy="5391214"/>
          </a:xfrm>
        </p:spPr>
        <p:txBody>
          <a:bodyPr>
            <a:normAutofit fontScale="70000" lnSpcReduction="20000"/>
          </a:bodyPr>
          <a:lstStyle/>
          <a:p>
            <a:r>
              <a:rPr lang="en-US" dirty="0" smtClean="0">
                <a:latin typeface="Didot"/>
                <a:cs typeface="Didot"/>
              </a:rPr>
              <a:t>Prohibits sex discrimination on the basis of pregnancy.</a:t>
            </a:r>
          </a:p>
          <a:p>
            <a:r>
              <a:rPr lang="en-US" dirty="0" smtClean="0">
                <a:latin typeface="Didot"/>
                <a:cs typeface="Didot"/>
              </a:rPr>
              <a:t>Specifically…</a:t>
            </a:r>
          </a:p>
          <a:p>
            <a:pPr lvl="1"/>
            <a:r>
              <a:rPr lang="en-US" b="1" dirty="0">
                <a:latin typeface="Didot"/>
                <a:cs typeface="Didot"/>
              </a:rPr>
              <a:t>Hiring</a:t>
            </a:r>
            <a:r>
              <a:rPr lang="en-US" dirty="0">
                <a:latin typeface="Didot"/>
                <a:cs typeface="Didot"/>
              </a:rPr>
              <a:t> </a:t>
            </a:r>
            <a:endParaRPr lang="en-US" dirty="0" smtClean="0">
              <a:latin typeface="Didot"/>
              <a:cs typeface="Didot"/>
            </a:endParaRPr>
          </a:p>
          <a:p>
            <a:pPr lvl="2"/>
            <a:r>
              <a:rPr lang="en-US" dirty="0" smtClean="0">
                <a:latin typeface="Didot"/>
                <a:cs typeface="Didot"/>
              </a:rPr>
              <a:t>An </a:t>
            </a:r>
            <a:r>
              <a:rPr lang="en-US" dirty="0">
                <a:latin typeface="Didot"/>
                <a:cs typeface="Didot"/>
              </a:rPr>
              <a:t>employer cannot refuse to </a:t>
            </a:r>
            <a:endParaRPr lang="en-US" dirty="0" smtClean="0">
              <a:latin typeface="Didot"/>
              <a:cs typeface="Didot"/>
            </a:endParaRPr>
          </a:p>
          <a:p>
            <a:pPr marL="914400" lvl="2" indent="0">
              <a:buNone/>
            </a:pPr>
            <a:r>
              <a:rPr lang="en-US" dirty="0">
                <a:latin typeface="Didot"/>
                <a:cs typeface="Didot"/>
              </a:rPr>
              <a:t> </a:t>
            </a:r>
            <a:r>
              <a:rPr lang="en-US" dirty="0" smtClean="0">
                <a:latin typeface="Didot"/>
                <a:cs typeface="Didot"/>
              </a:rPr>
              <a:t>   hire </a:t>
            </a:r>
            <a:r>
              <a:rPr lang="en-US" dirty="0">
                <a:latin typeface="Didot"/>
                <a:cs typeface="Didot"/>
              </a:rPr>
              <a:t>a pregnant woman because </a:t>
            </a:r>
            <a:endParaRPr lang="en-US" dirty="0" smtClean="0">
              <a:latin typeface="Didot"/>
              <a:cs typeface="Didot"/>
            </a:endParaRPr>
          </a:p>
          <a:p>
            <a:pPr marL="914400" lvl="2" indent="0">
              <a:buNone/>
            </a:pPr>
            <a:r>
              <a:rPr lang="en-US" dirty="0">
                <a:latin typeface="Didot"/>
                <a:cs typeface="Didot"/>
              </a:rPr>
              <a:t> </a:t>
            </a:r>
            <a:r>
              <a:rPr lang="en-US" dirty="0" smtClean="0">
                <a:latin typeface="Didot"/>
                <a:cs typeface="Didot"/>
              </a:rPr>
              <a:t>   of </a:t>
            </a:r>
            <a:r>
              <a:rPr lang="en-US" dirty="0">
                <a:latin typeface="Didot"/>
                <a:cs typeface="Didot"/>
              </a:rPr>
              <a:t>her </a:t>
            </a:r>
            <a:r>
              <a:rPr lang="en-US" dirty="0" smtClean="0">
                <a:latin typeface="Didot"/>
                <a:cs typeface="Didot"/>
              </a:rPr>
              <a:t>pregnancy, </a:t>
            </a:r>
          </a:p>
          <a:p>
            <a:pPr lvl="1"/>
            <a:r>
              <a:rPr lang="en-US" b="1" dirty="0" smtClean="0">
                <a:latin typeface="Didot"/>
                <a:cs typeface="Didot"/>
              </a:rPr>
              <a:t>Pregnancy and Maternity Leave </a:t>
            </a:r>
          </a:p>
          <a:p>
            <a:pPr lvl="2"/>
            <a:r>
              <a:rPr lang="en-US" dirty="0" smtClean="0">
                <a:latin typeface="Didot"/>
                <a:cs typeface="Didot"/>
              </a:rPr>
              <a:t>An </a:t>
            </a:r>
            <a:r>
              <a:rPr lang="en-US" dirty="0">
                <a:latin typeface="Didot"/>
                <a:cs typeface="Didot"/>
              </a:rPr>
              <a:t>employer may not single out </a:t>
            </a:r>
            <a:endParaRPr lang="en-US" dirty="0" smtClean="0">
              <a:latin typeface="Didot"/>
              <a:cs typeface="Didot"/>
            </a:endParaRPr>
          </a:p>
          <a:p>
            <a:pPr marL="914400" lvl="2" indent="0">
              <a:buNone/>
            </a:pPr>
            <a:r>
              <a:rPr lang="en-US" dirty="0">
                <a:latin typeface="Didot"/>
                <a:cs typeface="Didot"/>
              </a:rPr>
              <a:t> </a:t>
            </a:r>
            <a:r>
              <a:rPr lang="en-US" dirty="0" smtClean="0">
                <a:latin typeface="Didot"/>
                <a:cs typeface="Didot"/>
              </a:rPr>
              <a:t>    pregnancy</a:t>
            </a:r>
            <a:r>
              <a:rPr lang="en-US" dirty="0">
                <a:latin typeface="Didot"/>
                <a:cs typeface="Didot"/>
              </a:rPr>
              <a:t>-related conditions for </a:t>
            </a:r>
            <a:endParaRPr lang="en-US" dirty="0" smtClean="0">
              <a:latin typeface="Didot"/>
              <a:cs typeface="Didot"/>
            </a:endParaRPr>
          </a:p>
          <a:p>
            <a:pPr marL="914400" lvl="2" indent="0">
              <a:buNone/>
            </a:pPr>
            <a:r>
              <a:rPr lang="en-US" dirty="0">
                <a:latin typeface="Didot"/>
                <a:cs typeface="Didot"/>
              </a:rPr>
              <a:t> </a:t>
            </a:r>
            <a:r>
              <a:rPr lang="en-US" dirty="0" smtClean="0">
                <a:latin typeface="Didot"/>
                <a:cs typeface="Didot"/>
              </a:rPr>
              <a:t>    special </a:t>
            </a:r>
            <a:r>
              <a:rPr lang="en-US" dirty="0">
                <a:latin typeface="Didot"/>
                <a:cs typeface="Didot"/>
              </a:rPr>
              <a:t>procedures to determine </a:t>
            </a:r>
            <a:endParaRPr lang="en-US" dirty="0" smtClean="0">
              <a:latin typeface="Didot"/>
              <a:cs typeface="Didot"/>
            </a:endParaRPr>
          </a:p>
          <a:p>
            <a:pPr marL="914400" lvl="2" indent="0">
              <a:buNone/>
            </a:pPr>
            <a:r>
              <a:rPr lang="en-US" dirty="0">
                <a:latin typeface="Didot"/>
                <a:cs typeface="Didot"/>
              </a:rPr>
              <a:t> </a:t>
            </a:r>
            <a:r>
              <a:rPr lang="en-US" dirty="0" smtClean="0">
                <a:latin typeface="Didot"/>
                <a:cs typeface="Didot"/>
              </a:rPr>
              <a:t>    an employee's </a:t>
            </a:r>
            <a:r>
              <a:rPr lang="en-US" dirty="0">
                <a:latin typeface="Didot"/>
                <a:cs typeface="Didot"/>
              </a:rPr>
              <a:t>ability to work. </a:t>
            </a:r>
            <a:endParaRPr lang="en-US" dirty="0" smtClean="0">
              <a:latin typeface="Didot"/>
              <a:cs typeface="Didot"/>
            </a:endParaRPr>
          </a:p>
          <a:p>
            <a:pPr lvl="2"/>
            <a:r>
              <a:rPr lang="en-US" dirty="0" smtClean="0">
                <a:latin typeface="Didot"/>
                <a:cs typeface="Didot"/>
              </a:rPr>
              <a:t>If </a:t>
            </a:r>
            <a:r>
              <a:rPr lang="en-US" dirty="0">
                <a:latin typeface="Didot"/>
                <a:cs typeface="Didot"/>
              </a:rPr>
              <a:t>an employee is temporarily unable </a:t>
            </a:r>
            <a:endParaRPr lang="en-US" dirty="0" smtClean="0">
              <a:latin typeface="Didot"/>
              <a:cs typeface="Didot"/>
            </a:endParaRPr>
          </a:p>
          <a:p>
            <a:pPr marL="1136650" lvl="2" indent="-222250">
              <a:buNone/>
            </a:pPr>
            <a:r>
              <a:rPr lang="en-US" dirty="0">
                <a:latin typeface="Didot"/>
                <a:cs typeface="Didot"/>
              </a:rPr>
              <a:t> </a:t>
            </a:r>
            <a:r>
              <a:rPr lang="en-US" dirty="0" smtClean="0">
                <a:latin typeface="Didot"/>
                <a:cs typeface="Didot"/>
              </a:rPr>
              <a:t>   to </a:t>
            </a:r>
            <a:r>
              <a:rPr lang="en-US" dirty="0">
                <a:latin typeface="Didot"/>
                <a:cs typeface="Didot"/>
              </a:rPr>
              <a:t>perform her job because of her pregnancy, the employer must </a:t>
            </a:r>
            <a:r>
              <a:rPr lang="en-US" dirty="0" smtClean="0">
                <a:latin typeface="Didot"/>
                <a:cs typeface="Didot"/>
              </a:rPr>
              <a:t>treat        her </a:t>
            </a:r>
            <a:r>
              <a:rPr lang="en-US" dirty="0">
                <a:latin typeface="Didot"/>
                <a:cs typeface="Didot"/>
              </a:rPr>
              <a:t>the same as any other temporarily disabled employee. </a:t>
            </a:r>
            <a:endParaRPr lang="en-US" dirty="0" smtClean="0">
              <a:latin typeface="Didot"/>
              <a:cs typeface="Didot"/>
            </a:endParaRPr>
          </a:p>
          <a:p>
            <a:pPr lvl="2"/>
            <a:r>
              <a:rPr lang="en-US" dirty="0" smtClean="0">
                <a:latin typeface="Didot"/>
                <a:cs typeface="Didot"/>
              </a:rPr>
              <a:t>Pregnant </a:t>
            </a:r>
            <a:r>
              <a:rPr lang="en-US" dirty="0">
                <a:latin typeface="Didot"/>
                <a:cs typeface="Didot"/>
              </a:rPr>
              <a:t>employees must be permitted to work as long as they are able to perform their jobs. </a:t>
            </a:r>
            <a:endParaRPr lang="en-US" dirty="0" smtClean="0">
              <a:latin typeface="Didot"/>
              <a:cs typeface="Didot"/>
            </a:endParaRPr>
          </a:p>
          <a:p>
            <a:pPr lvl="2"/>
            <a:r>
              <a:rPr lang="en-US" dirty="0" smtClean="0">
                <a:latin typeface="Didot"/>
                <a:cs typeface="Didot"/>
              </a:rPr>
              <a:t>Employers </a:t>
            </a:r>
            <a:r>
              <a:rPr lang="en-US" dirty="0">
                <a:latin typeface="Didot"/>
                <a:cs typeface="Didot"/>
              </a:rPr>
              <a:t>must hold open a job for a pregnancy-related absence the same length of time jobs are held open for employees on sick or disability leave.</a:t>
            </a:r>
          </a:p>
        </p:txBody>
      </p:sp>
      <p:pic>
        <p:nvPicPr>
          <p:cNvPr id="4" name="Picture 3"/>
          <p:cNvPicPr>
            <a:picLocks noChangeAspect="1"/>
          </p:cNvPicPr>
          <p:nvPr/>
        </p:nvPicPr>
        <p:blipFill>
          <a:blip r:embed="rId2"/>
          <a:stretch>
            <a:fillRect/>
          </a:stretch>
        </p:blipFill>
        <p:spPr>
          <a:xfrm>
            <a:off x="4855345" y="1637731"/>
            <a:ext cx="4141436" cy="2585872"/>
          </a:xfrm>
          <a:prstGeom prst="rect">
            <a:avLst/>
          </a:prstGeom>
        </p:spPr>
      </p:pic>
    </p:spTree>
    <p:extLst>
      <p:ext uri="{BB962C8B-B14F-4D97-AF65-F5344CB8AC3E}">
        <p14:creationId xmlns:p14="http://schemas.microsoft.com/office/powerpoint/2010/main" val="8093412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74800" y="0"/>
            <a:ext cx="5974080" cy="6858000"/>
          </a:xfrm>
          <a:prstGeom prst="rect">
            <a:avLst/>
          </a:prstGeom>
        </p:spPr>
      </p:pic>
    </p:spTree>
    <p:extLst>
      <p:ext uri="{BB962C8B-B14F-4D97-AF65-F5344CB8AC3E}">
        <p14:creationId xmlns:p14="http://schemas.microsoft.com/office/powerpoint/2010/main" val="15990877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790700" y="0"/>
            <a:ext cx="5556926" cy="6858000"/>
          </a:xfrm>
          <a:prstGeom prst="rect">
            <a:avLst/>
          </a:prstGeom>
        </p:spPr>
      </p:pic>
    </p:spTree>
    <p:extLst>
      <p:ext uri="{BB962C8B-B14F-4D97-AF65-F5344CB8AC3E}">
        <p14:creationId xmlns:p14="http://schemas.microsoft.com/office/powerpoint/2010/main" val="14773943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Didot"/>
                <a:cs typeface="Didot"/>
              </a:rPr>
              <a:t>Illegalization of Marital Rape</a:t>
            </a:r>
            <a:endParaRPr lang="en-US" dirty="0">
              <a:latin typeface="Didot"/>
              <a:cs typeface="Didot"/>
            </a:endParaRPr>
          </a:p>
        </p:txBody>
      </p:sp>
      <p:sp>
        <p:nvSpPr>
          <p:cNvPr id="3" name="Content Placeholder 2"/>
          <p:cNvSpPr>
            <a:spLocks noGrp="1"/>
          </p:cNvSpPr>
          <p:nvPr>
            <p:ph idx="1"/>
          </p:nvPr>
        </p:nvSpPr>
        <p:spPr/>
        <p:txBody>
          <a:bodyPr>
            <a:normAutofit fontScale="92500"/>
          </a:bodyPr>
          <a:lstStyle/>
          <a:p>
            <a:r>
              <a:rPr lang="en-US" dirty="0" smtClean="0">
                <a:solidFill>
                  <a:srgbClr val="000000"/>
                </a:solidFill>
                <a:latin typeface="Didot"/>
                <a:cs typeface="Didot"/>
              </a:rPr>
              <a:t>Many United States rape statutes precluded the prosecution of spouses, including estranged, or even legally separated couples.</a:t>
            </a:r>
          </a:p>
          <a:p>
            <a:r>
              <a:rPr lang="en-US" dirty="0" smtClean="0">
                <a:solidFill>
                  <a:srgbClr val="000000"/>
                </a:solidFill>
                <a:latin typeface="Didot"/>
                <a:cs typeface="Didot"/>
              </a:rPr>
              <a:t>In 1975 South Dakota became the first U.S. state to remove this exception.</a:t>
            </a:r>
          </a:p>
          <a:p>
            <a:r>
              <a:rPr lang="en-US" dirty="0" smtClean="0">
                <a:solidFill>
                  <a:srgbClr val="000000"/>
                </a:solidFill>
                <a:latin typeface="Didot"/>
                <a:cs typeface="Didot"/>
              </a:rPr>
              <a:t>In 1993, North Carolina became the last state to remove the exemption.</a:t>
            </a:r>
          </a:p>
          <a:p>
            <a:r>
              <a:rPr lang="en-US" dirty="0">
                <a:solidFill>
                  <a:srgbClr val="000000"/>
                </a:solidFill>
                <a:latin typeface="Didot"/>
                <a:cs typeface="Didot"/>
              </a:rPr>
              <a:t>However, as of 1999, 33 of 50 </a:t>
            </a:r>
            <a:r>
              <a:rPr lang="en-US" dirty="0" smtClean="0">
                <a:solidFill>
                  <a:srgbClr val="000000"/>
                </a:solidFill>
                <a:latin typeface="Didot"/>
                <a:cs typeface="Didot"/>
              </a:rPr>
              <a:t>U.S. states regarded spousal rape as a lesser crime.</a:t>
            </a:r>
            <a:endParaRPr lang="en-US" dirty="0">
              <a:solidFill>
                <a:srgbClr val="000000"/>
              </a:solidFill>
              <a:latin typeface="Didot"/>
              <a:cs typeface="Didot"/>
            </a:endParaRPr>
          </a:p>
        </p:txBody>
      </p:sp>
    </p:spTree>
    <p:extLst>
      <p:ext uri="{BB962C8B-B14F-4D97-AF65-F5344CB8AC3E}">
        <p14:creationId xmlns:p14="http://schemas.microsoft.com/office/powerpoint/2010/main" val="13579509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latin typeface="Didot"/>
                <a:cs typeface="Didot"/>
              </a:rPr>
              <a:t>No-Fault Divorce</a:t>
            </a:r>
            <a:endParaRPr lang="en-US" dirty="0">
              <a:latin typeface="Didot"/>
              <a:cs typeface="Didot"/>
            </a:endParaRPr>
          </a:p>
        </p:txBody>
      </p:sp>
      <p:sp>
        <p:nvSpPr>
          <p:cNvPr id="3" name="Content Placeholder 2"/>
          <p:cNvSpPr>
            <a:spLocks noGrp="1"/>
          </p:cNvSpPr>
          <p:nvPr>
            <p:ph idx="1"/>
          </p:nvPr>
        </p:nvSpPr>
        <p:spPr>
          <a:xfrm>
            <a:off x="457200" y="1172315"/>
            <a:ext cx="8229600" cy="4525963"/>
          </a:xfrm>
        </p:spPr>
        <p:txBody>
          <a:bodyPr>
            <a:normAutofit/>
          </a:bodyPr>
          <a:lstStyle/>
          <a:p>
            <a:r>
              <a:rPr lang="en-US" dirty="0">
                <a:latin typeface="Didot"/>
                <a:cs typeface="Didot"/>
              </a:rPr>
              <a:t>No-fault divorce </a:t>
            </a:r>
            <a:r>
              <a:rPr lang="en-US" dirty="0" smtClean="0">
                <a:latin typeface="Didot"/>
                <a:cs typeface="Didot"/>
              </a:rPr>
              <a:t>is a divorce in which the dissolution of the marriage does not require proof of wrongdoing by either party.</a:t>
            </a:r>
          </a:p>
          <a:p>
            <a:r>
              <a:rPr lang="en-US" dirty="0" smtClean="0">
                <a:latin typeface="Didot"/>
                <a:cs typeface="Didot"/>
              </a:rPr>
              <a:t>In 1970, California became the first state to pass no-fault divorce.</a:t>
            </a:r>
          </a:p>
          <a:p>
            <a:r>
              <a:rPr lang="en-US" dirty="0" smtClean="0">
                <a:latin typeface="Didot"/>
                <a:cs typeface="Didot"/>
              </a:rPr>
              <a:t>In 2010, New York became the last state.</a:t>
            </a:r>
            <a:endParaRPr lang="en-US" dirty="0">
              <a:latin typeface="Didot"/>
              <a:cs typeface="Didot"/>
            </a:endParaRPr>
          </a:p>
        </p:txBody>
      </p:sp>
    </p:spTree>
    <p:extLst>
      <p:ext uri="{BB962C8B-B14F-4D97-AF65-F5344CB8AC3E}">
        <p14:creationId xmlns:p14="http://schemas.microsoft.com/office/powerpoint/2010/main" val="14353299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033272"/>
            <a:ext cx="9144000" cy="4535228"/>
          </a:xfrm>
          <a:prstGeom prst="rect">
            <a:avLst/>
          </a:prstGeom>
        </p:spPr>
      </p:pic>
    </p:spTree>
    <p:extLst>
      <p:ext uri="{BB962C8B-B14F-4D97-AF65-F5344CB8AC3E}">
        <p14:creationId xmlns:p14="http://schemas.microsoft.com/office/powerpoint/2010/main" val="10517582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Didot"/>
                <a:cs typeface="Didot"/>
              </a:rPr>
              <a:t>Title X (1970)</a:t>
            </a:r>
            <a:endParaRPr lang="en-US" dirty="0">
              <a:latin typeface="Didot"/>
              <a:cs typeface="Didot"/>
            </a:endParaRPr>
          </a:p>
        </p:txBody>
      </p:sp>
      <p:sp>
        <p:nvSpPr>
          <p:cNvPr id="3" name="Content Placeholder 2"/>
          <p:cNvSpPr>
            <a:spLocks noGrp="1"/>
          </p:cNvSpPr>
          <p:nvPr>
            <p:ph idx="1"/>
          </p:nvPr>
        </p:nvSpPr>
        <p:spPr/>
        <p:txBody>
          <a:bodyPr>
            <a:normAutofit fontScale="92500" lnSpcReduction="10000"/>
          </a:bodyPr>
          <a:lstStyle/>
          <a:p>
            <a:r>
              <a:rPr lang="en-US" dirty="0" smtClean="0">
                <a:latin typeface="Didot"/>
                <a:cs typeface="Didot"/>
              </a:rPr>
              <a:t>Allots federal funds to a network of community-based clinics that provide contraceptive services, related counseling, and other preventative health services to low-income women and families.</a:t>
            </a:r>
          </a:p>
          <a:p>
            <a:pPr lvl="1"/>
            <a:r>
              <a:rPr lang="en-US" dirty="0" smtClean="0">
                <a:latin typeface="Didot"/>
                <a:cs typeface="Didot"/>
              </a:rPr>
              <a:t>Services include: contraception, breast and pelvic exams, breast and cervical cancer screenings, STD screening and treatment, HIV testing and counseling, and pregnancy counseling.</a:t>
            </a:r>
          </a:p>
          <a:p>
            <a:r>
              <a:rPr lang="en-US" dirty="0" smtClean="0">
                <a:latin typeface="Didot"/>
                <a:cs typeface="Didot"/>
              </a:rPr>
              <a:t>Signed into law by President Nixon</a:t>
            </a:r>
            <a:endParaRPr lang="en-US" dirty="0">
              <a:latin typeface="Didot"/>
              <a:cs typeface="Didot"/>
            </a:endParaRPr>
          </a:p>
        </p:txBody>
      </p:sp>
    </p:spTree>
    <p:extLst>
      <p:ext uri="{BB962C8B-B14F-4D97-AF65-F5344CB8AC3E}">
        <p14:creationId xmlns:p14="http://schemas.microsoft.com/office/powerpoint/2010/main" val="3749462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253"/>
            <a:ext cx="8229600" cy="1143000"/>
          </a:xfrm>
        </p:spPr>
        <p:txBody>
          <a:bodyPr/>
          <a:lstStyle/>
          <a:p>
            <a:r>
              <a:rPr lang="en-US" dirty="0" smtClean="0">
                <a:latin typeface="Didot"/>
                <a:cs typeface="Didot"/>
              </a:rPr>
              <a:t>Second-Wave Feminism</a:t>
            </a:r>
            <a:endParaRPr lang="en-US" dirty="0">
              <a:latin typeface="Didot"/>
              <a:cs typeface="Didot"/>
            </a:endParaRPr>
          </a:p>
        </p:txBody>
      </p:sp>
      <p:sp>
        <p:nvSpPr>
          <p:cNvPr id="3" name="Content Placeholder 2"/>
          <p:cNvSpPr>
            <a:spLocks noGrp="1"/>
          </p:cNvSpPr>
          <p:nvPr>
            <p:ph idx="1"/>
          </p:nvPr>
        </p:nvSpPr>
        <p:spPr>
          <a:xfrm>
            <a:off x="123020" y="972269"/>
            <a:ext cx="8799586" cy="5885731"/>
          </a:xfrm>
        </p:spPr>
        <p:txBody>
          <a:bodyPr>
            <a:normAutofit fontScale="92500" lnSpcReduction="20000"/>
          </a:bodyPr>
          <a:lstStyle/>
          <a:p>
            <a:r>
              <a:rPr lang="en-US" dirty="0" smtClean="0">
                <a:latin typeface="Didot"/>
                <a:cs typeface="Didot"/>
              </a:rPr>
              <a:t>1960-early 1980s</a:t>
            </a:r>
          </a:p>
          <a:p>
            <a:r>
              <a:rPr lang="en-US" dirty="0" smtClean="0">
                <a:latin typeface="Didot"/>
                <a:cs typeface="Didot"/>
              </a:rPr>
              <a:t>Also called:</a:t>
            </a:r>
          </a:p>
          <a:p>
            <a:pPr lvl="1"/>
            <a:r>
              <a:rPr lang="en-US" dirty="0" smtClean="0">
                <a:latin typeface="Didot"/>
                <a:cs typeface="Didot"/>
              </a:rPr>
              <a:t>Women’s Rights </a:t>
            </a:r>
          </a:p>
          <a:p>
            <a:pPr marL="457200" lvl="1" indent="0">
              <a:buNone/>
            </a:pPr>
            <a:r>
              <a:rPr lang="en-US" dirty="0">
                <a:latin typeface="Didot"/>
                <a:cs typeface="Didot"/>
              </a:rPr>
              <a:t> </a:t>
            </a:r>
            <a:r>
              <a:rPr lang="en-US" dirty="0" smtClean="0">
                <a:latin typeface="Didot"/>
                <a:cs typeface="Didot"/>
              </a:rPr>
              <a:t>  Movement</a:t>
            </a:r>
          </a:p>
          <a:p>
            <a:pPr lvl="1"/>
            <a:r>
              <a:rPr lang="en-US" dirty="0" smtClean="0">
                <a:latin typeface="Didot"/>
                <a:cs typeface="Didot"/>
              </a:rPr>
              <a:t>Women’s Liberation </a:t>
            </a:r>
          </a:p>
          <a:p>
            <a:pPr marL="457200" lvl="1" indent="0">
              <a:buNone/>
            </a:pPr>
            <a:r>
              <a:rPr lang="en-US" dirty="0">
                <a:latin typeface="Didot"/>
                <a:cs typeface="Didot"/>
              </a:rPr>
              <a:t> </a:t>
            </a:r>
            <a:r>
              <a:rPr lang="en-US" dirty="0" smtClean="0">
                <a:latin typeface="Didot"/>
                <a:cs typeface="Didot"/>
              </a:rPr>
              <a:t>   Movement</a:t>
            </a:r>
            <a:endParaRPr lang="en-US" dirty="0">
              <a:latin typeface="Didot"/>
              <a:cs typeface="Didot"/>
            </a:endParaRPr>
          </a:p>
          <a:p>
            <a:r>
              <a:rPr lang="en-US" dirty="0" smtClean="0">
                <a:latin typeface="Didot"/>
                <a:cs typeface="Didot"/>
              </a:rPr>
              <a:t>Focus:</a:t>
            </a:r>
          </a:p>
          <a:p>
            <a:pPr lvl="1"/>
            <a:r>
              <a:rPr lang="en-US" dirty="0" smtClean="0">
                <a:latin typeface="Didot"/>
                <a:cs typeface="Didot"/>
              </a:rPr>
              <a:t>Not focused on one issue</a:t>
            </a:r>
          </a:p>
          <a:p>
            <a:pPr lvl="1"/>
            <a:r>
              <a:rPr lang="en-US" u="sng" dirty="0" smtClean="0">
                <a:latin typeface="Didot"/>
                <a:cs typeface="Didot"/>
              </a:rPr>
              <a:t>Not an issue driven </a:t>
            </a:r>
            <a:r>
              <a:rPr lang="en-US" dirty="0" smtClean="0">
                <a:latin typeface="Didot"/>
                <a:cs typeface="Didot"/>
              </a:rPr>
              <a:t>movement, instead it is a </a:t>
            </a:r>
            <a:r>
              <a:rPr lang="en-US" u="sng" dirty="0" smtClean="0">
                <a:latin typeface="Didot"/>
                <a:cs typeface="Didot"/>
              </a:rPr>
              <a:t>theory lead movement </a:t>
            </a:r>
            <a:r>
              <a:rPr lang="en-US" dirty="0" smtClean="0">
                <a:latin typeface="Didot"/>
                <a:cs typeface="Didot"/>
              </a:rPr>
              <a:t>designed to identify and expose a central institution of oppression in women’s lives, and then make widespread change across a range of issues in an effort to undo that source of oppression.   </a:t>
            </a:r>
          </a:p>
          <a:p>
            <a:pPr lvl="1"/>
            <a:r>
              <a:rPr lang="en-US" dirty="0" smtClean="0">
                <a:latin typeface="Didot"/>
                <a:cs typeface="Didot"/>
              </a:rPr>
              <a:t>“The personal is political”</a:t>
            </a:r>
          </a:p>
          <a:p>
            <a:pPr lvl="2"/>
            <a:r>
              <a:rPr lang="en-US" dirty="0" smtClean="0">
                <a:latin typeface="Didot"/>
                <a:cs typeface="Didot"/>
              </a:rPr>
              <a:t>What do you think this means?</a:t>
            </a:r>
          </a:p>
        </p:txBody>
      </p:sp>
      <p:pic>
        <p:nvPicPr>
          <p:cNvPr id="4" name="Picture 3"/>
          <p:cNvPicPr>
            <a:picLocks noChangeAspect="1"/>
          </p:cNvPicPr>
          <p:nvPr/>
        </p:nvPicPr>
        <p:blipFill>
          <a:blip r:embed="rId2"/>
          <a:stretch>
            <a:fillRect/>
          </a:stretch>
        </p:blipFill>
        <p:spPr>
          <a:xfrm>
            <a:off x="4520338" y="972269"/>
            <a:ext cx="4623662" cy="2737694"/>
          </a:xfrm>
          <a:prstGeom prst="rect">
            <a:avLst/>
          </a:prstGeom>
        </p:spPr>
      </p:pic>
    </p:spTree>
    <p:extLst>
      <p:ext uri="{BB962C8B-B14F-4D97-AF65-F5344CB8AC3E}">
        <p14:creationId xmlns:p14="http://schemas.microsoft.com/office/powerpoint/2010/main" val="1352368154"/>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rcRect t="6293" b="6293"/>
          <a:stretch>
            <a:fillRect/>
          </a:stretch>
        </p:blipFill>
        <p:spPr>
          <a:xfrm>
            <a:off x="24024" y="601615"/>
            <a:ext cx="9119976" cy="5015635"/>
          </a:xfrm>
        </p:spPr>
      </p:pic>
    </p:spTree>
    <p:extLst>
      <p:ext uri="{BB962C8B-B14F-4D97-AF65-F5344CB8AC3E}">
        <p14:creationId xmlns:p14="http://schemas.microsoft.com/office/powerpoint/2010/main" val="23770330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0" y="2130425"/>
            <a:ext cx="9144000" cy="1470025"/>
          </a:xfrm>
        </p:spPr>
        <p:txBody>
          <a:bodyPr/>
          <a:lstStyle/>
          <a:p>
            <a:r>
              <a:rPr lang="en-US" i="1" dirty="0" smtClean="0">
                <a:latin typeface="Didot"/>
                <a:cs typeface="Didot"/>
              </a:rPr>
              <a:t>Laws Ending Unequal Education</a:t>
            </a:r>
            <a:endParaRPr lang="en-US" i="1" dirty="0">
              <a:latin typeface="Didot"/>
              <a:cs typeface="Didot"/>
            </a:endParaRPr>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36092306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latin typeface="Didot"/>
                <a:cs typeface="Didot"/>
              </a:rPr>
              <a:t>Title IX (1972)</a:t>
            </a:r>
            <a:endParaRPr lang="en-US" dirty="0">
              <a:latin typeface="Didot"/>
              <a:cs typeface="Didot"/>
            </a:endParaRPr>
          </a:p>
        </p:txBody>
      </p:sp>
      <p:sp>
        <p:nvSpPr>
          <p:cNvPr id="3" name="Content Placeholder 2"/>
          <p:cNvSpPr>
            <a:spLocks noGrp="1"/>
          </p:cNvSpPr>
          <p:nvPr>
            <p:ph idx="1"/>
          </p:nvPr>
        </p:nvSpPr>
        <p:spPr>
          <a:xfrm>
            <a:off x="457200" y="1002694"/>
            <a:ext cx="5207151" cy="5855306"/>
          </a:xfrm>
        </p:spPr>
        <p:txBody>
          <a:bodyPr>
            <a:normAutofit fontScale="70000" lnSpcReduction="20000"/>
          </a:bodyPr>
          <a:lstStyle/>
          <a:p>
            <a:r>
              <a:rPr lang="en-US" sz="3100" dirty="0" smtClean="0">
                <a:latin typeface="Didot"/>
                <a:cs typeface="Didot"/>
              </a:rPr>
              <a:t>Portion of the Education Amendments of 1972</a:t>
            </a:r>
          </a:p>
          <a:p>
            <a:r>
              <a:rPr lang="en-US" sz="3100" dirty="0" smtClean="0">
                <a:latin typeface="Didot"/>
                <a:cs typeface="Didot"/>
              </a:rPr>
              <a:t>States that: </a:t>
            </a:r>
          </a:p>
          <a:p>
            <a:pPr lvl="1"/>
            <a:r>
              <a:rPr lang="en-US" sz="3100" dirty="0">
                <a:latin typeface="Didot"/>
                <a:cs typeface="Didot"/>
              </a:rPr>
              <a:t>No person in the United States shall, on the basis of sex, be excluded from participation in, be denied the benefits of, or be subjected to discrimination under any education program or activity receiving federal financial assistance..</a:t>
            </a:r>
            <a:r>
              <a:rPr lang="en-US" sz="3100" dirty="0" smtClean="0">
                <a:latin typeface="Didot"/>
                <a:cs typeface="Didot"/>
              </a:rPr>
              <a:t>.</a:t>
            </a:r>
          </a:p>
          <a:p>
            <a:r>
              <a:rPr lang="en-US" sz="3100" dirty="0" smtClean="0">
                <a:latin typeface="Didot"/>
                <a:cs typeface="Didot"/>
              </a:rPr>
              <a:t>In short, Prohibits sex discrimination in schools whether academic or athletic.</a:t>
            </a:r>
          </a:p>
          <a:p>
            <a:r>
              <a:rPr lang="en-US" sz="3100" dirty="0" smtClean="0">
                <a:latin typeface="Didot"/>
                <a:cs typeface="Didot"/>
              </a:rPr>
              <a:t>Major effects on the equal creation and funding of women’s athletics</a:t>
            </a:r>
          </a:p>
          <a:p>
            <a:r>
              <a:rPr lang="en-US" sz="3100" dirty="0" smtClean="0">
                <a:latin typeface="Didot"/>
                <a:cs typeface="Didot"/>
              </a:rPr>
              <a:t>Signed into law by President </a:t>
            </a:r>
            <a:r>
              <a:rPr lang="en-US" dirty="0" smtClean="0">
                <a:latin typeface="Didot"/>
                <a:cs typeface="Didot"/>
              </a:rPr>
              <a:t>Nixon</a:t>
            </a:r>
            <a:endParaRPr lang="en-US" dirty="0">
              <a:latin typeface="Didot"/>
              <a:cs typeface="Didot"/>
            </a:endParaRPr>
          </a:p>
        </p:txBody>
      </p:sp>
      <p:pic>
        <p:nvPicPr>
          <p:cNvPr id="4" name="Picture 3"/>
          <p:cNvPicPr>
            <a:picLocks noChangeAspect="1"/>
          </p:cNvPicPr>
          <p:nvPr/>
        </p:nvPicPr>
        <p:blipFill>
          <a:blip r:embed="rId2"/>
          <a:stretch>
            <a:fillRect/>
          </a:stretch>
        </p:blipFill>
        <p:spPr>
          <a:xfrm>
            <a:off x="5867400" y="1600200"/>
            <a:ext cx="3276600" cy="4064000"/>
          </a:xfrm>
          <a:prstGeom prst="rect">
            <a:avLst/>
          </a:prstGeom>
        </p:spPr>
      </p:pic>
    </p:spTree>
    <p:extLst>
      <p:ext uri="{BB962C8B-B14F-4D97-AF65-F5344CB8AC3E}">
        <p14:creationId xmlns:p14="http://schemas.microsoft.com/office/powerpoint/2010/main" val="26063528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12124" y="0"/>
            <a:ext cx="8703636" cy="6857999"/>
          </a:xfrm>
          <a:prstGeom prst="rect">
            <a:avLst/>
          </a:prstGeom>
        </p:spPr>
      </p:pic>
    </p:spTree>
    <p:extLst>
      <p:ext uri="{BB962C8B-B14F-4D97-AF65-F5344CB8AC3E}">
        <p14:creationId xmlns:p14="http://schemas.microsoft.com/office/powerpoint/2010/main" val="37178823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52400"/>
            <a:ext cx="9144000" cy="6531429"/>
          </a:xfrm>
          <a:prstGeom prst="rect">
            <a:avLst/>
          </a:prstGeom>
        </p:spPr>
      </p:pic>
    </p:spTree>
    <p:extLst>
      <p:ext uri="{BB962C8B-B14F-4D97-AF65-F5344CB8AC3E}">
        <p14:creationId xmlns:p14="http://schemas.microsoft.com/office/powerpoint/2010/main" val="14763211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Didot"/>
                <a:cs typeface="Didot"/>
              </a:rPr>
              <a:t>Four Goals/Agendas of </a:t>
            </a:r>
            <a:br>
              <a:rPr lang="en-US" dirty="0" smtClean="0">
                <a:latin typeface="Didot"/>
                <a:cs typeface="Didot"/>
              </a:rPr>
            </a:br>
            <a:r>
              <a:rPr lang="en-US" dirty="0" smtClean="0">
                <a:latin typeface="Didot"/>
                <a:cs typeface="Didot"/>
              </a:rPr>
              <a:t>Second-Wave Feminism	</a:t>
            </a:r>
            <a:endParaRPr lang="en-US" dirty="0">
              <a:latin typeface="Didot"/>
              <a:cs typeface="Didot"/>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96365189"/>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7958255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i="1" dirty="0" smtClean="0">
                <a:latin typeface="Didot"/>
                <a:cs typeface="Didot"/>
              </a:rPr>
              <a:t>Develop a Feminist Theory</a:t>
            </a:r>
            <a:endParaRPr lang="en-US" i="1" dirty="0">
              <a:latin typeface="Didot"/>
              <a:cs typeface="Didot"/>
            </a:endParaRPr>
          </a:p>
        </p:txBody>
      </p:sp>
      <p:sp>
        <p:nvSpPr>
          <p:cNvPr id="5" name="Subtitle 4"/>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04681223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Didot"/>
                <a:cs typeface="Didot"/>
              </a:rPr>
              <a:t>Emergence of Feminist Theory</a:t>
            </a:r>
            <a:endParaRPr lang="en-US" dirty="0">
              <a:latin typeface="Didot"/>
              <a:cs typeface="Didot"/>
            </a:endParaRPr>
          </a:p>
        </p:txBody>
      </p:sp>
      <p:sp>
        <p:nvSpPr>
          <p:cNvPr id="3" name="Content Placeholder 2"/>
          <p:cNvSpPr>
            <a:spLocks noGrp="1"/>
          </p:cNvSpPr>
          <p:nvPr>
            <p:ph idx="1"/>
          </p:nvPr>
        </p:nvSpPr>
        <p:spPr/>
        <p:txBody>
          <a:bodyPr>
            <a:normAutofit lnSpcReduction="10000"/>
          </a:bodyPr>
          <a:lstStyle/>
          <a:p>
            <a:r>
              <a:rPr lang="en-US" dirty="0" smtClean="0">
                <a:latin typeface="Didot"/>
                <a:cs typeface="Didot"/>
              </a:rPr>
              <a:t>For the first time women’s rights activists began to outline a theory of the female experience.</a:t>
            </a:r>
          </a:p>
          <a:p>
            <a:r>
              <a:rPr lang="en-US" dirty="0" smtClean="0">
                <a:latin typeface="Didot"/>
                <a:cs typeface="Didot"/>
              </a:rPr>
              <a:t>Why do you think the development of theory is so important to a social rights movement?</a:t>
            </a:r>
          </a:p>
          <a:p>
            <a:r>
              <a:rPr lang="en-US" dirty="0" smtClean="0">
                <a:latin typeface="Didot"/>
                <a:cs typeface="Didot"/>
              </a:rPr>
              <a:t>Why is the development of feminist theory so important to the women’s rights movement?</a:t>
            </a:r>
            <a:endParaRPr lang="en-US" dirty="0">
              <a:latin typeface="Didot"/>
              <a:cs typeface="Didot"/>
            </a:endParaRPr>
          </a:p>
        </p:txBody>
      </p:sp>
    </p:spTree>
    <p:extLst>
      <p:ext uri="{BB962C8B-B14F-4D97-AF65-F5344CB8AC3E}">
        <p14:creationId xmlns:p14="http://schemas.microsoft.com/office/powerpoint/2010/main" val="240756820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388"/>
            <a:ext cx="8229600" cy="1143000"/>
          </a:xfrm>
        </p:spPr>
        <p:txBody>
          <a:bodyPr>
            <a:normAutofit fontScale="90000"/>
          </a:bodyPr>
          <a:lstStyle/>
          <a:p>
            <a:r>
              <a:rPr lang="en-US" dirty="0" smtClean="0">
                <a:latin typeface="Didot"/>
                <a:cs typeface="Didot"/>
              </a:rPr>
              <a:t>Emergence of a Feminist Theory</a:t>
            </a:r>
            <a:endParaRPr lang="en-US" dirty="0">
              <a:latin typeface="Didot"/>
              <a:cs typeface="Didot"/>
            </a:endParaRPr>
          </a:p>
        </p:txBody>
      </p:sp>
      <p:sp>
        <p:nvSpPr>
          <p:cNvPr id="3" name="Content Placeholder 2"/>
          <p:cNvSpPr>
            <a:spLocks noGrp="1"/>
          </p:cNvSpPr>
          <p:nvPr>
            <p:ph idx="1"/>
          </p:nvPr>
        </p:nvSpPr>
        <p:spPr>
          <a:xfrm>
            <a:off x="340237" y="1200388"/>
            <a:ext cx="8582369" cy="5500941"/>
          </a:xfrm>
        </p:spPr>
        <p:txBody>
          <a:bodyPr>
            <a:normAutofit fontScale="55000" lnSpcReduction="20000"/>
          </a:bodyPr>
          <a:lstStyle/>
          <a:p>
            <a:r>
              <a:rPr lang="en-US" dirty="0" smtClean="0">
                <a:latin typeface="Didot"/>
                <a:cs typeface="Didot"/>
              </a:rPr>
              <a:t>Theory is essential for an activist movement, because it allows you to see that the troubles/difficulties/persecution in your life are not an </a:t>
            </a:r>
            <a:r>
              <a:rPr lang="en-US" i="1" dirty="0" smtClean="0">
                <a:latin typeface="Didot"/>
                <a:cs typeface="Didot"/>
              </a:rPr>
              <a:t>individual</a:t>
            </a:r>
            <a:r>
              <a:rPr lang="en-US" dirty="0" smtClean="0">
                <a:latin typeface="Didot"/>
                <a:cs typeface="Didot"/>
              </a:rPr>
              <a:t> problem, but rather are an outgrowth of the design of the social system in which you live.</a:t>
            </a:r>
          </a:p>
          <a:p>
            <a:pPr lvl="1"/>
            <a:r>
              <a:rPr lang="en-US" sz="2900" dirty="0" smtClean="0">
                <a:latin typeface="Didot"/>
                <a:cs typeface="Didot"/>
              </a:rPr>
              <a:t>Theory explains how problems are a result of systematic oppression, not private issues or personal complaints</a:t>
            </a:r>
          </a:p>
          <a:p>
            <a:r>
              <a:rPr lang="en-US" dirty="0" smtClean="0">
                <a:latin typeface="Didot"/>
                <a:cs typeface="Didot"/>
              </a:rPr>
              <a:t>In the 1960s, scholars began to develop a feminist theory to expose the structure of oppression at work in women’s lives.  The goal is to point out that  women’s persecution is a structural, not personal, issue.</a:t>
            </a:r>
          </a:p>
          <a:p>
            <a:r>
              <a:rPr lang="en-US" dirty="0" smtClean="0">
                <a:latin typeface="Didot"/>
                <a:cs typeface="Didot"/>
              </a:rPr>
              <a:t>Feminist theory asserts that women </a:t>
            </a:r>
            <a:r>
              <a:rPr lang="en-US" dirty="0">
                <a:latin typeface="Didot"/>
                <a:cs typeface="Didot"/>
              </a:rPr>
              <a:t>are oppressed </a:t>
            </a:r>
            <a:r>
              <a:rPr lang="en-US" dirty="0" smtClean="0">
                <a:latin typeface="Didot"/>
                <a:cs typeface="Didot"/>
              </a:rPr>
              <a:t>as a result of the social system of </a:t>
            </a:r>
            <a:r>
              <a:rPr lang="en-US" b="1" dirty="0" smtClean="0">
                <a:latin typeface="Didot"/>
                <a:cs typeface="Didot"/>
              </a:rPr>
              <a:t>patriarchy</a:t>
            </a:r>
            <a:r>
              <a:rPr lang="en-US" dirty="0" smtClean="0">
                <a:latin typeface="Didot"/>
                <a:cs typeface="Didot"/>
              </a:rPr>
              <a:t>.</a:t>
            </a:r>
          </a:p>
          <a:p>
            <a:pPr lvl="1"/>
            <a:r>
              <a:rPr lang="en-US" sz="2900" dirty="0" smtClean="0">
                <a:latin typeface="Didot"/>
                <a:cs typeface="Didot"/>
              </a:rPr>
              <a:t>Patriarchy is a social system in which males </a:t>
            </a:r>
          </a:p>
          <a:p>
            <a:pPr marL="457200" lvl="1" indent="0">
              <a:buNone/>
            </a:pPr>
            <a:r>
              <a:rPr lang="en-US" sz="2900" dirty="0">
                <a:latin typeface="Didot"/>
                <a:cs typeface="Didot"/>
              </a:rPr>
              <a:t> </a:t>
            </a:r>
            <a:r>
              <a:rPr lang="en-US" sz="2900" dirty="0" smtClean="0">
                <a:latin typeface="Didot"/>
                <a:cs typeface="Didot"/>
              </a:rPr>
              <a:t>    are the primary authority figures, occupying </a:t>
            </a:r>
          </a:p>
          <a:p>
            <a:pPr marL="457200" lvl="1" indent="0">
              <a:buNone/>
            </a:pPr>
            <a:r>
              <a:rPr lang="en-US" sz="2900" dirty="0">
                <a:latin typeface="Didot"/>
                <a:cs typeface="Didot"/>
              </a:rPr>
              <a:t> </a:t>
            </a:r>
            <a:r>
              <a:rPr lang="en-US" sz="2900" dirty="0" smtClean="0">
                <a:latin typeface="Didot"/>
                <a:cs typeface="Didot"/>
              </a:rPr>
              <a:t>    roles of political power, moral authority, </a:t>
            </a:r>
          </a:p>
          <a:p>
            <a:pPr marL="457200" lvl="1" indent="0">
              <a:buNone/>
            </a:pPr>
            <a:r>
              <a:rPr lang="en-US" sz="2900" dirty="0">
                <a:latin typeface="Didot"/>
                <a:cs typeface="Didot"/>
              </a:rPr>
              <a:t> </a:t>
            </a:r>
            <a:r>
              <a:rPr lang="en-US" sz="2900" dirty="0" smtClean="0">
                <a:latin typeface="Didot"/>
                <a:cs typeface="Didot"/>
              </a:rPr>
              <a:t>    control over the family, and control over </a:t>
            </a:r>
          </a:p>
          <a:p>
            <a:pPr marL="457200" lvl="1" indent="0">
              <a:buNone/>
            </a:pPr>
            <a:r>
              <a:rPr lang="en-US" sz="2900" dirty="0">
                <a:latin typeface="Didot"/>
                <a:cs typeface="Didot"/>
              </a:rPr>
              <a:t> </a:t>
            </a:r>
            <a:r>
              <a:rPr lang="en-US" sz="2900" dirty="0" smtClean="0">
                <a:latin typeface="Didot"/>
                <a:cs typeface="Didot"/>
              </a:rPr>
              <a:t>    property.  Patriarchy also includes the </a:t>
            </a:r>
          </a:p>
          <a:p>
            <a:pPr marL="457200" lvl="1" indent="0">
              <a:buNone/>
            </a:pPr>
            <a:r>
              <a:rPr lang="en-US" sz="2900" dirty="0">
                <a:latin typeface="Didot"/>
                <a:cs typeface="Didot"/>
              </a:rPr>
              <a:t> </a:t>
            </a:r>
            <a:r>
              <a:rPr lang="en-US" sz="2900" dirty="0" smtClean="0">
                <a:latin typeface="Didot"/>
                <a:cs typeface="Didot"/>
              </a:rPr>
              <a:t>    oppression of minorities and homosexuals as </a:t>
            </a:r>
          </a:p>
          <a:p>
            <a:pPr marL="457200" lvl="1" indent="0">
              <a:buNone/>
            </a:pPr>
            <a:r>
              <a:rPr lang="en-US" sz="2900" dirty="0">
                <a:latin typeface="Didot"/>
                <a:cs typeface="Didot"/>
              </a:rPr>
              <a:t> </a:t>
            </a:r>
            <a:r>
              <a:rPr lang="en-US" sz="2900" dirty="0" smtClean="0">
                <a:latin typeface="Didot"/>
                <a:cs typeface="Didot"/>
              </a:rPr>
              <a:t>    part of a broader system designed to </a:t>
            </a:r>
          </a:p>
          <a:p>
            <a:pPr marL="457200" lvl="1" indent="0">
              <a:buNone/>
            </a:pPr>
            <a:r>
              <a:rPr lang="en-US" sz="2900" dirty="0">
                <a:latin typeface="Didot"/>
                <a:cs typeface="Didot"/>
              </a:rPr>
              <a:t> </a:t>
            </a:r>
            <a:r>
              <a:rPr lang="en-US" sz="2900" dirty="0" smtClean="0">
                <a:latin typeface="Didot"/>
                <a:cs typeface="Didot"/>
              </a:rPr>
              <a:t>    subordinate women.</a:t>
            </a:r>
          </a:p>
          <a:p>
            <a:pPr lvl="1"/>
            <a:r>
              <a:rPr lang="en-US" sz="2900" dirty="0" smtClean="0">
                <a:latin typeface="Didot"/>
                <a:cs typeface="Didot"/>
              </a:rPr>
              <a:t>Feminist theory argues that ridding </a:t>
            </a:r>
            <a:r>
              <a:rPr lang="en-US" sz="2900" dirty="0">
                <a:latin typeface="Didot"/>
                <a:cs typeface="Didot"/>
              </a:rPr>
              <a:t>society of </a:t>
            </a:r>
            <a:endParaRPr lang="en-US" sz="2900" dirty="0" smtClean="0">
              <a:latin typeface="Didot"/>
              <a:cs typeface="Didot"/>
            </a:endParaRPr>
          </a:p>
          <a:p>
            <a:pPr marL="457200" lvl="1" indent="0">
              <a:buNone/>
            </a:pPr>
            <a:r>
              <a:rPr lang="en-US" sz="2900" dirty="0" smtClean="0">
                <a:latin typeface="Didot"/>
                <a:cs typeface="Didot"/>
              </a:rPr>
              <a:t>     patriarchy </a:t>
            </a:r>
            <a:r>
              <a:rPr lang="en-US" sz="2900" dirty="0">
                <a:latin typeface="Didot"/>
                <a:cs typeface="Didot"/>
              </a:rPr>
              <a:t>will result in liberation for women, men, </a:t>
            </a:r>
            <a:endParaRPr lang="en-US" sz="2900" dirty="0" smtClean="0">
              <a:latin typeface="Didot"/>
              <a:cs typeface="Didot"/>
            </a:endParaRPr>
          </a:p>
          <a:p>
            <a:pPr marL="457200" lvl="1" indent="0">
              <a:buNone/>
            </a:pPr>
            <a:r>
              <a:rPr lang="en-US" sz="2900" dirty="0">
                <a:latin typeface="Didot"/>
                <a:cs typeface="Didot"/>
              </a:rPr>
              <a:t> </a:t>
            </a:r>
            <a:r>
              <a:rPr lang="en-US" sz="2900" dirty="0" smtClean="0">
                <a:latin typeface="Didot"/>
                <a:cs typeface="Didot"/>
              </a:rPr>
              <a:t>    minorities</a:t>
            </a:r>
            <a:r>
              <a:rPr lang="en-US" sz="2900" dirty="0">
                <a:latin typeface="Didot"/>
                <a:cs typeface="Didot"/>
              </a:rPr>
              <a:t>, and gays</a:t>
            </a:r>
            <a:r>
              <a:rPr lang="en-US" sz="2900" dirty="0" smtClean="0">
                <a:latin typeface="Didot"/>
                <a:cs typeface="Didot"/>
              </a:rPr>
              <a:t>.</a:t>
            </a:r>
            <a:endParaRPr lang="en-US" sz="2900" dirty="0">
              <a:latin typeface="Didot"/>
              <a:cs typeface="Didot"/>
            </a:endParaRPr>
          </a:p>
        </p:txBody>
      </p:sp>
      <p:pic>
        <p:nvPicPr>
          <p:cNvPr id="4" name="Picture 3"/>
          <p:cNvPicPr>
            <a:picLocks noChangeAspect="1"/>
          </p:cNvPicPr>
          <p:nvPr/>
        </p:nvPicPr>
        <p:blipFill>
          <a:blip r:embed="rId2"/>
          <a:stretch>
            <a:fillRect/>
          </a:stretch>
        </p:blipFill>
        <p:spPr>
          <a:xfrm>
            <a:off x="5927028" y="4027482"/>
            <a:ext cx="3216972" cy="2412729"/>
          </a:xfrm>
          <a:prstGeom prst="rect">
            <a:avLst/>
          </a:prstGeom>
        </p:spPr>
      </p:pic>
    </p:spTree>
    <p:extLst>
      <p:ext uri="{BB962C8B-B14F-4D97-AF65-F5344CB8AC3E}">
        <p14:creationId xmlns:p14="http://schemas.microsoft.com/office/powerpoint/2010/main" val="218044130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27594325"/>
              </p:ext>
            </p:extLst>
          </p:nvPr>
        </p:nvGraphicFramePr>
        <p:xfrm>
          <a:off x="1320011" y="1"/>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2823821" y="3177113"/>
            <a:ext cx="1737736" cy="538609"/>
          </a:xfrm>
          <a:prstGeom prst="rect">
            <a:avLst/>
          </a:prstGeom>
          <a:noFill/>
        </p:spPr>
        <p:txBody>
          <a:bodyPr wrap="square" rtlCol="0">
            <a:spAutoFit/>
          </a:bodyPr>
          <a:lstStyle/>
          <a:p>
            <a:pPr algn="ctr"/>
            <a:r>
              <a:rPr lang="en-US" sz="2900" dirty="0" smtClean="0"/>
              <a:t>Patriarchy</a:t>
            </a:r>
            <a:endParaRPr lang="en-US" sz="2900" dirty="0"/>
          </a:p>
        </p:txBody>
      </p:sp>
    </p:spTree>
    <p:extLst>
      <p:ext uri="{BB962C8B-B14F-4D97-AF65-F5344CB8AC3E}">
        <p14:creationId xmlns:p14="http://schemas.microsoft.com/office/powerpoint/2010/main" val="392510788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1057</TotalTime>
  <Words>2346</Words>
  <Application>Microsoft Macintosh PowerPoint</Application>
  <PresentationFormat>On-screen Show (4:3)</PresentationFormat>
  <Paragraphs>236</Paragraphs>
  <Slides>44</Slides>
  <Notes>1</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Office Theme</vt:lpstr>
      <vt:lpstr>PowerPoint Presentation</vt:lpstr>
      <vt:lpstr>The Feminine Mystique Sparks Second-Wave Feminism</vt:lpstr>
      <vt:lpstr>Presidential Commission on the Status of Women</vt:lpstr>
      <vt:lpstr>Second-Wave Feminism</vt:lpstr>
      <vt:lpstr>Four Goals/Agendas of  Second-Wave Feminism </vt:lpstr>
      <vt:lpstr>Develop a Feminist Theory</vt:lpstr>
      <vt:lpstr>Emergence of Feminist Theory</vt:lpstr>
      <vt:lpstr>Emergence of a Feminist Theory</vt:lpstr>
      <vt:lpstr>PowerPoint Presentation</vt:lpstr>
      <vt:lpstr>Variants of Feminist Theory: Liberal Feminism</vt:lpstr>
      <vt:lpstr>Variants of Feminist Theory: Radical Feminism</vt:lpstr>
      <vt:lpstr>Variants of Feminist Theory:  Socialist Feminism</vt:lpstr>
      <vt:lpstr>Variants of Feminist Theory:   Feminist Separatism </vt:lpstr>
      <vt:lpstr>Raise Awareness</vt:lpstr>
      <vt:lpstr>PowerPoint Presentation</vt:lpstr>
      <vt:lpstr>PowerPoint Presentation</vt:lpstr>
      <vt:lpstr>Consciousness-Raising</vt:lpstr>
      <vt:lpstr>Organize</vt:lpstr>
      <vt:lpstr>The National Organization for Women</vt:lpstr>
      <vt:lpstr>NOW</vt:lpstr>
      <vt:lpstr>Act</vt:lpstr>
      <vt:lpstr>Act Through Activism</vt:lpstr>
      <vt:lpstr>PowerPoint Presentation</vt:lpstr>
      <vt:lpstr>PowerPoint Presentation</vt:lpstr>
      <vt:lpstr>PowerPoint Presentation</vt:lpstr>
      <vt:lpstr>Act: Legislative Change</vt:lpstr>
      <vt:lpstr>Laws Banning Sex Discrimination in Employment </vt:lpstr>
      <vt:lpstr>Equal Pay Act of 1963</vt:lpstr>
      <vt:lpstr>Civil Rights Act 1964</vt:lpstr>
      <vt:lpstr>PowerPoint Presentation</vt:lpstr>
      <vt:lpstr>PowerPoint Presentation</vt:lpstr>
      <vt:lpstr>Laws Giving Women More Rights in the Family</vt:lpstr>
      <vt:lpstr>Pregnancy Discrimination Act (1978)</vt:lpstr>
      <vt:lpstr>PowerPoint Presentation</vt:lpstr>
      <vt:lpstr>PowerPoint Presentation</vt:lpstr>
      <vt:lpstr>Illegalization of Marital Rape</vt:lpstr>
      <vt:lpstr>No-Fault Divorce</vt:lpstr>
      <vt:lpstr>PowerPoint Presentation</vt:lpstr>
      <vt:lpstr>Title X (1970)</vt:lpstr>
      <vt:lpstr>PowerPoint Presentation</vt:lpstr>
      <vt:lpstr>Laws Ending Unequal Education</vt:lpstr>
      <vt:lpstr>Title IX (1972)</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Technology Department</dc:creator>
  <cp:lastModifiedBy>WPS</cp:lastModifiedBy>
  <cp:revision>64</cp:revision>
  <dcterms:created xsi:type="dcterms:W3CDTF">2012-12-13T14:27:56Z</dcterms:created>
  <dcterms:modified xsi:type="dcterms:W3CDTF">2013-12-19T17:54:32Z</dcterms:modified>
</cp:coreProperties>
</file>