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1" r:id="rId2"/>
    <p:sldId id="272"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7" d="100"/>
          <a:sy n="47" d="100"/>
        </p:scale>
        <p:origin x="-91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6085EE-C7EF-0547-B2AB-29330BEB509F}" type="datetimeFigureOut">
              <a:rPr lang="en-US" smtClean="0"/>
              <a:t>12/29/13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B07DC-1658-5443-AB3F-D1D97EAEB684}" type="slidenum">
              <a:rPr lang="en-US" smtClean="0"/>
              <a:t>‹#›</a:t>
            </a:fld>
            <a:endParaRPr lang="en-US"/>
          </a:p>
        </p:txBody>
      </p:sp>
    </p:spTree>
    <p:extLst>
      <p:ext uri="{BB962C8B-B14F-4D97-AF65-F5344CB8AC3E}">
        <p14:creationId xmlns:p14="http://schemas.microsoft.com/office/powerpoint/2010/main" val="3067986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6085EE-C7EF-0547-B2AB-29330BEB509F}" type="datetimeFigureOut">
              <a:rPr lang="en-US" smtClean="0"/>
              <a:t>12/29/13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B07DC-1658-5443-AB3F-D1D97EAEB684}" type="slidenum">
              <a:rPr lang="en-US" smtClean="0"/>
              <a:t>‹#›</a:t>
            </a:fld>
            <a:endParaRPr lang="en-US"/>
          </a:p>
        </p:txBody>
      </p:sp>
    </p:spTree>
    <p:extLst>
      <p:ext uri="{BB962C8B-B14F-4D97-AF65-F5344CB8AC3E}">
        <p14:creationId xmlns:p14="http://schemas.microsoft.com/office/powerpoint/2010/main" val="1424845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6085EE-C7EF-0547-B2AB-29330BEB509F}" type="datetimeFigureOut">
              <a:rPr lang="en-US" smtClean="0"/>
              <a:t>12/29/13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B07DC-1658-5443-AB3F-D1D97EAEB684}" type="slidenum">
              <a:rPr lang="en-US" smtClean="0"/>
              <a:t>‹#›</a:t>
            </a:fld>
            <a:endParaRPr lang="en-US"/>
          </a:p>
        </p:txBody>
      </p:sp>
    </p:spTree>
    <p:extLst>
      <p:ext uri="{BB962C8B-B14F-4D97-AF65-F5344CB8AC3E}">
        <p14:creationId xmlns:p14="http://schemas.microsoft.com/office/powerpoint/2010/main" val="748762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6085EE-C7EF-0547-B2AB-29330BEB509F}" type="datetimeFigureOut">
              <a:rPr lang="en-US" smtClean="0"/>
              <a:t>12/29/13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B07DC-1658-5443-AB3F-D1D97EAEB684}" type="slidenum">
              <a:rPr lang="en-US" smtClean="0"/>
              <a:t>‹#›</a:t>
            </a:fld>
            <a:endParaRPr lang="en-US"/>
          </a:p>
        </p:txBody>
      </p:sp>
    </p:spTree>
    <p:extLst>
      <p:ext uri="{BB962C8B-B14F-4D97-AF65-F5344CB8AC3E}">
        <p14:creationId xmlns:p14="http://schemas.microsoft.com/office/powerpoint/2010/main" val="2251110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6085EE-C7EF-0547-B2AB-29330BEB509F}" type="datetimeFigureOut">
              <a:rPr lang="en-US" smtClean="0"/>
              <a:t>12/29/13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B07DC-1658-5443-AB3F-D1D97EAEB684}" type="slidenum">
              <a:rPr lang="en-US" smtClean="0"/>
              <a:t>‹#›</a:t>
            </a:fld>
            <a:endParaRPr lang="en-US"/>
          </a:p>
        </p:txBody>
      </p:sp>
    </p:spTree>
    <p:extLst>
      <p:ext uri="{BB962C8B-B14F-4D97-AF65-F5344CB8AC3E}">
        <p14:creationId xmlns:p14="http://schemas.microsoft.com/office/powerpoint/2010/main" val="615877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6085EE-C7EF-0547-B2AB-29330BEB509F}" type="datetimeFigureOut">
              <a:rPr lang="en-US" smtClean="0"/>
              <a:t>12/29/13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B07DC-1658-5443-AB3F-D1D97EAEB684}" type="slidenum">
              <a:rPr lang="en-US" smtClean="0"/>
              <a:t>‹#›</a:t>
            </a:fld>
            <a:endParaRPr lang="en-US"/>
          </a:p>
        </p:txBody>
      </p:sp>
    </p:spTree>
    <p:extLst>
      <p:ext uri="{BB962C8B-B14F-4D97-AF65-F5344CB8AC3E}">
        <p14:creationId xmlns:p14="http://schemas.microsoft.com/office/powerpoint/2010/main" val="2447755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6085EE-C7EF-0547-B2AB-29330BEB509F}" type="datetimeFigureOut">
              <a:rPr lang="en-US" smtClean="0"/>
              <a:t>12/29/13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DB07DC-1658-5443-AB3F-D1D97EAEB684}" type="slidenum">
              <a:rPr lang="en-US" smtClean="0"/>
              <a:t>‹#›</a:t>
            </a:fld>
            <a:endParaRPr lang="en-US"/>
          </a:p>
        </p:txBody>
      </p:sp>
    </p:spTree>
    <p:extLst>
      <p:ext uri="{BB962C8B-B14F-4D97-AF65-F5344CB8AC3E}">
        <p14:creationId xmlns:p14="http://schemas.microsoft.com/office/powerpoint/2010/main" val="2404172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6085EE-C7EF-0547-B2AB-29330BEB509F}" type="datetimeFigureOut">
              <a:rPr lang="en-US" smtClean="0"/>
              <a:t>12/29/13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DB07DC-1658-5443-AB3F-D1D97EAEB684}" type="slidenum">
              <a:rPr lang="en-US" smtClean="0"/>
              <a:t>‹#›</a:t>
            </a:fld>
            <a:endParaRPr lang="en-US"/>
          </a:p>
        </p:txBody>
      </p:sp>
    </p:spTree>
    <p:extLst>
      <p:ext uri="{BB962C8B-B14F-4D97-AF65-F5344CB8AC3E}">
        <p14:creationId xmlns:p14="http://schemas.microsoft.com/office/powerpoint/2010/main" val="2377775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6085EE-C7EF-0547-B2AB-29330BEB509F}" type="datetimeFigureOut">
              <a:rPr lang="en-US" smtClean="0"/>
              <a:t>12/29/13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DB07DC-1658-5443-AB3F-D1D97EAEB684}" type="slidenum">
              <a:rPr lang="en-US" smtClean="0"/>
              <a:t>‹#›</a:t>
            </a:fld>
            <a:endParaRPr lang="en-US"/>
          </a:p>
        </p:txBody>
      </p:sp>
    </p:spTree>
    <p:extLst>
      <p:ext uri="{BB962C8B-B14F-4D97-AF65-F5344CB8AC3E}">
        <p14:creationId xmlns:p14="http://schemas.microsoft.com/office/powerpoint/2010/main" val="271548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6085EE-C7EF-0547-B2AB-29330BEB509F}" type="datetimeFigureOut">
              <a:rPr lang="en-US" smtClean="0"/>
              <a:t>12/29/13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B07DC-1658-5443-AB3F-D1D97EAEB684}" type="slidenum">
              <a:rPr lang="en-US" smtClean="0"/>
              <a:t>‹#›</a:t>
            </a:fld>
            <a:endParaRPr lang="en-US"/>
          </a:p>
        </p:txBody>
      </p:sp>
    </p:spTree>
    <p:extLst>
      <p:ext uri="{BB962C8B-B14F-4D97-AF65-F5344CB8AC3E}">
        <p14:creationId xmlns:p14="http://schemas.microsoft.com/office/powerpoint/2010/main" val="730725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6085EE-C7EF-0547-B2AB-29330BEB509F}" type="datetimeFigureOut">
              <a:rPr lang="en-US" smtClean="0"/>
              <a:t>12/29/13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B07DC-1658-5443-AB3F-D1D97EAEB684}" type="slidenum">
              <a:rPr lang="en-US" smtClean="0"/>
              <a:t>‹#›</a:t>
            </a:fld>
            <a:endParaRPr lang="en-US"/>
          </a:p>
        </p:txBody>
      </p:sp>
    </p:spTree>
    <p:extLst>
      <p:ext uri="{BB962C8B-B14F-4D97-AF65-F5344CB8AC3E}">
        <p14:creationId xmlns:p14="http://schemas.microsoft.com/office/powerpoint/2010/main" val="370774694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6085EE-C7EF-0547-B2AB-29330BEB509F}" type="datetimeFigureOut">
              <a:rPr lang="en-US" smtClean="0"/>
              <a:t>12/29/13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DB07DC-1658-5443-AB3F-D1D97EAEB684}" type="slidenum">
              <a:rPr lang="en-US" smtClean="0"/>
              <a:t>‹#›</a:t>
            </a:fld>
            <a:endParaRPr lang="en-US"/>
          </a:p>
        </p:txBody>
      </p:sp>
    </p:spTree>
    <p:extLst>
      <p:ext uri="{BB962C8B-B14F-4D97-AF65-F5344CB8AC3E}">
        <p14:creationId xmlns:p14="http://schemas.microsoft.com/office/powerpoint/2010/main" val="2261215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4"/>
          <p:cNvPicPr>
            <a:picLocks noChangeAspect="1"/>
          </p:cNvPicPr>
          <p:nvPr/>
        </p:nvPicPr>
        <p:blipFill>
          <a:blip r:embed="rId2">
            <a:alphaModFix amt="40000"/>
            <a:extLst>
              <a:ext uri="{28A0092B-C50C-407E-A947-70E740481C1C}">
                <a14:useLocalDpi xmlns:a14="http://schemas.microsoft.com/office/drawing/2010/main" val="0"/>
              </a:ext>
            </a:extLst>
          </a:blip>
          <a:srcRect/>
          <a:stretch>
            <a:fillRect/>
          </a:stretch>
        </p:blipFill>
        <p:spPr bwMode="auto">
          <a:xfrm>
            <a:off x="111125" y="0"/>
            <a:ext cx="9144000" cy="8513763"/>
          </a:xfrm>
          <a:prstGeom prst="rect">
            <a:avLst/>
          </a:prstGeom>
          <a:noFill/>
          <a:ln>
            <a:noFill/>
          </a:ln>
          <a:extLst>
            <a:ext uri="{909E8E84-426E-40dd-AFC4-6F175D3DCCD1}">
              <a14:hiddenFill xmlns:a14="http://schemas.microsoft.com/office/drawing/2010/main">
                <a:solidFill>
                  <a:srgbClr val="FFFFFF">
                    <a:alpha val="39999"/>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0" name="Title 1"/>
          <p:cNvSpPr>
            <a:spLocks/>
          </p:cNvSpPr>
          <p:nvPr/>
        </p:nvSpPr>
        <p:spPr bwMode="auto">
          <a:xfrm>
            <a:off x="91076" y="135819"/>
            <a:ext cx="91440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p>
            <a:pPr algn="ctr"/>
            <a:r>
              <a:rPr lang="en-US" sz="2600" i="1" dirty="0" smtClean="0">
                <a:latin typeface="Didot"/>
                <a:cs typeface="Didot"/>
              </a:rPr>
              <a:t>L12 &amp; L13: Radical Reforms: Sex, The Pill, and Abortion</a:t>
            </a:r>
          </a:p>
          <a:p>
            <a:pPr algn="ctr"/>
            <a:r>
              <a:rPr lang="en-US" sz="2600" i="1" dirty="0" smtClean="0">
                <a:latin typeface="Didot"/>
                <a:cs typeface="Didot"/>
              </a:rPr>
              <a:t>(1960s and 1970s)</a:t>
            </a:r>
            <a:endParaRPr lang="en-US" sz="2600" i="1" u="sng" dirty="0">
              <a:latin typeface="Didot"/>
              <a:cs typeface="Didot"/>
            </a:endParaRPr>
          </a:p>
          <a:p>
            <a:pPr algn="ctr" eaLnBrk="1" hangingPunct="1"/>
            <a:r>
              <a:rPr lang="en-US" sz="3000" b="1" i="1" u="sng" dirty="0">
                <a:latin typeface="Didot" charset="0"/>
              </a:rPr>
              <a:t>Equality and Hierarchy: Women’s Experience</a:t>
            </a:r>
          </a:p>
        </p:txBody>
      </p:sp>
      <p:sp>
        <p:nvSpPr>
          <p:cNvPr id="8" name="Rectangle 12"/>
          <p:cNvSpPr>
            <a:spLocks noChangeArrowheads="1"/>
          </p:cNvSpPr>
          <p:nvPr/>
        </p:nvSpPr>
        <p:spPr bwMode="auto">
          <a:xfrm>
            <a:off x="304799" y="1453904"/>
            <a:ext cx="3722069" cy="487069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txBody>
          <a:bodyPr/>
          <a:lstStyle/>
          <a:p>
            <a:pPr marL="609600" indent="-609600" algn="ctr" eaLnBrk="1" hangingPunct="1">
              <a:spcBef>
                <a:spcPct val="20000"/>
              </a:spcBef>
              <a:defRPr/>
            </a:pPr>
            <a:r>
              <a:rPr lang="en-US" sz="2400" b="1" u="sng" dirty="0">
                <a:latin typeface="Didot" charset="0"/>
              </a:rPr>
              <a:t>Agenda</a:t>
            </a:r>
          </a:p>
          <a:p>
            <a:pPr marL="609600" indent="-609600" eaLnBrk="1" hangingPunct="1">
              <a:spcBef>
                <a:spcPct val="20000"/>
              </a:spcBef>
              <a:defRPr/>
            </a:pPr>
            <a:r>
              <a:rPr lang="en-US" sz="2400" b="1" u="sng" dirty="0">
                <a:latin typeface="Didot" charset="0"/>
              </a:rPr>
              <a:t>Objective</a:t>
            </a:r>
            <a:r>
              <a:rPr lang="en-US" sz="2400" b="1" dirty="0">
                <a:latin typeface="Didot" charset="0"/>
              </a:rPr>
              <a:t>:</a:t>
            </a:r>
          </a:p>
          <a:p>
            <a:pPr marL="609600" indent="-609600" eaLnBrk="1" hangingPunct="1">
              <a:spcBef>
                <a:spcPct val="20000"/>
              </a:spcBef>
              <a:defRPr/>
            </a:pPr>
            <a:r>
              <a:rPr lang="en-US" sz="2400" b="1" dirty="0">
                <a:latin typeface="Didot" charset="0"/>
              </a:rPr>
              <a:t>To understand…</a:t>
            </a:r>
          </a:p>
          <a:p>
            <a:pPr marL="609600" indent="-609600" eaLnBrk="1" hangingPunct="1">
              <a:spcBef>
                <a:spcPct val="20000"/>
              </a:spcBef>
              <a:buFontTx/>
              <a:buAutoNum type="arabicPeriod"/>
              <a:defRPr/>
            </a:pPr>
            <a:r>
              <a:rPr lang="en-US" sz="2400" b="1" dirty="0" smtClean="0">
                <a:latin typeface="Didot"/>
                <a:cs typeface="Didot"/>
              </a:rPr>
              <a:t>The </a:t>
            </a:r>
            <a:r>
              <a:rPr lang="en-US" sz="2400" b="1" dirty="0" smtClean="0">
                <a:latin typeface="Didot"/>
                <a:cs typeface="Didot"/>
              </a:rPr>
              <a:t>role of sex, the birth control pill, and abortion in secon</a:t>
            </a:r>
            <a:r>
              <a:rPr lang="en-US" sz="2400" b="1" dirty="0" smtClean="0">
                <a:latin typeface="Didot"/>
                <a:cs typeface="Didot"/>
              </a:rPr>
              <a:t>d wave feminism.</a:t>
            </a:r>
            <a:endParaRPr lang="en-US" sz="2400" b="1" dirty="0" smtClean="0">
              <a:latin typeface="Didot"/>
              <a:cs typeface="Didot"/>
            </a:endParaRPr>
          </a:p>
          <a:p>
            <a:pPr eaLnBrk="1" hangingPunct="1">
              <a:spcBef>
                <a:spcPct val="20000"/>
              </a:spcBef>
              <a:defRPr/>
            </a:pPr>
            <a:endParaRPr lang="en-US" sz="2400" b="1" u="sng" dirty="0">
              <a:latin typeface="Didot" charset="0"/>
            </a:endParaRPr>
          </a:p>
          <a:p>
            <a:pPr marL="609600" indent="-609600" eaLnBrk="1" hangingPunct="1">
              <a:spcBef>
                <a:spcPct val="20000"/>
              </a:spcBef>
              <a:defRPr/>
            </a:pPr>
            <a:r>
              <a:rPr lang="en-US" sz="2400" b="1" u="sng" dirty="0">
                <a:latin typeface="Didot" charset="0"/>
              </a:rPr>
              <a:t>Schedule</a:t>
            </a:r>
            <a:r>
              <a:rPr lang="en-US" sz="2400" b="1" dirty="0">
                <a:latin typeface="Didot" charset="0"/>
              </a:rPr>
              <a:t>: </a:t>
            </a:r>
            <a:endParaRPr lang="en-US" sz="2400" b="1" dirty="0" smtClean="0">
              <a:latin typeface="Didot" charset="0"/>
            </a:endParaRPr>
          </a:p>
          <a:p>
            <a:pPr marL="609600" indent="-609600" eaLnBrk="1" hangingPunct="1">
              <a:spcBef>
                <a:spcPct val="20000"/>
              </a:spcBef>
              <a:buAutoNum type="arabicPeriod"/>
              <a:defRPr/>
            </a:pPr>
            <a:r>
              <a:rPr lang="en-US" sz="2400" b="1" dirty="0" smtClean="0">
                <a:latin typeface="Didot" charset="0"/>
              </a:rPr>
              <a:t>Lecture &amp; Discussion</a:t>
            </a:r>
          </a:p>
          <a:p>
            <a:pPr eaLnBrk="1" hangingPunct="1">
              <a:spcBef>
                <a:spcPct val="20000"/>
              </a:spcBef>
              <a:defRPr/>
            </a:pPr>
            <a:endParaRPr lang="en-US" sz="2200" b="1" dirty="0"/>
          </a:p>
          <a:p>
            <a:pPr marL="609600" indent="-609600" eaLnBrk="1" hangingPunct="1">
              <a:spcBef>
                <a:spcPct val="20000"/>
              </a:spcBef>
              <a:defRPr/>
            </a:pPr>
            <a:r>
              <a:rPr lang="en-US" sz="2200" b="1" u="sng" dirty="0"/>
              <a:t> </a:t>
            </a:r>
          </a:p>
        </p:txBody>
      </p:sp>
      <p:sp>
        <p:nvSpPr>
          <p:cNvPr id="17412" name="Rectangle 12"/>
          <p:cNvSpPr txBox="1">
            <a:spLocks noChangeArrowheads="1"/>
          </p:cNvSpPr>
          <p:nvPr/>
        </p:nvSpPr>
        <p:spPr bwMode="auto">
          <a:xfrm>
            <a:off x="4160541" y="1453904"/>
            <a:ext cx="4701237" cy="487069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457200" indent="-457200">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marL="0" indent="0" algn="ctr">
              <a:spcBef>
                <a:spcPct val="20000"/>
              </a:spcBef>
              <a:buClr>
                <a:schemeClr val="tx1"/>
              </a:buClr>
              <a:defRPr/>
            </a:pPr>
            <a:r>
              <a:rPr lang="en-US" b="1" u="sng" dirty="0" smtClean="0">
                <a:latin typeface="Didot" charset="0"/>
              </a:rPr>
              <a:t>Homework</a:t>
            </a:r>
          </a:p>
          <a:p>
            <a:pPr marL="0" indent="0">
              <a:spcBef>
                <a:spcPct val="20000"/>
              </a:spcBef>
              <a:buClr>
                <a:schemeClr val="tx1"/>
              </a:buClr>
              <a:defRPr/>
            </a:pPr>
            <a:r>
              <a:rPr lang="en-US" b="1" u="sng" dirty="0" smtClean="0">
                <a:latin typeface="Didot" charset="0"/>
              </a:rPr>
              <a:t>Unit </a:t>
            </a:r>
            <a:r>
              <a:rPr lang="en-US" b="1" u="sng" dirty="0">
                <a:latin typeface="Didot" charset="0"/>
              </a:rPr>
              <a:t>Work</a:t>
            </a:r>
            <a:r>
              <a:rPr lang="en-US" b="1" dirty="0">
                <a:latin typeface="Didot" charset="0"/>
              </a:rPr>
              <a:t>: </a:t>
            </a:r>
          </a:p>
          <a:p>
            <a:pPr marL="342900" indent="-342900">
              <a:spcBef>
                <a:spcPct val="20000"/>
              </a:spcBef>
              <a:buClr>
                <a:schemeClr val="tx1"/>
              </a:buClr>
              <a:buFont typeface="Arial"/>
              <a:buChar char="•"/>
              <a:defRPr/>
            </a:pPr>
            <a:r>
              <a:rPr lang="en-US" b="1" dirty="0" smtClean="0">
                <a:latin typeface="Didot" charset="0"/>
              </a:rPr>
              <a:t>Nothing immediately…</a:t>
            </a:r>
            <a:endParaRPr lang="en-US" b="1" dirty="0">
              <a:latin typeface="Didot" charset="0"/>
            </a:endParaRPr>
          </a:p>
          <a:p>
            <a:pPr marL="0" indent="0">
              <a:spcBef>
                <a:spcPct val="20000"/>
              </a:spcBef>
              <a:buClr>
                <a:schemeClr val="tx1"/>
              </a:buClr>
              <a:defRPr/>
            </a:pPr>
            <a:endParaRPr lang="en-US" b="1" dirty="0">
              <a:latin typeface="Didot" charset="0"/>
            </a:endParaRPr>
          </a:p>
          <a:p>
            <a:pPr marL="0" indent="0">
              <a:spcBef>
                <a:spcPct val="20000"/>
              </a:spcBef>
              <a:buClr>
                <a:schemeClr val="tx1"/>
              </a:buClr>
              <a:defRPr/>
            </a:pPr>
            <a:r>
              <a:rPr lang="en-US" b="1" u="sng" dirty="0">
                <a:latin typeface="Didot" charset="0"/>
              </a:rPr>
              <a:t>Thesis</a:t>
            </a:r>
            <a:r>
              <a:rPr lang="en-US" b="1" dirty="0">
                <a:latin typeface="Didot" charset="0"/>
              </a:rPr>
              <a:t>: </a:t>
            </a:r>
          </a:p>
          <a:p>
            <a:pPr marL="342900" indent="-342900">
              <a:spcBef>
                <a:spcPct val="20000"/>
              </a:spcBef>
              <a:buClr>
                <a:schemeClr val="tx1"/>
              </a:buClr>
              <a:buFont typeface="Arial"/>
              <a:buChar char="•"/>
              <a:defRPr/>
            </a:pPr>
            <a:r>
              <a:rPr lang="en-US" b="1" dirty="0" smtClean="0">
                <a:latin typeface="Didot" charset="0"/>
              </a:rPr>
              <a:t>Assign </a:t>
            </a:r>
            <a:r>
              <a:rPr lang="en-US" b="1" dirty="0" smtClean="0">
                <a:latin typeface="Didot" charset="0"/>
              </a:rPr>
              <a:t>#</a:t>
            </a:r>
            <a:r>
              <a:rPr lang="en-US" b="1" dirty="0" smtClean="0">
                <a:latin typeface="Didot" charset="0"/>
              </a:rPr>
              <a:t>6 Preliminary Thesis &amp; Note Cards Due: Friday 1/10 for both Green &amp; Yellow</a:t>
            </a:r>
          </a:p>
          <a:p>
            <a:pPr marL="342900" indent="-342900">
              <a:spcBef>
                <a:spcPct val="20000"/>
              </a:spcBef>
              <a:buClr>
                <a:schemeClr val="tx1"/>
              </a:buClr>
              <a:buFont typeface="Arial"/>
              <a:buChar char="•"/>
              <a:defRPr/>
            </a:pPr>
            <a:r>
              <a:rPr lang="en-US" b="1" dirty="0" smtClean="0">
                <a:latin typeface="Didot" charset="0"/>
              </a:rPr>
              <a:t>Assignment #7 Literature Review Due: Green: Wed 1/15 &amp; Yellow: Thurs 1/16</a:t>
            </a:r>
            <a:endParaRPr lang="en-US" b="1" dirty="0">
              <a:latin typeface="Didot" charset="0"/>
            </a:endParaRPr>
          </a:p>
        </p:txBody>
      </p:sp>
    </p:spTree>
    <p:extLst>
      <p:ext uri="{BB962C8B-B14F-4D97-AF65-F5344CB8AC3E}">
        <p14:creationId xmlns:p14="http://schemas.microsoft.com/office/powerpoint/2010/main" val="248754418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i="1" dirty="0" smtClean="0">
                <a:latin typeface="Didot"/>
                <a:cs typeface="Didot"/>
              </a:rPr>
              <a:t>Roe vs. Wade </a:t>
            </a:r>
            <a:r>
              <a:rPr lang="en-US" dirty="0" smtClean="0">
                <a:latin typeface="Didot"/>
                <a:cs typeface="Didot"/>
              </a:rPr>
              <a:t>1973</a:t>
            </a:r>
            <a:endParaRPr lang="en-US" i="1" dirty="0">
              <a:latin typeface="Didot"/>
              <a:cs typeface="Didot"/>
            </a:endParaRPr>
          </a:p>
        </p:txBody>
      </p:sp>
      <p:sp>
        <p:nvSpPr>
          <p:cNvPr id="3" name="Content Placeholder 2"/>
          <p:cNvSpPr>
            <a:spLocks noGrp="1"/>
          </p:cNvSpPr>
          <p:nvPr>
            <p:ph idx="1"/>
          </p:nvPr>
        </p:nvSpPr>
        <p:spPr>
          <a:xfrm>
            <a:off x="457200" y="1002693"/>
            <a:ext cx="8229600" cy="5531521"/>
          </a:xfrm>
        </p:spPr>
        <p:txBody>
          <a:bodyPr>
            <a:normAutofit fontScale="70000" lnSpcReduction="20000"/>
          </a:bodyPr>
          <a:lstStyle/>
          <a:p>
            <a:r>
              <a:rPr lang="en-US" dirty="0" smtClean="0">
                <a:latin typeface="Didot"/>
                <a:cs typeface="Didot"/>
              </a:rPr>
              <a:t>Facts:</a:t>
            </a:r>
          </a:p>
          <a:p>
            <a:pPr lvl="1"/>
            <a:r>
              <a:rPr lang="en-US" dirty="0" smtClean="0">
                <a:latin typeface="Didot"/>
                <a:cs typeface="Didot"/>
              </a:rPr>
              <a:t>In 1969 Norma L. </a:t>
            </a:r>
            <a:r>
              <a:rPr lang="en-US" dirty="0" err="1" smtClean="0">
                <a:latin typeface="Didot"/>
                <a:cs typeface="Didot"/>
              </a:rPr>
              <a:t>McCovery</a:t>
            </a:r>
            <a:r>
              <a:rPr lang="en-US" dirty="0" smtClean="0">
                <a:latin typeface="Didot"/>
                <a:cs typeface="Didot"/>
              </a:rPr>
              <a:t> </a:t>
            </a:r>
          </a:p>
          <a:p>
            <a:pPr marL="457200" lvl="1" indent="0">
              <a:buNone/>
            </a:pPr>
            <a:r>
              <a:rPr lang="en-US" dirty="0">
                <a:latin typeface="Didot"/>
                <a:cs typeface="Didot"/>
              </a:rPr>
              <a:t> </a:t>
            </a:r>
            <a:r>
              <a:rPr lang="en-US" dirty="0" smtClean="0">
                <a:latin typeface="Didot"/>
                <a:cs typeface="Didot"/>
              </a:rPr>
              <a:t>  (Jane Roe) became pregnant </a:t>
            </a:r>
          </a:p>
          <a:p>
            <a:pPr marL="457200" lvl="1" indent="0">
              <a:buNone/>
            </a:pPr>
            <a:r>
              <a:rPr lang="en-US" dirty="0">
                <a:latin typeface="Didot"/>
                <a:cs typeface="Didot"/>
              </a:rPr>
              <a:t> </a:t>
            </a:r>
            <a:r>
              <a:rPr lang="en-US" dirty="0" smtClean="0">
                <a:latin typeface="Didot"/>
                <a:cs typeface="Didot"/>
              </a:rPr>
              <a:t>   for the third time.  Though </a:t>
            </a:r>
          </a:p>
          <a:p>
            <a:pPr marL="457200" lvl="1" indent="0">
              <a:buNone/>
            </a:pPr>
            <a:r>
              <a:rPr lang="en-US" dirty="0">
                <a:latin typeface="Didot"/>
                <a:cs typeface="Didot"/>
              </a:rPr>
              <a:t> </a:t>
            </a:r>
            <a:r>
              <a:rPr lang="en-US" dirty="0" smtClean="0">
                <a:latin typeface="Didot"/>
                <a:cs typeface="Didot"/>
              </a:rPr>
              <a:t>  she desired to end her </a:t>
            </a:r>
          </a:p>
          <a:p>
            <a:pPr marL="457200" lvl="1" indent="0">
              <a:buNone/>
            </a:pPr>
            <a:r>
              <a:rPr lang="en-US" dirty="0">
                <a:latin typeface="Didot"/>
                <a:cs typeface="Didot"/>
              </a:rPr>
              <a:t> </a:t>
            </a:r>
            <a:r>
              <a:rPr lang="en-US" dirty="0" smtClean="0">
                <a:latin typeface="Didot"/>
                <a:cs typeface="Didot"/>
              </a:rPr>
              <a:t>  pregnancy, she could not attain </a:t>
            </a:r>
          </a:p>
          <a:p>
            <a:pPr marL="457200" lvl="1" indent="0">
              <a:buNone/>
            </a:pPr>
            <a:r>
              <a:rPr lang="en-US" dirty="0">
                <a:latin typeface="Didot"/>
                <a:cs typeface="Didot"/>
              </a:rPr>
              <a:t> </a:t>
            </a:r>
            <a:r>
              <a:rPr lang="en-US" dirty="0" smtClean="0">
                <a:latin typeface="Didot"/>
                <a:cs typeface="Didot"/>
              </a:rPr>
              <a:t>  an abortion because it was </a:t>
            </a:r>
          </a:p>
          <a:p>
            <a:pPr marL="457200" lvl="1" indent="0">
              <a:buNone/>
            </a:pPr>
            <a:r>
              <a:rPr lang="en-US" dirty="0">
                <a:latin typeface="Didot"/>
                <a:cs typeface="Didot"/>
              </a:rPr>
              <a:t> </a:t>
            </a:r>
            <a:r>
              <a:rPr lang="en-US" dirty="0" smtClean="0">
                <a:latin typeface="Didot"/>
                <a:cs typeface="Didot"/>
              </a:rPr>
              <a:t>  illegal under Texas state law.</a:t>
            </a:r>
          </a:p>
          <a:p>
            <a:pPr lvl="1"/>
            <a:r>
              <a:rPr lang="en-US" dirty="0" smtClean="0">
                <a:latin typeface="Didot"/>
                <a:cs typeface="Didot"/>
              </a:rPr>
              <a:t>She was referred to attorneys who </a:t>
            </a:r>
          </a:p>
          <a:p>
            <a:pPr marL="685800" lvl="1" indent="-228600">
              <a:buNone/>
            </a:pPr>
            <a:r>
              <a:rPr lang="en-US" dirty="0">
                <a:latin typeface="Didot"/>
                <a:cs typeface="Didot"/>
              </a:rPr>
              <a:t> </a:t>
            </a:r>
            <a:r>
              <a:rPr lang="en-US" dirty="0" smtClean="0">
                <a:latin typeface="Didot"/>
                <a:cs typeface="Didot"/>
              </a:rPr>
              <a:t>   decided to use her case to argue for the unconstitutionality of laws banning abortion.</a:t>
            </a:r>
          </a:p>
          <a:p>
            <a:r>
              <a:rPr lang="en-US" dirty="0" smtClean="0">
                <a:latin typeface="Didot"/>
                <a:cs typeface="Didot"/>
              </a:rPr>
              <a:t>Argument:</a:t>
            </a:r>
          </a:p>
          <a:p>
            <a:pPr lvl="1"/>
            <a:r>
              <a:rPr lang="en-US" dirty="0" smtClean="0">
                <a:latin typeface="Didot"/>
                <a:cs typeface="Didot"/>
              </a:rPr>
              <a:t>Doe argued that the right to privacy articulated in </a:t>
            </a:r>
            <a:r>
              <a:rPr lang="en-US" i="1" dirty="0" smtClean="0">
                <a:latin typeface="Didot"/>
                <a:cs typeface="Didot"/>
              </a:rPr>
              <a:t>Griswold</a:t>
            </a:r>
            <a:r>
              <a:rPr lang="en-US" dirty="0" smtClean="0">
                <a:latin typeface="Didot"/>
                <a:cs typeface="Didot"/>
              </a:rPr>
              <a:t> extended to the right to have an abortion.</a:t>
            </a:r>
          </a:p>
          <a:p>
            <a:r>
              <a:rPr lang="en-US" dirty="0" smtClean="0">
                <a:latin typeface="Didot"/>
                <a:cs typeface="Didot"/>
              </a:rPr>
              <a:t>Ruling:</a:t>
            </a:r>
          </a:p>
          <a:p>
            <a:pPr lvl="1"/>
            <a:r>
              <a:rPr lang="en-US" dirty="0" smtClean="0">
                <a:latin typeface="Didot"/>
                <a:cs typeface="Didot"/>
              </a:rPr>
              <a:t>Court ruled 7-2 that the right to privacy extended to a woman’s decision to have an abortion</a:t>
            </a:r>
            <a:endParaRPr lang="en-US" dirty="0">
              <a:latin typeface="Didot"/>
              <a:cs typeface="Didot"/>
            </a:endParaRPr>
          </a:p>
        </p:txBody>
      </p:sp>
      <p:pic>
        <p:nvPicPr>
          <p:cNvPr id="4" name="Picture 3"/>
          <p:cNvPicPr>
            <a:picLocks noChangeAspect="1"/>
          </p:cNvPicPr>
          <p:nvPr/>
        </p:nvPicPr>
        <p:blipFill>
          <a:blip r:embed="rId2"/>
          <a:stretch>
            <a:fillRect/>
          </a:stretch>
        </p:blipFill>
        <p:spPr>
          <a:xfrm>
            <a:off x="5630933" y="1002693"/>
            <a:ext cx="3513067" cy="2631126"/>
          </a:xfrm>
          <a:prstGeom prst="rect">
            <a:avLst/>
          </a:prstGeom>
        </p:spPr>
      </p:pic>
    </p:spTree>
    <p:extLst>
      <p:ext uri="{BB962C8B-B14F-4D97-AF65-F5344CB8AC3E}">
        <p14:creationId xmlns:p14="http://schemas.microsoft.com/office/powerpoint/2010/main" val="3204424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698500"/>
            <a:ext cx="9144000" cy="5453426"/>
          </a:xfrm>
          <a:prstGeom prst="rect">
            <a:avLst/>
          </a:prstGeom>
        </p:spPr>
      </p:pic>
    </p:spTree>
    <p:extLst>
      <p:ext uri="{BB962C8B-B14F-4D97-AF65-F5344CB8AC3E}">
        <p14:creationId xmlns:p14="http://schemas.microsoft.com/office/powerpoint/2010/main" val="17634827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53"/>
            <a:ext cx="8229600" cy="1143000"/>
          </a:xfrm>
        </p:spPr>
        <p:txBody>
          <a:bodyPr/>
          <a:lstStyle/>
          <a:p>
            <a:r>
              <a:rPr lang="en-US" dirty="0" smtClean="0">
                <a:latin typeface="Didot"/>
                <a:cs typeface="Didot"/>
              </a:rPr>
              <a:t>Significance of </a:t>
            </a:r>
            <a:r>
              <a:rPr lang="en-US" i="1" dirty="0" smtClean="0">
                <a:latin typeface="Didot"/>
                <a:cs typeface="Didot"/>
              </a:rPr>
              <a:t>Roe vs. Wade</a:t>
            </a:r>
            <a:endParaRPr lang="en-US" dirty="0">
              <a:latin typeface="Didot"/>
              <a:cs typeface="Didot"/>
            </a:endParaRPr>
          </a:p>
        </p:txBody>
      </p:sp>
      <p:sp>
        <p:nvSpPr>
          <p:cNvPr id="3" name="Content Placeholder 2"/>
          <p:cNvSpPr>
            <a:spLocks noGrp="1"/>
          </p:cNvSpPr>
          <p:nvPr>
            <p:ph idx="1"/>
          </p:nvPr>
        </p:nvSpPr>
        <p:spPr>
          <a:xfrm>
            <a:off x="457200" y="1179568"/>
            <a:ext cx="5190442" cy="5678432"/>
          </a:xfrm>
        </p:spPr>
        <p:txBody>
          <a:bodyPr>
            <a:normAutofit fontScale="77500" lnSpcReduction="20000"/>
          </a:bodyPr>
          <a:lstStyle/>
          <a:p>
            <a:r>
              <a:rPr lang="en-US" dirty="0">
                <a:latin typeface="Didot"/>
                <a:cs typeface="Didot"/>
              </a:rPr>
              <a:t>In disallowing </a:t>
            </a:r>
            <a:r>
              <a:rPr lang="en-US" dirty="0" smtClean="0">
                <a:latin typeface="Didot"/>
                <a:cs typeface="Didot"/>
              </a:rPr>
              <a:t>many state and federal restrictions on abortion in the U.S., Roe vs. Wade prompted a national debate that continues today about issues including whether and to what extent abortion should be legal, who should decide the legality of abortion, what methods the Supreme Court should use in constitutional adjudication and what the role should be of religious and moral views in the political sphere.</a:t>
            </a:r>
          </a:p>
          <a:p>
            <a:r>
              <a:rPr lang="en-US" dirty="0" smtClean="0">
                <a:latin typeface="Didot"/>
                <a:cs typeface="Didot"/>
              </a:rPr>
              <a:t>The decision reshaped national politics, dividing much of the U.S. into pro-life and pro-choice camps.</a:t>
            </a:r>
          </a:p>
        </p:txBody>
      </p:sp>
      <p:pic>
        <p:nvPicPr>
          <p:cNvPr id="4" name="Picture 3"/>
          <p:cNvPicPr>
            <a:picLocks noChangeAspect="1"/>
          </p:cNvPicPr>
          <p:nvPr/>
        </p:nvPicPr>
        <p:blipFill>
          <a:blip r:embed="rId2"/>
          <a:stretch>
            <a:fillRect/>
          </a:stretch>
        </p:blipFill>
        <p:spPr>
          <a:xfrm>
            <a:off x="5800599" y="2086101"/>
            <a:ext cx="3343401" cy="2509575"/>
          </a:xfrm>
          <a:prstGeom prst="rect">
            <a:avLst/>
          </a:prstGeom>
        </p:spPr>
      </p:pic>
    </p:spTree>
    <p:extLst>
      <p:ext uri="{BB962C8B-B14F-4D97-AF65-F5344CB8AC3E}">
        <p14:creationId xmlns:p14="http://schemas.microsoft.com/office/powerpoint/2010/main" val="3555454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Closing Discussion</a:t>
            </a:r>
            <a:endParaRPr lang="en-US" dirty="0">
              <a:latin typeface="Didot"/>
              <a:cs typeface="Didot"/>
            </a:endParaRPr>
          </a:p>
        </p:txBody>
      </p:sp>
      <p:sp>
        <p:nvSpPr>
          <p:cNvPr id="3" name="Content Placeholder 2"/>
          <p:cNvSpPr>
            <a:spLocks noGrp="1"/>
          </p:cNvSpPr>
          <p:nvPr>
            <p:ph idx="1"/>
          </p:nvPr>
        </p:nvSpPr>
        <p:spPr>
          <a:xfrm>
            <a:off x="457200" y="1600200"/>
            <a:ext cx="8229600" cy="4940237"/>
          </a:xfrm>
        </p:spPr>
        <p:txBody>
          <a:bodyPr>
            <a:normAutofit/>
          </a:bodyPr>
          <a:lstStyle/>
          <a:p>
            <a:r>
              <a:rPr lang="en-US" dirty="0" smtClean="0">
                <a:latin typeface="Didot"/>
                <a:cs typeface="Didot"/>
              </a:rPr>
              <a:t>What is the significance of the birth control pill, abortion, and contraception for second wave feminism?</a:t>
            </a:r>
          </a:p>
          <a:p>
            <a:pPr lvl="1"/>
            <a:r>
              <a:rPr lang="en-US" dirty="0" smtClean="0">
                <a:latin typeface="Didot"/>
                <a:cs typeface="Didot"/>
              </a:rPr>
              <a:t>How do these innovations:</a:t>
            </a:r>
          </a:p>
          <a:p>
            <a:pPr lvl="2"/>
            <a:r>
              <a:rPr lang="en-US" dirty="0" smtClean="0">
                <a:latin typeface="Didot"/>
                <a:cs typeface="Didot"/>
              </a:rPr>
              <a:t>Change the meaning of sex &amp; reproduction for women?</a:t>
            </a:r>
          </a:p>
          <a:p>
            <a:pPr lvl="2"/>
            <a:r>
              <a:rPr lang="en-US" dirty="0" smtClean="0">
                <a:latin typeface="Didot"/>
                <a:cs typeface="Didot"/>
              </a:rPr>
              <a:t>Effect women’s roles in the workplace?</a:t>
            </a:r>
          </a:p>
          <a:p>
            <a:pPr lvl="2"/>
            <a:r>
              <a:rPr lang="en-US" dirty="0" smtClean="0">
                <a:latin typeface="Didot"/>
                <a:cs typeface="Didot"/>
              </a:rPr>
              <a:t>Effect women’s roles in the home?</a:t>
            </a:r>
          </a:p>
          <a:p>
            <a:pPr lvl="2"/>
            <a:r>
              <a:rPr lang="en-US" dirty="0" smtClean="0">
                <a:latin typeface="Didot"/>
                <a:cs typeface="Didot"/>
              </a:rPr>
              <a:t>Change the nature/meaning of marriage?</a:t>
            </a:r>
          </a:p>
          <a:p>
            <a:pPr lvl="2"/>
            <a:r>
              <a:rPr lang="en-US" dirty="0" smtClean="0">
                <a:latin typeface="Didot"/>
                <a:cs typeface="Didot"/>
              </a:rPr>
              <a:t>Change how we think about the Constitution?</a:t>
            </a:r>
          </a:p>
          <a:p>
            <a:pPr marL="0" indent="0">
              <a:buNone/>
            </a:pPr>
            <a:endParaRPr lang="en-US" dirty="0"/>
          </a:p>
        </p:txBody>
      </p:sp>
    </p:spTree>
    <p:extLst>
      <p:ext uri="{BB962C8B-B14F-4D97-AF65-F5344CB8AC3E}">
        <p14:creationId xmlns:p14="http://schemas.microsoft.com/office/powerpoint/2010/main" val="3213596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039" y="40676"/>
            <a:ext cx="8229600" cy="1143000"/>
          </a:xfrm>
        </p:spPr>
        <p:txBody>
          <a:bodyPr/>
          <a:lstStyle/>
          <a:p>
            <a:r>
              <a:rPr lang="en-US" dirty="0" smtClean="0">
                <a:latin typeface="Didot"/>
                <a:cs typeface="Didot"/>
              </a:rPr>
              <a:t>The Birth Control Pill</a:t>
            </a:r>
            <a:endParaRPr lang="en-US" dirty="0">
              <a:latin typeface="Didot"/>
              <a:cs typeface="Didot"/>
            </a:endParaRPr>
          </a:p>
        </p:txBody>
      </p:sp>
      <p:sp>
        <p:nvSpPr>
          <p:cNvPr id="3" name="Content Placeholder 2"/>
          <p:cNvSpPr>
            <a:spLocks noGrp="1"/>
          </p:cNvSpPr>
          <p:nvPr>
            <p:ph idx="1"/>
          </p:nvPr>
        </p:nvSpPr>
        <p:spPr>
          <a:xfrm>
            <a:off x="457200" y="1229702"/>
            <a:ext cx="5409939" cy="5628298"/>
          </a:xfrm>
        </p:spPr>
        <p:txBody>
          <a:bodyPr>
            <a:normAutofit fontScale="62500" lnSpcReduction="20000"/>
          </a:bodyPr>
          <a:lstStyle/>
          <a:p>
            <a:r>
              <a:rPr lang="en-US" dirty="0" smtClean="0">
                <a:latin typeface="Didot"/>
                <a:cs typeface="Didot"/>
              </a:rPr>
              <a:t>What is the birth control pill?  How does it work?</a:t>
            </a:r>
          </a:p>
          <a:p>
            <a:r>
              <a:rPr lang="en-US" dirty="0" smtClean="0">
                <a:latin typeface="Didot"/>
                <a:cs typeface="Didot"/>
              </a:rPr>
              <a:t>Developed here in Massachusetts through a combination of work by reproductive physiologist Gregory </a:t>
            </a:r>
            <a:r>
              <a:rPr lang="en-US" dirty="0" err="1" smtClean="0">
                <a:latin typeface="Didot"/>
                <a:cs typeface="Didot"/>
              </a:rPr>
              <a:t>Pincus</a:t>
            </a:r>
            <a:r>
              <a:rPr lang="en-US" dirty="0" smtClean="0">
                <a:latin typeface="Didot"/>
                <a:cs typeface="Didot"/>
              </a:rPr>
              <a:t> and Professor of Gynecology John Rock.</a:t>
            </a:r>
          </a:p>
          <a:p>
            <a:pPr lvl="1"/>
            <a:r>
              <a:rPr lang="en-US" dirty="0" smtClean="0">
                <a:latin typeface="Didot"/>
                <a:cs typeface="Didot"/>
              </a:rPr>
              <a:t>Work was started through the encouragement and persuasion of Margaret Sanger</a:t>
            </a:r>
          </a:p>
          <a:p>
            <a:pPr lvl="1"/>
            <a:r>
              <a:rPr lang="en-US" dirty="0" smtClean="0">
                <a:latin typeface="Didot"/>
                <a:cs typeface="Didot"/>
              </a:rPr>
              <a:t>Sanger helped secured funding through philanthropist Katharine Dexter McCormick </a:t>
            </a:r>
          </a:p>
          <a:p>
            <a:r>
              <a:rPr lang="en-US" dirty="0" smtClean="0">
                <a:latin typeface="Didot"/>
                <a:cs typeface="Didot"/>
              </a:rPr>
              <a:t>Approved by FDA in 1957 for treatment of menstrual disorders</a:t>
            </a:r>
          </a:p>
          <a:p>
            <a:r>
              <a:rPr lang="en-US" dirty="0" smtClean="0">
                <a:latin typeface="Didot"/>
                <a:cs typeface="Didot"/>
              </a:rPr>
              <a:t>Contraceptives were not available to married women in all states until 1965 (</a:t>
            </a:r>
            <a:r>
              <a:rPr lang="en-US" i="1" dirty="0" smtClean="0">
                <a:latin typeface="Didot"/>
                <a:cs typeface="Didot"/>
              </a:rPr>
              <a:t>Griswold vs. Connecticut</a:t>
            </a:r>
            <a:r>
              <a:rPr lang="en-US" dirty="0">
                <a:latin typeface="Didot"/>
                <a:cs typeface="Didot"/>
              </a:rPr>
              <a:t>)</a:t>
            </a:r>
            <a:endParaRPr lang="en-US" dirty="0" smtClean="0">
              <a:latin typeface="Didot"/>
              <a:cs typeface="Didot"/>
            </a:endParaRPr>
          </a:p>
          <a:p>
            <a:r>
              <a:rPr lang="en-US" dirty="0" smtClean="0">
                <a:latin typeface="Didot"/>
                <a:cs typeface="Didot"/>
              </a:rPr>
              <a:t>Contraceptives were not available to unmarried women in all states until 1972 (</a:t>
            </a:r>
            <a:r>
              <a:rPr lang="en-US" i="1" dirty="0" err="1" smtClean="0">
                <a:latin typeface="Didot"/>
                <a:cs typeface="Didot"/>
              </a:rPr>
              <a:t>Eisenstadt</a:t>
            </a:r>
            <a:r>
              <a:rPr lang="en-US" i="1" dirty="0" smtClean="0">
                <a:latin typeface="Didot"/>
                <a:cs typeface="Didot"/>
              </a:rPr>
              <a:t> vs. Baird)</a:t>
            </a:r>
            <a:endParaRPr lang="en-US" dirty="0" smtClean="0">
              <a:latin typeface="Didot"/>
              <a:cs typeface="Didot"/>
            </a:endParaRPr>
          </a:p>
          <a:p>
            <a:r>
              <a:rPr lang="en-US" dirty="0" smtClean="0">
                <a:latin typeface="Didot"/>
                <a:cs typeface="Didot"/>
              </a:rPr>
              <a:t>Documentary: </a:t>
            </a:r>
            <a:r>
              <a:rPr lang="en-US" i="1" dirty="0" smtClean="0">
                <a:latin typeface="Didot"/>
                <a:cs typeface="Didot"/>
              </a:rPr>
              <a:t>The Pill</a:t>
            </a:r>
            <a:endParaRPr lang="en-US" dirty="0" smtClean="0">
              <a:latin typeface="Didot"/>
              <a:cs typeface="Didot"/>
            </a:endParaRPr>
          </a:p>
          <a:p>
            <a:endParaRPr lang="en-US" dirty="0" smtClean="0"/>
          </a:p>
        </p:txBody>
      </p:sp>
      <p:pic>
        <p:nvPicPr>
          <p:cNvPr id="4" name="Picture 3"/>
          <p:cNvPicPr>
            <a:picLocks noChangeAspect="1"/>
          </p:cNvPicPr>
          <p:nvPr/>
        </p:nvPicPr>
        <p:blipFill>
          <a:blip r:embed="rId2"/>
          <a:stretch>
            <a:fillRect/>
          </a:stretch>
        </p:blipFill>
        <p:spPr>
          <a:xfrm>
            <a:off x="5867139" y="1417638"/>
            <a:ext cx="3111500" cy="3530600"/>
          </a:xfrm>
          <a:prstGeom prst="rect">
            <a:avLst/>
          </a:prstGeom>
        </p:spPr>
      </p:pic>
    </p:spTree>
    <p:extLst>
      <p:ext uri="{BB962C8B-B14F-4D97-AF65-F5344CB8AC3E}">
        <p14:creationId xmlns:p14="http://schemas.microsoft.com/office/powerpoint/2010/main" val="3150239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Didot"/>
                <a:cs typeface="Didot"/>
              </a:rPr>
              <a:t>The Pill </a:t>
            </a:r>
            <a:r>
              <a:rPr lang="en-US" dirty="0" smtClean="0">
                <a:latin typeface="Didot"/>
                <a:cs typeface="Didot"/>
              </a:rPr>
              <a:t>Discussion</a:t>
            </a:r>
            <a:endParaRPr lang="en-US" i="1" dirty="0">
              <a:latin typeface="Didot"/>
              <a:cs typeface="Didot"/>
            </a:endParaRPr>
          </a:p>
        </p:txBody>
      </p:sp>
      <p:sp>
        <p:nvSpPr>
          <p:cNvPr id="3" name="Content Placeholder 2"/>
          <p:cNvSpPr>
            <a:spLocks noGrp="1"/>
          </p:cNvSpPr>
          <p:nvPr>
            <p:ph idx="1"/>
          </p:nvPr>
        </p:nvSpPr>
        <p:spPr/>
        <p:txBody>
          <a:bodyPr/>
          <a:lstStyle/>
          <a:p>
            <a:r>
              <a:rPr lang="en-US" dirty="0" smtClean="0">
                <a:latin typeface="Didot"/>
                <a:cs typeface="Didot"/>
              </a:rPr>
              <a:t>What was the role of the birth control pill in secon</a:t>
            </a:r>
            <a:r>
              <a:rPr lang="en-US" dirty="0" smtClean="0">
                <a:latin typeface="Didot"/>
                <a:cs typeface="Didot"/>
              </a:rPr>
              <a:t>d wave feminism?</a:t>
            </a:r>
          </a:p>
          <a:p>
            <a:pPr lvl="1"/>
            <a:r>
              <a:rPr lang="en-US" dirty="0" smtClean="0">
                <a:latin typeface="Didot"/>
                <a:cs typeface="Didot"/>
              </a:rPr>
              <a:t>Think about all of the effects of the development of a birth control pill for women’s lives.</a:t>
            </a:r>
          </a:p>
        </p:txBody>
      </p:sp>
    </p:spTree>
    <p:extLst>
      <p:ext uri="{BB962C8B-B14F-4D97-AF65-F5344CB8AC3E}">
        <p14:creationId xmlns:p14="http://schemas.microsoft.com/office/powerpoint/2010/main" val="3784613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53"/>
            <a:ext cx="8229600" cy="1143000"/>
          </a:xfrm>
        </p:spPr>
        <p:txBody>
          <a:bodyPr/>
          <a:lstStyle/>
          <a:p>
            <a:r>
              <a:rPr lang="en-US" i="1" dirty="0" smtClean="0">
                <a:latin typeface="Didot"/>
                <a:cs typeface="Didot"/>
              </a:rPr>
              <a:t>Griswold v. Connecticut</a:t>
            </a:r>
            <a:r>
              <a:rPr lang="en-US" dirty="0" smtClean="0">
                <a:latin typeface="Didot"/>
                <a:cs typeface="Didot"/>
              </a:rPr>
              <a:t> (1965)</a:t>
            </a:r>
            <a:endParaRPr lang="en-US" i="1" dirty="0">
              <a:latin typeface="Didot"/>
              <a:cs typeface="Didot"/>
            </a:endParaRPr>
          </a:p>
        </p:txBody>
      </p:sp>
      <p:sp>
        <p:nvSpPr>
          <p:cNvPr id="3" name="Content Placeholder 2"/>
          <p:cNvSpPr>
            <a:spLocks noGrp="1"/>
          </p:cNvSpPr>
          <p:nvPr>
            <p:ph idx="1"/>
          </p:nvPr>
        </p:nvSpPr>
        <p:spPr>
          <a:xfrm>
            <a:off x="206565" y="1146145"/>
            <a:ext cx="5608167" cy="5711855"/>
          </a:xfrm>
        </p:spPr>
        <p:txBody>
          <a:bodyPr>
            <a:noAutofit/>
          </a:bodyPr>
          <a:lstStyle/>
          <a:p>
            <a:r>
              <a:rPr lang="en-US" sz="1600" dirty="0" smtClean="0">
                <a:latin typeface="Didot"/>
                <a:cs typeface="Didot"/>
              </a:rPr>
              <a:t>Facts:</a:t>
            </a:r>
          </a:p>
          <a:p>
            <a:pPr lvl="1"/>
            <a:r>
              <a:rPr lang="en-US" sz="1600" dirty="0" smtClean="0">
                <a:latin typeface="Didot"/>
                <a:cs typeface="Didot"/>
              </a:rPr>
              <a:t>Connecticut had a law that prohibited the use of “any drug, medicinal article or instrument for the purpose of preventing conception.” </a:t>
            </a:r>
          </a:p>
          <a:p>
            <a:pPr lvl="1"/>
            <a:r>
              <a:rPr lang="en-US" sz="1600" dirty="0" smtClean="0">
                <a:latin typeface="Didot"/>
                <a:cs typeface="Didot"/>
              </a:rPr>
              <a:t>The law was passed in 1879 and almost never enforced</a:t>
            </a:r>
          </a:p>
          <a:p>
            <a:pPr lvl="1"/>
            <a:r>
              <a:rPr lang="en-US" sz="1600" dirty="0" smtClean="0">
                <a:latin typeface="Didot"/>
                <a:cs typeface="Didot"/>
              </a:rPr>
              <a:t>Women’s rights advocates wanted to challenge the law in the Supreme Court with the hope that it would be overturned </a:t>
            </a:r>
          </a:p>
          <a:p>
            <a:pPr lvl="1"/>
            <a:r>
              <a:rPr lang="en-US" sz="1600" dirty="0" smtClean="0">
                <a:latin typeface="Didot"/>
                <a:cs typeface="Didot"/>
              </a:rPr>
              <a:t>Estelle Griswold and C. Lee Buxton opened a birth control clinic in New Haven.  They were arrested, tried, found guilty, and fined $100 each.</a:t>
            </a:r>
          </a:p>
          <a:p>
            <a:r>
              <a:rPr lang="en-US" sz="1600" dirty="0" smtClean="0">
                <a:latin typeface="Didot"/>
                <a:cs typeface="Didot"/>
              </a:rPr>
              <a:t>Argument:</a:t>
            </a:r>
          </a:p>
          <a:p>
            <a:pPr lvl="1"/>
            <a:r>
              <a:rPr lang="en-US" sz="1600" dirty="0" smtClean="0">
                <a:latin typeface="Didot"/>
                <a:cs typeface="Didot"/>
              </a:rPr>
              <a:t>Griswold argued that the law violated her 14</a:t>
            </a:r>
            <a:r>
              <a:rPr lang="en-US" sz="1600" baseline="30000" dirty="0" smtClean="0">
                <a:latin typeface="Didot"/>
                <a:cs typeface="Didot"/>
              </a:rPr>
              <a:t>th</a:t>
            </a:r>
            <a:r>
              <a:rPr lang="en-US" sz="1600" dirty="0" smtClean="0">
                <a:latin typeface="Didot"/>
                <a:cs typeface="Didot"/>
              </a:rPr>
              <a:t> Amendment right to liberty</a:t>
            </a:r>
          </a:p>
          <a:p>
            <a:r>
              <a:rPr lang="en-US" sz="1600" dirty="0" smtClean="0">
                <a:latin typeface="Didot"/>
                <a:cs typeface="Didot"/>
              </a:rPr>
              <a:t>Ruling:</a:t>
            </a:r>
          </a:p>
          <a:p>
            <a:pPr lvl="1"/>
            <a:r>
              <a:rPr lang="en-US" sz="1600" dirty="0" smtClean="0">
                <a:latin typeface="Didot"/>
                <a:cs typeface="Didot"/>
              </a:rPr>
              <a:t>The Court invalidated the Connecticut law 7-2, stating that it violated a woman’s constitutional right to privacy</a:t>
            </a:r>
          </a:p>
          <a:p>
            <a:pPr lvl="1"/>
            <a:r>
              <a:rPr lang="en-US" sz="1600" dirty="0" smtClean="0">
                <a:latin typeface="Didot"/>
                <a:cs typeface="Didot"/>
              </a:rPr>
              <a:t>Made contraception available to all married couples</a:t>
            </a:r>
            <a:endParaRPr lang="en-US" sz="1600" dirty="0">
              <a:latin typeface="Didot"/>
              <a:cs typeface="Didot"/>
            </a:endParaRPr>
          </a:p>
        </p:txBody>
      </p:sp>
      <p:pic>
        <p:nvPicPr>
          <p:cNvPr id="4" name="Picture 3"/>
          <p:cNvPicPr>
            <a:picLocks noChangeAspect="1"/>
          </p:cNvPicPr>
          <p:nvPr/>
        </p:nvPicPr>
        <p:blipFill>
          <a:blip r:embed="rId2"/>
          <a:stretch>
            <a:fillRect/>
          </a:stretch>
        </p:blipFill>
        <p:spPr>
          <a:xfrm>
            <a:off x="5969000" y="1417638"/>
            <a:ext cx="3175000" cy="4889500"/>
          </a:xfrm>
          <a:prstGeom prst="rect">
            <a:avLst/>
          </a:prstGeom>
        </p:spPr>
      </p:pic>
    </p:spTree>
    <p:extLst>
      <p:ext uri="{BB962C8B-B14F-4D97-AF65-F5344CB8AC3E}">
        <p14:creationId xmlns:p14="http://schemas.microsoft.com/office/powerpoint/2010/main" val="3632758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965"/>
            <a:ext cx="8229600" cy="1143000"/>
          </a:xfrm>
        </p:spPr>
        <p:txBody>
          <a:bodyPr/>
          <a:lstStyle/>
          <a:p>
            <a:r>
              <a:rPr lang="en-US" dirty="0" smtClean="0">
                <a:latin typeface="Didot"/>
                <a:cs typeface="Didot"/>
              </a:rPr>
              <a:t>The Right to Privacy</a:t>
            </a:r>
            <a:endParaRPr lang="en-US" dirty="0">
              <a:latin typeface="Didot"/>
              <a:cs typeface="Didot"/>
            </a:endParaRPr>
          </a:p>
        </p:txBody>
      </p:sp>
      <p:sp>
        <p:nvSpPr>
          <p:cNvPr id="3" name="Content Placeholder 2"/>
          <p:cNvSpPr>
            <a:spLocks noGrp="1"/>
          </p:cNvSpPr>
          <p:nvPr>
            <p:ph idx="1"/>
          </p:nvPr>
        </p:nvSpPr>
        <p:spPr>
          <a:xfrm>
            <a:off x="300762" y="1166965"/>
            <a:ext cx="8722098" cy="3900335"/>
          </a:xfrm>
        </p:spPr>
        <p:txBody>
          <a:bodyPr>
            <a:normAutofit fontScale="85000" lnSpcReduction="20000"/>
          </a:bodyPr>
          <a:lstStyle/>
          <a:p>
            <a:r>
              <a:rPr lang="en-US" dirty="0" smtClean="0">
                <a:latin typeface="Didot"/>
                <a:cs typeface="Didot"/>
              </a:rPr>
              <a:t>Bill of Rights does not explicitly mention “privacy”</a:t>
            </a:r>
          </a:p>
          <a:p>
            <a:r>
              <a:rPr lang="en-US" dirty="0" smtClean="0">
                <a:latin typeface="Didot"/>
                <a:cs typeface="Didot"/>
              </a:rPr>
              <a:t>So where does the court find a right to privacy?</a:t>
            </a:r>
          </a:p>
          <a:p>
            <a:pPr lvl="1"/>
            <a:r>
              <a:rPr lang="en-US" dirty="0" smtClean="0">
                <a:latin typeface="Didot"/>
                <a:cs typeface="Didot"/>
              </a:rPr>
              <a:t>The Court argued that the right was to be found in the “penumbras” and “emanations” of other constitutional protections.</a:t>
            </a:r>
          </a:p>
          <a:p>
            <a:pPr lvl="1"/>
            <a:r>
              <a:rPr lang="en-US" dirty="0" smtClean="0">
                <a:latin typeface="Didot"/>
                <a:cs typeface="Didot"/>
              </a:rPr>
              <a:t>Huh?</a:t>
            </a:r>
          </a:p>
          <a:p>
            <a:pPr lvl="2"/>
            <a:r>
              <a:rPr lang="en-US" dirty="0" smtClean="0">
                <a:latin typeface="Didot"/>
                <a:cs typeface="Didot"/>
              </a:rPr>
              <a:t>Think about car headlights at night.  The beam of light that shoots out from the car is light emanating from the original source, the light bulb.</a:t>
            </a:r>
          </a:p>
          <a:p>
            <a:pPr lvl="2"/>
            <a:r>
              <a:rPr lang="en-US" dirty="0" smtClean="0">
                <a:latin typeface="Didot"/>
                <a:cs typeface="Didot"/>
              </a:rPr>
              <a:t>The Court argued that the Bill of Rights is similar, it lists a specific set of rights, but emanating from these rights are other, related, rights not specifically enumerated.</a:t>
            </a:r>
            <a:endParaRPr lang="en-US" dirty="0">
              <a:latin typeface="Didot"/>
              <a:cs typeface="Didot"/>
            </a:endParaRPr>
          </a:p>
        </p:txBody>
      </p:sp>
      <p:pic>
        <p:nvPicPr>
          <p:cNvPr id="4" name="Picture 3"/>
          <p:cNvPicPr>
            <a:picLocks noChangeAspect="1"/>
          </p:cNvPicPr>
          <p:nvPr/>
        </p:nvPicPr>
        <p:blipFill>
          <a:blip r:embed="rId2"/>
          <a:stretch>
            <a:fillRect/>
          </a:stretch>
        </p:blipFill>
        <p:spPr>
          <a:xfrm>
            <a:off x="2298700" y="5067300"/>
            <a:ext cx="4533900" cy="1790700"/>
          </a:xfrm>
          <a:prstGeom prst="rect">
            <a:avLst/>
          </a:prstGeom>
        </p:spPr>
      </p:pic>
    </p:spTree>
    <p:extLst>
      <p:ext uri="{BB962C8B-B14F-4D97-AF65-F5344CB8AC3E}">
        <p14:creationId xmlns:p14="http://schemas.microsoft.com/office/powerpoint/2010/main" val="1889196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The Right to Privacy</a:t>
            </a:r>
            <a:endParaRPr lang="en-US" dirty="0">
              <a:latin typeface="Didot"/>
              <a:cs typeface="Didot"/>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Didot"/>
                <a:cs typeface="Didot"/>
              </a:rPr>
              <a:t>The Court argued that the First Amendment had a penumbra that included a right to privacy.</a:t>
            </a:r>
          </a:p>
          <a:p>
            <a:r>
              <a:rPr lang="en-US" dirty="0" smtClean="0">
                <a:latin typeface="Didot"/>
                <a:cs typeface="Didot"/>
              </a:rPr>
              <a:t>Take a look at the first amendment.  Do you see the argument for such a right?</a:t>
            </a:r>
          </a:p>
          <a:p>
            <a:pPr lvl="1"/>
            <a:r>
              <a:rPr lang="en-US" dirty="0" smtClean="0">
                <a:latin typeface="Didot"/>
                <a:cs typeface="Didot"/>
              </a:rPr>
              <a:t>Congress </a:t>
            </a:r>
            <a:r>
              <a:rPr lang="en-US" dirty="0">
                <a:latin typeface="Didot"/>
                <a:cs typeface="Didot"/>
              </a:rPr>
              <a:t>shall make no law respecting an establishment of religion, or prohibiting the free exercise thereof; or abridging the freedom of speech, or of the press; or the right of the people peaceably to assemble, and to petition the Government for a redress of grievances.</a:t>
            </a:r>
          </a:p>
        </p:txBody>
      </p:sp>
    </p:spTree>
    <p:extLst>
      <p:ext uri="{BB962C8B-B14F-4D97-AF65-F5344CB8AC3E}">
        <p14:creationId xmlns:p14="http://schemas.microsoft.com/office/powerpoint/2010/main" val="1843319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The Right to Privacy</a:t>
            </a:r>
            <a:endParaRPr lang="en-US" dirty="0">
              <a:latin typeface="Didot"/>
              <a:cs typeface="Didot"/>
            </a:endParaRPr>
          </a:p>
        </p:txBody>
      </p:sp>
      <p:sp>
        <p:nvSpPr>
          <p:cNvPr id="3" name="Content Placeholder 2"/>
          <p:cNvSpPr>
            <a:spLocks noGrp="1"/>
          </p:cNvSpPr>
          <p:nvPr>
            <p:ph idx="1"/>
          </p:nvPr>
        </p:nvSpPr>
        <p:spPr>
          <a:xfrm>
            <a:off x="457200" y="1363584"/>
            <a:ext cx="8229600" cy="3649663"/>
          </a:xfrm>
        </p:spPr>
        <p:txBody>
          <a:bodyPr>
            <a:normAutofit fontScale="70000" lnSpcReduction="20000"/>
          </a:bodyPr>
          <a:lstStyle/>
          <a:p>
            <a:r>
              <a:rPr lang="en-US" dirty="0" smtClean="0">
                <a:latin typeface="Didot"/>
                <a:cs typeface="Didot"/>
              </a:rPr>
              <a:t>Justice Douglas, writing for the majority, contended </a:t>
            </a:r>
            <a:r>
              <a:rPr lang="en-US" dirty="0">
                <a:latin typeface="Didot"/>
                <a:cs typeface="Didot"/>
              </a:rPr>
              <a:t>that the </a:t>
            </a:r>
            <a:r>
              <a:rPr lang="en-US" dirty="0" smtClean="0">
                <a:latin typeface="Didot"/>
                <a:cs typeface="Didot"/>
              </a:rPr>
              <a:t>Bill of Right’s specific guarantees have “penumbras,” created by “emanations from these guarantees that help given them life and opinion.”  In other words, the “spirit” of the First Amendment (free speech and association), Third Amendment (prohibition of the forced quartering of troops), Fourth Amendment (freedom from searches and seizures), Fifth Amendment (freedom from self-incrimination), and Ninth Amendment (non-enumerated rights), as applied against the states by the Fourteenth Amendment, creates a general “right to privacy” that cannot be unduly infringed.</a:t>
            </a:r>
            <a:endParaRPr lang="en-US" dirty="0">
              <a:latin typeface="Didot"/>
              <a:cs typeface="Didot"/>
            </a:endParaRPr>
          </a:p>
          <a:p>
            <a:endParaRPr lang="en-US" dirty="0"/>
          </a:p>
        </p:txBody>
      </p:sp>
      <p:pic>
        <p:nvPicPr>
          <p:cNvPr id="4" name="Picture 3"/>
          <p:cNvPicPr>
            <a:picLocks noChangeAspect="1"/>
          </p:cNvPicPr>
          <p:nvPr/>
        </p:nvPicPr>
        <p:blipFill>
          <a:blip r:embed="rId2"/>
          <a:stretch>
            <a:fillRect/>
          </a:stretch>
        </p:blipFill>
        <p:spPr>
          <a:xfrm>
            <a:off x="2298700" y="5067300"/>
            <a:ext cx="4533900" cy="1790700"/>
          </a:xfrm>
          <a:prstGeom prst="rect">
            <a:avLst/>
          </a:prstGeom>
        </p:spPr>
      </p:pic>
    </p:spTree>
    <p:extLst>
      <p:ext uri="{BB962C8B-B14F-4D97-AF65-F5344CB8AC3E}">
        <p14:creationId xmlns:p14="http://schemas.microsoft.com/office/powerpoint/2010/main" val="2127935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The Right to Privacy</a:t>
            </a:r>
            <a:endParaRPr lang="en-US" dirty="0">
              <a:latin typeface="Didot"/>
              <a:cs typeface="Didot"/>
            </a:endParaRPr>
          </a:p>
        </p:txBody>
      </p:sp>
      <p:sp>
        <p:nvSpPr>
          <p:cNvPr id="3" name="Content Placeholder 2"/>
          <p:cNvSpPr>
            <a:spLocks noGrp="1"/>
          </p:cNvSpPr>
          <p:nvPr>
            <p:ph idx="1"/>
          </p:nvPr>
        </p:nvSpPr>
        <p:spPr/>
        <p:txBody>
          <a:bodyPr/>
          <a:lstStyle/>
          <a:p>
            <a:r>
              <a:rPr lang="en-US" dirty="0" smtClean="0">
                <a:latin typeface="Didot"/>
                <a:cs typeface="Didot"/>
              </a:rPr>
              <a:t>The Right to Privacy articulated in </a:t>
            </a:r>
            <a:r>
              <a:rPr lang="en-US" i="1" dirty="0" smtClean="0">
                <a:latin typeface="Didot"/>
                <a:cs typeface="Didot"/>
              </a:rPr>
              <a:t>Griswold</a:t>
            </a:r>
            <a:r>
              <a:rPr lang="en-US" dirty="0" smtClean="0">
                <a:latin typeface="Didot"/>
                <a:cs typeface="Didot"/>
              </a:rPr>
              <a:t>, goes on to form the basis of major supreme court rulings on sex and reproduction.</a:t>
            </a:r>
          </a:p>
          <a:p>
            <a:pPr lvl="1"/>
            <a:r>
              <a:rPr lang="en-US" i="1" dirty="0" smtClean="0">
                <a:latin typeface="Didot"/>
                <a:cs typeface="Didot"/>
              </a:rPr>
              <a:t>Roe vs. Wade</a:t>
            </a:r>
            <a:r>
              <a:rPr lang="en-US" dirty="0" smtClean="0">
                <a:latin typeface="Didot"/>
                <a:cs typeface="Didot"/>
              </a:rPr>
              <a:t> (1973)</a:t>
            </a:r>
          </a:p>
          <a:p>
            <a:pPr lvl="1"/>
            <a:r>
              <a:rPr lang="en-US" i="1" dirty="0" smtClean="0">
                <a:latin typeface="Didot"/>
                <a:cs typeface="Didot"/>
              </a:rPr>
              <a:t>Lawrence vs. Texas </a:t>
            </a:r>
            <a:r>
              <a:rPr lang="en-US" dirty="0" smtClean="0">
                <a:latin typeface="Didot"/>
                <a:cs typeface="Didot"/>
              </a:rPr>
              <a:t>(2003</a:t>
            </a:r>
            <a:r>
              <a:rPr lang="en-US" dirty="0">
                <a:latin typeface="Didot"/>
                <a:cs typeface="Didot"/>
              </a:rPr>
              <a:t>)</a:t>
            </a:r>
            <a:endParaRPr lang="en-US" dirty="0" smtClean="0">
              <a:latin typeface="Didot"/>
              <a:cs typeface="Didot"/>
            </a:endParaRPr>
          </a:p>
        </p:txBody>
      </p:sp>
    </p:spTree>
    <p:extLst>
      <p:ext uri="{BB962C8B-B14F-4D97-AF65-F5344CB8AC3E}">
        <p14:creationId xmlns:p14="http://schemas.microsoft.com/office/powerpoint/2010/main" val="1100900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i="1" dirty="0" err="1" smtClean="0">
                <a:latin typeface="Didot"/>
                <a:cs typeface="Didot"/>
              </a:rPr>
              <a:t>Eisenstadt</a:t>
            </a:r>
            <a:r>
              <a:rPr lang="en-US" i="1" dirty="0" smtClean="0">
                <a:latin typeface="Didot"/>
                <a:cs typeface="Didot"/>
              </a:rPr>
              <a:t> Vs. Baird </a:t>
            </a:r>
            <a:r>
              <a:rPr lang="en-US" dirty="0" smtClean="0">
                <a:latin typeface="Didot"/>
                <a:cs typeface="Didot"/>
              </a:rPr>
              <a:t>(1972)</a:t>
            </a:r>
            <a:endParaRPr lang="en-US" i="1" dirty="0">
              <a:latin typeface="Didot"/>
              <a:cs typeface="Didot"/>
            </a:endParaRPr>
          </a:p>
        </p:txBody>
      </p:sp>
      <p:sp>
        <p:nvSpPr>
          <p:cNvPr id="3" name="Content Placeholder 2"/>
          <p:cNvSpPr>
            <a:spLocks noGrp="1"/>
          </p:cNvSpPr>
          <p:nvPr>
            <p:ph idx="1"/>
          </p:nvPr>
        </p:nvSpPr>
        <p:spPr>
          <a:xfrm>
            <a:off x="290109" y="1143000"/>
            <a:ext cx="8733387" cy="5508195"/>
          </a:xfrm>
        </p:spPr>
        <p:txBody>
          <a:bodyPr>
            <a:normAutofit fontScale="62500" lnSpcReduction="20000"/>
          </a:bodyPr>
          <a:lstStyle/>
          <a:p>
            <a:r>
              <a:rPr lang="en-US" dirty="0" smtClean="0">
                <a:latin typeface="Didot"/>
                <a:cs typeface="Didot"/>
              </a:rPr>
              <a:t>Facts:</a:t>
            </a:r>
          </a:p>
          <a:p>
            <a:pPr lvl="1"/>
            <a:r>
              <a:rPr lang="en-US" dirty="0" smtClean="0">
                <a:latin typeface="Didot"/>
                <a:cs typeface="Didot"/>
              </a:rPr>
              <a:t>Massachusetts law prohibited the </a:t>
            </a:r>
          </a:p>
          <a:p>
            <a:pPr marL="457200" lvl="1" indent="0">
              <a:buNone/>
            </a:pPr>
            <a:r>
              <a:rPr lang="en-US" dirty="0">
                <a:latin typeface="Didot"/>
                <a:cs typeface="Didot"/>
              </a:rPr>
              <a:t> </a:t>
            </a:r>
            <a:r>
              <a:rPr lang="en-US" dirty="0" smtClean="0">
                <a:latin typeface="Didot"/>
                <a:cs typeface="Didot"/>
              </a:rPr>
              <a:t>   distribution of contraceptives to </a:t>
            </a:r>
          </a:p>
          <a:p>
            <a:pPr marL="457200" lvl="1" indent="0">
              <a:buNone/>
            </a:pPr>
            <a:r>
              <a:rPr lang="en-US" dirty="0">
                <a:latin typeface="Didot"/>
                <a:cs typeface="Didot"/>
              </a:rPr>
              <a:t> </a:t>
            </a:r>
            <a:r>
              <a:rPr lang="en-US" dirty="0" smtClean="0">
                <a:latin typeface="Didot"/>
                <a:cs typeface="Didot"/>
              </a:rPr>
              <a:t>    unmarried people.</a:t>
            </a:r>
          </a:p>
          <a:p>
            <a:pPr lvl="1"/>
            <a:r>
              <a:rPr lang="en-US" dirty="0" smtClean="0">
                <a:latin typeface="Didot"/>
                <a:cs typeface="Didot"/>
              </a:rPr>
              <a:t>William Baird was charged with a felony </a:t>
            </a:r>
          </a:p>
          <a:p>
            <a:pPr marL="457200" lvl="1" indent="0">
              <a:buNone/>
            </a:pPr>
            <a:r>
              <a:rPr lang="en-US" dirty="0" smtClean="0">
                <a:latin typeface="Didot"/>
                <a:cs typeface="Didot"/>
              </a:rPr>
              <a:t>     for distributing contraceptive foams after </a:t>
            </a:r>
          </a:p>
          <a:p>
            <a:pPr marL="457200" lvl="1" indent="0">
              <a:buNone/>
            </a:pPr>
            <a:r>
              <a:rPr lang="en-US" dirty="0">
                <a:latin typeface="Didot"/>
                <a:cs typeface="Didot"/>
              </a:rPr>
              <a:t> </a:t>
            </a:r>
            <a:r>
              <a:rPr lang="en-US" dirty="0" smtClean="0">
                <a:latin typeface="Didot"/>
                <a:cs typeface="Didot"/>
              </a:rPr>
              <a:t>    lectures on birth control and population </a:t>
            </a:r>
          </a:p>
          <a:p>
            <a:pPr marL="457200" lvl="1" indent="0">
              <a:buNone/>
            </a:pPr>
            <a:r>
              <a:rPr lang="en-US" dirty="0">
                <a:latin typeface="Didot"/>
                <a:cs typeface="Didot"/>
              </a:rPr>
              <a:t> </a:t>
            </a:r>
            <a:r>
              <a:rPr lang="en-US" dirty="0" smtClean="0">
                <a:latin typeface="Didot"/>
                <a:cs typeface="Didot"/>
              </a:rPr>
              <a:t>    control at Boston University.  </a:t>
            </a:r>
          </a:p>
          <a:p>
            <a:pPr lvl="1"/>
            <a:r>
              <a:rPr lang="en-US" dirty="0" smtClean="0">
                <a:latin typeface="Didot"/>
                <a:cs typeface="Didot"/>
              </a:rPr>
              <a:t>Test case; the violation was prearranged</a:t>
            </a:r>
          </a:p>
          <a:p>
            <a:r>
              <a:rPr lang="en-US" dirty="0" smtClean="0">
                <a:latin typeface="Didot"/>
                <a:cs typeface="Didot"/>
              </a:rPr>
              <a:t>Argument:</a:t>
            </a:r>
          </a:p>
          <a:p>
            <a:pPr lvl="1"/>
            <a:r>
              <a:rPr lang="en-US" dirty="0" smtClean="0">
                <a:latin typeface="Didot"/>
                <a:cs typeface="Didot"/>
              </a:rPr>
              <a:t>Baird argued the law was a violation of the equal protection clause of the 14</a:t>
            </a:r>
            <a:r>
              <a:rPr lang="en-US" baseline="30000" dirty="0" smtClean="0">
                <a:latin typeface="Didot"/>
                <a:cs typeface="Didot"/>
              </a:rPr>
              <a:t>th</a:t>
            </a:r>
            <a:r>
              <a:rPr lang="en-US" dirty="0" smtClean="0">
                <a:latin typeface="Didot"/>
                <a:cs typeface="Didot"/>
              </a:rPr>
              <a:t> Amendment to deny unmarried couples the right to use contraception when married couples did have that right.</a:t>
            </a:r>
          </a:p>
          <a:p>
            <a:r>
              <a:rPr lang="en-US" dirty="0" smtClean="0">
                <a:latin typeface="Didot"/>
                <a:cs typeface="Didot"/>
              </a:rPr>
              <a:t>Ruling:</a:t>
            </a:r>
          </a:p>
          <a:p>
            <a:pPr lvl="1"/>
            <a:r>
              <a:rPr lang="en-US" dirty="0" smtClean="0">
                <a:latin typeface="Didot"/>
                <a:cs typeface="Didot"/>
              </a:rPr>
              <a:t>In a 6-1 decision, Court ruled that since </a:t>
            </a:r>
            <a:r>
              <a:rPr lang="en-US" i="1" dirty="0" smtClean="0">
                <a:latin typeface="Didot"/>
                <a:cs typeface="Didot"/>
              </a:rPr>
              <a:t>Griswold</a:t>
            </a:r>
            <a:r>
              <a:rPr lang="en-US" dirty="0" smtClean="0">
                <a:latin typeface="Didot"/>
                <a:cs typeface="Didot"/>
              </a:rPr>
              <a:t> prohibited the distribution of contraception to married couples, it was discriminatory (and hence a violation of the equal protection clause) to deny contraception to unmarried couples.  </a:t>
            </a:r>
          </a:p>
          <a:p>
            <a:pPr lvl="1"/>
            <a:r>
              <a:rPr lang="en-US" dirty="0" smtClean="0">
                <a:latin typeface="Didot"/>
                <a:cs typeface="Didot"/>
              </a:rPr>
              <a:t>Made contraception legal to all persons in the United States</a:t>
            </a:r>
          </a:p>
        </p:txBody>
      </p:sp>
      <p:pic>
        <p:nvPicPr>
          <p:cNvPr id="4" name="Picture 3"/>
          <p:cNvPicPr>
            <a:picLocks noChangeAspect="1"/>
          </p:cNvPicPr>
          <p:nvPr/>
        </p:nvPicPr>
        <p:blipFill>
          <a:blip r:embed="rId2"/>
          <a:stretch>
            <a:fillRect/>
          </a:stretch>
        </p:blipFill>
        <p:spPr>
          <a:xfrm>
            <a:off x="5592676" y="1293403"/>
            <a:ext cx="3094124" cy="2165887"/>
          </a:xfrm>
          <a:prstGeom prst="rect">
            <a:avLst/>
          </a:prstGeom>
        </p:spPr>
      </p:pic>
    </p:spTree>
    <p:extLst>
      <p:ext uri="{BB962C8B-B14F-4D97-AF65-F5344CB8AC3E}">
        <p14:creationId xmlns:p14="http://schemas.microsoft.com/office/powerpoint/2010/main" val="7555968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47</TotalTime>
  <Words>1181</Words>
  <Application>Microsoft Macintosh PowerPoint</Application>
  <PresentationFormat>On-screen Show (4:3)</PresentationFormat>
  <Paragraphs>100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The Birth Control Pill</vt:lpstr>
      <vt:lpstr>The Pill Discussion</vt:lpstr>
      <vt:lpstr>Griswold v. Connecticut (1965)</vt:lpstr>
      <vt:lpstr>The Right to Privacy</vt:lpstr>
      <vt:lpstr>The Right to Privacy</vt:lpstr>
      <vt:lpstr>The Right to Privacy</vt:lpstr>
      <vt:lpstr>The Right to Privacy</vt:lpstr>
      <vt:lpstr>Eisenstadt Vs. Baird (1972)</vt:lpstr>
      <vt:lpstr>Roe vs. Wade 1973</vt:lpstr>
      <vt:lpstr>PowerPoint Presentation</vt:lpstr>
      <vt:lpstr>Significance of Roe vs. Wade</vt:lpstr>
      <vt:lpstr>Closing Discussion</vt:lpstr>
    </vt:vector>
  </TitlesOfParts>
  <Company>Wellesley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WPS</dc:creator>
  <cp:lastModifiedBy>WPS</cp:lastModifiedBy>
  <cp:revision>5</cp:revision>
  <dcterms:created xsi:type="dcterms:W3CDTF">2013-12-29T15:31:54Z</dcterms:created>
  <dcterms:modified xsi:type="dcterms:W3CDTF">2013-12-29T16:19:51Z</dcterms:modified>
</cp:coreProperties>
</file>