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3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2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3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9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4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7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5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2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6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621D-4EDC-F44D-AA06-D235B019212C}" type="datetimeFigureOut">
              <a:rPr lang="en-US" smtClean="0"/>
              <a:t>11/12/13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3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111632" y="0"/>
            <a:ext cx="9144000" cy="8513892"/>
          </a:xfrm>
          <a:prstGeom prst="rect">
            <a:avLst/>
          </a:prstGeom>
        </p:spPr>
      </p:pic>
      <p:sp>
        <p:nvSpPr>
          <p:cNvPr id="7" name="Title 1"/>
          <p:cNvSpPr>
            <a:spLocks/>
          </p:cNvSpPr>
          <p:nvPr/>
        </p:nvSpPr>
        <p:spPr bwMode="auto">
          <a:xfrm>
            <a:off x="0" y="3048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 smtClean="0">
                <a:latin typeface="Didot" charset="0"/>
              </a:rPr>
              <a:t>L1: Women’s Lives in the 19</a:t>
            </a:r>
            <a:r>
              <a:rPr lang="en-US" sz="3200" baseline="30000" dirty="0" smtClean="0">
                <a:latin typeface="Didot" charset="0"/>
              </a:rPr>
              <a:t>th</a:t>
            </a:r>
            <a:r>
              <a:rPr lang="en-US" sz="3200" dirty="0" smtClean="0">
                <a:latin typeface="Didot" charset="0"/>
              </a:rPr>
              <a:t> Century</a:t>
            </a:r>
            <a:endParaRPr lang="en-US" sz="4400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799" y="1371600"/>
            <a:ext cx="437883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en-US" sz="24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u="sng" dirty="0">
                <a:latin typeface="Didot" charset="0"/>
              </a:rPr>
              <a:t>Objective</a:t>
            </a:r>
            <a:r>
              <a:rPr lang="en-US" sz="24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400" b="1" dirty="0">
                <a:latin typeface="Didot" charset="0"/>
              </a:rPr>
              <a:t>The </a:t>
            </a:r>
            <a:r>
              <a:rPr lang="en-US" sz="2400" b="1" dirty="0" smtClean="0">
                <a:latin typeface="Didot" charset="0"/>
              </a:rPr>
              <a:t>experience of women in American history from 1848 to 1890.</a:t>
            </a:r>
          </a:p>
          <a:p>
            <a:pPr eaLnBrk="1" hangingPunct="1">
              <a:spcBef>
                <a:spcPct val="20000"/>
              </a:spcBef>
            </a:pPr>
            <a:endParaRPr lang="en-US" sz="2400" b="1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u="sng" dirty="0">
                <a:latin typeface="Didot" charset="0"/>
              </a:rPr>
              <a:t>Schedule</a:t>
            </a:r>
            <a:r>
              <a:rPr lang="en-US" sz="2400" b="1" dirty="0">
                <a:latin typeface="Didot" charset="0"/>
              </a:rPr>
              <a:t>: </a:t>
            </a:r>
            <a:endParaRPr lang="en-US" sz="2400" b="1" dirty="0" smtClean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</a:pPr>
            <a:r>
              <a:rPr lang="en-US" sz="2400" b="1" dirty="0" smtClean="0">
                <a:latin typeface="Didot" charset="0"/>
              </a:rPr>
              <a:t>Group </a:t>
            </a:r>
            <a:r>
              <a:rPr lang="en-US" sz="2400" b="1" dirty="0" smtClean="0">
                <a:latin typeface="Didot" charset="0"/>
              </a:rPr>
              <a:t>Work: Primary Source Readings and Visual Analysis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</a:pPr>
            <a:r>
              <a:rPr lang="en-US" sz="2400" b="1" dirty="0" smtClean="0">
                <a:latin typeface="Didot" charset="0"/>
              </a:rPr>
              <a:t>Whole Class </a:t>
            </a:r>
            <a:r>
              <a:rPr lang="en-US" sz="2400" b="1" smtClean="0">
                <a:latin typeface="Didot" charset="0"/>
              </a:rPr>
              <a:t>Discusion</a:t>
            </a:r>
            <a:endParaRPr lang="en-US" sz="24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2000" b="1" dirty="0"/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1800" b="1" u="sng" dirty="0"/>
              <a:t> </a:t>
            </a: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 bwMode="auto">
          <a:xfrm>
            <a:off x="5199626" y="1371600"/>
            <a:ext cx="341097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71500" indent="-1143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427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9986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570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30273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4845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9417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989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b="1" u="sng" dirty="0">
                <a:latin typeface="Didot" charset="0"/>
              </a:rPr>
              <a:t>Homework:</a:t>
            </a:r>
            <a:endParaRPr lang="en-US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Arial" charset="0"/>
              <a:buAutoNum type="arabicPeriod"/>
            </a:pPr>
            <a:r>
              <a:rPr lang="en-US" b="1" dirty="0" smtClean="0">
                <a:latin typeface="Didot" charset="0"/>
              </a:rPr>
              <a:t>Consult Unit Schedule </a:t>
            </a:r>
            <a:r>
              <a:rPr lang="en-US" b="1" dirty="0" smtClean="0">
                <a:latin typeface="Didot" charset="0"/>
              </a:rPr>
              <a:t>for </a:t>
            </a:r>
            <a:r>
              <a:rPr lang="en-US" b="1" dirty="0" smtClean="0">
                <a:latin typeface="Didot" charset="0"/>
              </a:rPr>
              <a:t>Suggested </a:t>
            </a:r>
            <a:r>
              <a:rPr lang="en-US" b="1" dirty="0" smtClean="0">
                <a:latin typeface="Didot" charset="0"/>
              </a:rPr>
              <a:t>Background </a:t>
            </a:r>
            <a:r>
              <a:rPr lang="en-US" b="1" dirty="0" smtClean="0">
                <a:latin typeface="Didot" charset="0"/>
              </a:rPr>
              <a:t>Reading</a:t>
            </a:r>
            <a:endParaRPr lang="en-US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48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5721" y="66425"/>
            <a:ext cx="9289721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Women’s Lives in the 19</a:t>
            </a:r>
            <a:r>
              <a:rPr lang="en-US" baseline="30000" dirty="0" smtClean="0">
                <a:latin typeface="Didot"/>
                <a:cs typeface="Didot"/>
              </a:rPr>
              <a:t>th</a:t>
            </a: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Century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9674"/>
            <a:ext cx="8229600" cy="515246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Today we want to understand women’s lives in the 19</a:t>
            </a:r>
            <a:r>
              <a:rPr lang="en-US" baseline="30000" dirty="0" smtClean="0">
                <a:latin typeface="Didot"/>
                <a:cs typeface="Didot"/>
              </a:rPr>
              <a:t>th</a:t>
            </a:r>
            <a:r>
              <a:rPr lang="en-US" dirty="0" smtClean="0">
                <a:latin typeface="Didot"/>
                <a:cs typeface="Didot"/>
              </a:rPr>
              <a:t> century</a:t>
            </a:r>
          </a:p>
          <a:p>
            <a:r>
              <a:rPr lang="en-US" dirty="0">
                <a:latin typeface="Didot"/>
                <a:cs typeface="Didot"/>
              </a:rPr>
              <a:t>W</a:t>
            </a:r>
            <a:r>
              <a:rPr lang="en-US" dirty="0" smtClean="0">
                <a:latin typeface="Didot"/>
                <a:cs typeface="Didot"/>
              </a:rPr>
              <a:t>omen </a:t>
            </a:r>
            <a:r>
              <a:rPr lang="en-US" dirty="0" smtClean="0">
                <a:latin typeface="Didot"/>
                <a:cs typeface="Didot"/>
              </a:rPr>
              <a:t>experienced oppression and gender </a:t>
            </a:r>
            <a:r>
              <a:rPr lang="en-US" dirty="0" smtClean="0">
                <a:latin typeface="Didot"/>
                <a:cs typeface="Didot"/>
              </a:rPr>
              <a:t>hierarchy…duh! </a:t>
            </a:r>
          </a:p>
          <a:p>
            <a:r>
              <a:rPr lang="en-US" dirty="0">
                <a:latin typeface="Didot"/>
                <a:cs typeface="Didot"/>
              </a:rPr>
              <a:t>O</a:t>
            </a:r>
            <a:r>
              <a:rPr lang="en-US" dirty="0" smtClean="0">
                <a:latin typeface="Didot"/>
                <a:cs typeface="Didot"/>
              </a:rPr>
              <a:t>ur </a:t>
            </a:r>
            <a:r>
              <a:rPr lang="en-US" dirty="0" smtClean="0">
                <a:latin typeface="Didot"/>
                <a:cs typeface="Didot"/>
              </a:rPr>
              <a:t>goal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</a:t>
            </a:r>
            <a:r>
              <a:rPr lang="en-US" dirty="0" smtClean="0">
                <a:latin typeface="Didot"/>
                <a:cs typeface="Didot"/>
              </a:rPr>
              <a:t>for </a:t>
            </a:r>
            <a:r>
              <a:rPr lang="en-US" dirty="0" smtClean="0">
                <a:latin typeface="Didot"/>
                <a:cs typeface="Didot"/>
              </a:rPr>
              <a:t>today will be to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</a:t>
            </a:r>
            <a:r>
              <a:rPr lang="en-US" dirty="0" smtClean="0">
                <a:latin typeface="Didot"/>
                <a:cs typeface="Didot"/>
              </a:rPr>
              <a:t>understand </a:t>
            </a:r>
            <a:r>
              <a:rPr lang="en-US" dirty="0" smtClean="0">
                <a:latin typeface="Didot"/>
                <a:cs typeface="Didot"/>
              </a:rPr>
              <a:t>the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</a:t>
            </a:r>
            <a:r>
              <a:rPr lang="en-US" dirty="0" smtClean="0">
                <a:latin typeface="Didot"/>
                <a:cs typeface="Didot"/>
              </a:rPr>
              <a:t>confluence </a:t>
            </a:r>
            <a:r>
              <a:rPr lang="en-US" dirty="0" smtClean="0">
                <a:latin typeface="Didot"/>
                <a:cs typeface="Didot"/>
              </a:rPr>
              <a:t>of </a:t>
            </a:r>
            <a:r>
              <a:rPr lang="en-US" i="1" dirty="0" smtClean="0">
                <a:latin typeface="Didot"/>
                <a:cs typeface="Didot"/>
              </a:rPr>
              <a:t>forces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at </a:t>
            </a:r>
            <a:r>
              <a:rPr lang="en-US" dirty="0" smtClean="0">
                <a:latin typeface="Didot"/>
                <a:cs typeface="Didot"/>
              </a:rPr>
              <a:t>work in actively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</a:t>
            </a:r>
            <a:r>
              <a:rPr lang="en-US" i="1" dirty="0" smtClean="0">
                <a:latin typeface="Didot"/>
                <a:cs typeface="Didot"/>
              </a:rPr>
              <a:t> </a:t>
            </a:r>
            <a:r>
              <a:rPr lang="en-US" i="1" dirty="0" smtClean="0">
                <a:latin typeface="Didot"/>
                <a:cs typeface="Didot"/>
              </a:rPr>
              <a:t>constructing </a:t>
            </a:r>
            <a:r>
              <a:rPr lang="en-US" dirty="0" smtClean="0">
                <a:latin typeface="Didot"/>
                <a:cs typeface="Didot"/>
              </a:rPr>
              <a:t>and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</a:t>
            </a:r>
            <a:r>
              <a:rPr lang="en-US" i="1" dirty="0" smtClean="0">
                <a:latin typeface="Didot"/>
                <a:cs typeface="Didot"/>
              </a:rPr>
              <a:t>maintaining</a:t>
            </a:r>
            <a:r>
              <a:rPr lang="en-US" dirty="0" smtClean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this </a:t>
            </a:r>
            <a:endParaRPr lang="en-US" dirty="0" smtClean="0">
              <a:latin typeface="Didot"/>
              <a:cs typeface="Didot"/>
            </a:endParaRP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oppression and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hierarchy</a:t>
            </a:r>
            <a:r>
              <a:rPr lang="en-US" dirty="0" smtClean="0">
                <a:latin typeface="Didot"/>
                <a:cs typeface="Didot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1637" y="3024910"/>
            <a:ext cx="5030727" cy="36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60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92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Task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5925"/>
            <a:ext cx="8229600" cy="49024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You will read three primary sources that each speak to way in which gender hierarchies were constructed and maintained in the 19</a:t>
            </a:r>
            <a:r>
              <a:rPr lang="en-US" baseline="30000" dirty="0" smtClean="0">
                <a:latin typeface="Didot"/>
                <a:cs typeface="Didot"/>
              </a:rPr>
              <a:t>th</a:t>
            </a:r>
            <a:r>
              <a:rPr lang="en-US" dirty="0" smtClean="0">
                <a:latin typeface="Didot"/>
                <a:cs typeface="Didot"/>
              </a:rPr>
              <a:t> century.</a:t>
            </a:r>
          </a:p>
          <a:p>
            <a:r>
              <a:rPr lang="en-US" dirty="0" smtClean="0">
                <a:latin typeface="Didot"/>
                <a:cs typeface="Didot"/>
              </a:rPr>
              <a:t>To guide your examination of the forces at work in this hierarchy you will rely on the following </a:t>
            </a:r>
            <a:r>
              <a:rPr lang="en-US" dirty="0">
                <a:latin typeface="Didot"/>
                <a:cs typeface="Didot"/>
              </a:rPr>
              <a:t>visual </a:t>
            </a:r>
            <a:r>
              <a:rPr lang="en-US" dirty="0" smtClean="0">
                <a:latin typeface="Didot"/>
                <a:cs typeface="Didot"/>
              </a:rPr>
              <a:t>image:</a:t>
            </a:r>
            <a:endParaRPr lang="en-US" dirty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As you read the sources, mark up the image identifying the forces at work to keep women away from the center of power and privilege</a:t>
            </a:r>
            <a:endParaRPr lang="en-US" dirty="0">
              <a:latin typeface="Didot"/>
              <a:cs typeface="Didot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419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281" y="0"/>
            <a:ext cx="64743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06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180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Women’s Lives in the 19th Century</vt:lpstr>
      <vt:lpstr>Task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Technology Department</cp:lastModifiedBy>
  <cp:revision>8</cp:revision>
  <cp:lastPrinted>2012-11-26T20:28:30Z</cp:lastPrinted>
  <dcterms:created xsi:type="dcterms:W3CDTF">2012-11-24T16:13:35Z</dcterms:created>
  <dcterms:modified xsi:type="dcterms:W3CDTF">2013-11-13T02:51:24Z</dcterms:modified>
</cp:coreProperties>
</file>